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4"/>
  </p:notesMasterIdLst>
  <p:sldIdLst>
    <p:sldId id="256" r:id="rId2"/>
    <p:sldId id="408" r:id="rId3"/>
    <p:sldId id="409" r:id="rId4"/>
    <p:sldId id="410" r:id="rId5"/>
    <p:sldId id="411" r:id="rId6"/>
    <p:sldId id="259" r:id="rId7"/>
    <p:sldId id="380" r:id="rId8"/>
    <p:sldId id="271" r:id="rId9"/>
    <p:sldId id="405" r:id="rId10"/>
    <p:sldId id="415" r:id="rId11"/>
    <p:sldId id="349" r:id="rId12"/>
    <p:sldId id="406" r:id="rId13"/>
    <p:sldId id="348" r:id="rId14"/>
    <p:sldId id="407" r:id="rId15"/>
    <p:sldId id="416" r:id="rId16"/>
    <p:sldId id="412" r:id="rId17"/>
    <p:sldId id="422" r:id="rId18"/>
    <p:sldId id="413" r:id="rId19"/>
    <p:sldId id="414" r:id="rId20"/>
    <p:sldId id="420" r:id="rId21"/>
    <p:sldId id="421" r:id="rId22"/>
    <p:sldId id="289" r:id="rId23"/>
    <p:sldId id="290" r:id="rId24"/>
    <p:sldId id="291" r:id="rId25"/>
    <p:sldId id="292" r:id="rId26"/>
    <p:sldId id="293" r:id="rId27"/>
    <p:sldId id="403" r:id="rId28"/>
    <p:sldId id="333" r:id="rId29"/>
    <p:sldId id="404" r:id="rId30"/>
    <p:sldId id="350" r:id="rId31"/>
    <p:sldId id="391" r:id="rId32"/>
    <p:sldId id="336" r:id="rId33"/>
    <p:sldId id="299" r:id="rId34"/>
    <p:sldId id="376" r:id="rId35"/>
    <p:sldId id="374" r:id="rId36"/>
    <p:sldId id="377" r:id="rId37"/>
    <p:sldId id="337" r:id="rId38"/>
    <p:sldId id="303" r:id="rId39"/>
    <p:sldId id="318" r:id="rId40"/>
    <p:sldId id="352" r:id="rId41"/>
    <p:sldId id="304" r:id="rId42"/>
    <p:sldId id="353" r:id="rId43"/>
    <p:sldId id="320" r:id="rId44"/>
    <p:sldId id="354" r:id="rId45"/>
    <p:sldId id="379" r:id="rId46"/>
    <p:sldId id="378" r:id="rId47"/>
    <p:sldId id="306" r:id="rId48"/>
    <p:sldId id="363" r:id="rId49"/>
    <p:sldId id="364" r:id="rId50"/>
    <p:sldId id="365" r:id="rId51"/>
    <p:sldId id="366" r:id="rId52"/>
    <p:sldId id="321" r:id="rId53"/>
    <p:sldId id="367" r:id="rId54"/>
    <p:sldId id="368" r:id="rId55"/>
    <p:sldId id="369" r:id="rId56"/>
    <p:sldId id="328" r:id="rId57"/>
    <p:sldId id="393" r:id="rId58"/>
    <p:sldId id="423" r:id="rId59"/>
    <p:sldId id="394" r:id="rId60"/>
    <p:sldId id="392" r:id="rId61"/>
    <p:sldId id="331" r:id="rId62"/>
    <p:sldId id="424" r:id="rId63"/>
    <p:sldId id="385" r:id="rId64"/>
    <p:sldId id="340" r:id="rId65"/>
    <p:sldId id="341" r:id="rId66"/>
    <p:sldId id="384" r:id="rId67"/>
    <p:sldId id="284" r:id="rId68"/>
    <p:sldId id="386" r:id="rId69"/>
    <p:sldId id="329" r:id="rId70"/>
    <p:sldId id="327" r:id="rId71"/>
    <p:sldId id="345" r:id="rId72"/>
    <p:sldId id="344" r:id="rId73"/>
    <p:sldId id="347" r:id="rId74"/>
    <p:sldId id="396" r:id="rId75"/>
    <p:sldId id="395" r:id="rId76"/>
    <p:sldId id="342" r:id="rId77"/>
    <p:sldId id="387" r:id="rId78"/>
    <p:sldId id="343" r:id="rId79"/>
    <p:sldId id="398" r:id="rId80"/>
    <p:sldId id="399" r:id="rId81"/>
    <p:sldId id="400" r:id="rId82"/>
    <p:sldId id="402" r:id="rId83"/>
    <p:sldId id="401" r:id="rId84"/>
    <p:sldId id="397" r:id="rId85"/>
    <p:sldId id="371" r:id="rId86"/>
    <p:sldId id="372" r:id="rId87"/>
    <p:sldId id="373" r:id="rId88"/>
    <p:sldId id="322" r:id="rId89"/>
    <p:sldId id="323" r:id="rId90"/>
    <p:sldId id="324" r:id="rId91"/>
    <p:sldId id="325" r:id="rId92"/>
    <p:sldId id="282" r:id="rId9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06DB"/>
    <a:srgbClr val="D0CECE"/>
    <a:srgbClr val="FFC000"/>
    <a:srgbClr val="BE7EE9"/>
    <a:srgbClr val="A960EF"/>
    <a:srgbClr val="C00000"/>
    <a:srgbClr val="FFE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411AE7-25A3-476E-A89F-DF37DC9CD2EB}" v="1263" dt="2021-01-08T18:34:55.6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32" autoAdjust="0"/>
    <p:restoredTop sz="74233" autoAdjust="0"/>
  </p:normalViewPr>
  <p:slideViewPr>
    <p:cSldViewPr snapToGrid="0">
      <p:cViewPr varScale="1">
        <p:scale>
          <a:sx n="58" d="100"/>
          <a:sy n="58" d="100"/>
        </p:scale>
        <p:origin x="1565" y="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0AD01-B50B-4DAF-AC0A-DA29BD15A5AE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F8D68D-4D44-425E-BD1B-5513320D5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599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3d.com/3d-model/cardigan-welsh-corgi-v1--784056.html" TargetMode="External"/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3d.com/3d-model/cardigan-welsh-corgi-v1--784056.html" TargetMode="External"/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3d.com/3d-model/cardigan-welsh-corgi-v1--784056.html" TargetMode="External"/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3d.com/3d-model/cardigan-welsh-corgi-v1--784056.html" TargetMode="External"/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3d.com/3d-model/cardigan-welsh-corgi-v1--784056.html" TargetMode="External"/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3d.com/3d-model/cardigan-welsh-corgi-v1--784056.html" TargetMode="External"/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3d.com/3d-model/cardigan-welsh-corgi-v1--784056.html" TargetMode="External"/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Hi! I’m Serena, and today I’m introducing Bayes-</a:t>
            </a:r>
            <a:r>
              <a:rPr lang="en-US" dirty="0" err="1"/>
              <a:t>TrEx</a:t>
            </a:r>
            <a:r>
              <a:rPr lang="en-US" dirty="0"/>
              <a:t>, a Bayesian sampling approach to transparency by example.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2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second facet of this task is being able to predict how our classifier will behave when given new, unseen examples.</a:t>
            </a:r>
          </a:p>
          <a:p>
            <a:endParaRPr lang="en-US" i="1" dirty="0"/>
          </a:p>
          <a:p>
            <a:r>
              <a:rPr lang="en-US" i="1" dirty="0"/>
              <a:t>From left to Right: </a:t>
            </a:r>
          </a:p>
          <a:p>
            <a:r>
              <a:rPr lang="en-US" i="1" dirty="0"/>
              <a:t>Corgi: https://commons.wikimedia.org/wiki/File:ThreeTimeAKCGoldWinnerPembrookeWelshCorgi.jpg</a:t>
            </a:r>
          </a:p>
          <a:p>
            <a:r>
              <a:rPr lang="en-US" i="1" dirty="0"/>
              <a:t>Bread: https://commons.wikimedia.org/wiki/File:Fresh_made_bread_05.jpg</a:t>
            </a:r>
          </a:p>
          <a:p>
            <a:r>
              <a:rPr lang="en-US" i="1" dirty="0"/>
              <a:t>Corgi: https://pixabay.com/photos/corgi-puppy-cute-dog-purebred-pup-4400132/ </a:t>
            </a:r>
          </a:p>
          <a:p>
            <a:r>
              <a:rPr lang="en-US" i="1" dirty="0"/>
              <a:t>Bread: https://commons.wikimedia.org/wiki/File:Bread_%D1%85%D0%BB%D0%B5%D0%B1_05.jpg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038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Are we able to predict …</a:t>
            </a:r>
          </a:p>
          <a:p>
            <a:endParaRPr lang="en-US" i="1" dirty="0"/>
          </a:p>
          <a:p>
            <a:r>
              <a:rPr lang="en-US" i="1" dirty="0"/>
              <a:t>From left to Right: </a:t>
            </a:r>
          </a:p>
          <a:p>
            <a:r>
              <a:rPr lang="en-US" i="1" dirty="0"/>
              <a:t>Corgi: https://commons.wikimedia.org/wiki/File:ThreeTimeAKCGoldWinnerPembrookeWelshCorgi.jpg</a:t>
            </a:r>
          </a:p>
          <a:p>
            <a:r>
              <a:rPr lang="en-US" i="1" dirty="0"/>
              <a:t>Bread: https://commons.wikimedia.org/wiki/File:Fresh_made_bread_05.jpg</a:t>
            </a:r>
          </a:p>
          <a:p>
            <a:r>
              <a:rPr lang="en-US" i="1" dirty="0"/>
              <a:t>Corgi: https://pixabay.com/photos/corgi-puppy-cute-dog-purebred-pup-4400132/ </a:t>
            </a:r>
          </a:p>
          <a:p>
            <a:r>
              <a:rPr lang="en-US" i="1" dirty="0"/>
              <a:t>Bread: https://commons.wikimedia.org/wiki/File:Bread_%D1%85%D0%BB%D0%B5%D0%B1_05.jpg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163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the classifier might fail?</a:t>
            </a:r>
          </a:p>
          <a:p>
            <a:endParaRPr lang="en-US" i="1" dirty="0"/>
          </a:p>
          <a:p>
            <a:r>
              <a:rPr lang="en-US" i="1" dirty="0"/>
              <a:t>From left to Right: </a:t>
            </a:r>
          </a:p>
          <a:p>
            <a:r>
              <a:rPr lang="en-US" i="1" dirty="0"/>
              <a:t>Corgi: https://commons.wikimedia.org/wiki/File:ThreeTimeAKCGoldWinnerPembrookeWelshCorgi.jpg</a:t>
            </a:r>
          </a:p>
          <a:p>
            <a:r>
              <a:rPr lang="en-US" i="1" dirty="0"/>
              <a:t>Bread: https://commons.wikimedia.org/wiki/File:Fresh_made_bread_05.jpg</a:t>
            </a:r>
          </a:p>
          <a:p>
            <a:r>
              <a:rPr lang="en-US" i="1" dirty="0"/>
              <a:t>Corgi: https://pixabay.com/photos/corgi-puppy-cute-dog-purebred-pup-4400132/ </a:t>
            </a:r>
          </a:p>
          <a:p>
            <a:r>
              <a:rPr lang="en-US" i="1" dirty="0"/>
              <a:t>Bread: https://commons.wikimedia.org/wiki/File:Bread_%D1%85%D0%BB%D0%B5%D0%B1_05.jpg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4978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lastly, we ML engineers have dreams of training data and in-the-wild data being IID, but in practice, we know that’s unrealistic.</a:t>
            </a:r>
          </a:p>
          <a:p>
            <a:endParaRPr lang="en-US" i="1" dirty="0"/>
          </a:p>
          <a:p>
            <a:r>
              <a:rPr lang="en-US" i="1" dirty="0"/>
              <a:t>From left to right: </a:t>
            </a:r>
          </a:p>
          <a:p>
            <a:r>
              <a:rPr lang="en-US" i="1" dirty="0"/>
              <a:t>Corgi Cats: https://commons.wikimedia.org/wiki/File:Munchkin_cat_2.jpg </a:t>
            </a:r>
          </a:p>
          <a:p>
            <a:r>
              <a:rPr lang="en-US" i="1" dirty="0"/>
              <a:t>Dog Cake: https://pxhere.com/en/photo/1426927</a:t>
            </a:r>
            <a:endParaRPr lang="en-US" i="1" baseline="0" dirty="0"/>
          </a:p>
          <a:p>
            <a:r>
              <a:rPr lang="en-US" i="1" baseline="0" dirty="0"/>
              <a:t>Panda Croissant: https://sweets.seriouseats.com/2012/10/the-sadness-of-pain-au-chocolat.html</a:t>
            </a:r>
          </a:p>
          <a:p>
            <a:r>
              <a:rPr lang="en-US" i="1" baseline="0" dirty="0"/>
              <a:t>Potatoes: https://commons.wikimedia.org/wiki/File:Potatoes_(4799817714).jpg   </a:t>
            </a:r>
          </a:p>
          <a:p>
            <a:endParaRPr lang="en-US" i="1" baseline="0" dirty="0"/>
          </a:p>
          <a:p>
            <a:r>
              <a:rPr lang="en-US" i="1" baseline="0" dirty="0"/>
              <a:t>Not pictured, but highly relevant: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Alternative Corgi Cats: https://imgur.com/gallery/eDmdV/comment/81102055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947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gain a holistic understanding of our classifier, we want to be able to predict how it will behave on examples from </a:t>
            </a:r>
            <a:r>
              <a:rPr lang="en-US" i="1" dirty="0"/>
              <a:t>novel classes</a:t>
            </a:r>
            <a:r>
              <a:rPr lang="en-US" dirty="0"/>
              <a:t>. </a:t>
            </a:r>
          </a:p>
          <a:p>
            <a:endParaRPr lang="en-US" i="1" dirty="0"/>
          </a:p>
          <a:p>
            <a:r>
              <a:rPr lang="en-US" i="1" dirty="0"/>
              <a:t>From left to right: </a:t>
            </a:r>
          </a:p>
          <a:p>
            <a:r>
              <a:rPr lang="en-US" i="1" dirty="0"/>
              <a:t>Corgi Cats: https://commons.wikimedia.org/wiki/File:Munchkin_cat_2.jpg </a:t>
            </a:r>
          </a:p>
          <a:p>
            <a:r>
              <a:rPr lang="en-US" i="1" dirty="0"/>
              <a:t>Dog Cake: https://pxhere.com/en/photo/1426927</a:t>
            </a:r>
            <a:endParaRPr lang="en-US" i="1" baseline="0" dirty="0"/>
          </a:p>
          <a:p>
            <a:r>
              <a:rPr lang="en-US" i="1" baseline="0" dirty="0"/>
              <a:t>Panda Croissant: https://sweets.seriouseats.com/2012/10/the-sadness-of-pain-au-chocolat.html</a:t>
            </a:r>
          </a:p>
          <a:p>
            <a:r>
              <a:rPr lang="en-US" i="1" baseline="0" dirty="0"/>
              <a:t>Potatoes: https://commons.wikimedia.org/wiki/File:Potatoes_(4799817714).jpg   </a:t>
            </a:r>
          </a:p>
          <a:p>
            <a:endParaRPr lang="en-US" i="1" baseline="0" dirty="0"/>
          </a:p>
          <a:p>
            <a:r>
              <a:rPr lang="en-US" i="1" baseline="0" dirty="0"/>
              <a:t>Not pictured, but highly relevant: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Alternative Corgi Cats: https://imgur.com/gallery/eDmdV/comment/81102055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114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can we do this?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888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option is to search the test set.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4258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Imagine we search the many test set images for examples which elicit a prediction of 50% corgi, and 50% bread.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442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might find few which lie along the boundary, if any at all.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621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such sparse data, building a holistic understanding of the classifier is hard.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658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consider a Corgi/Bread classifier.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i="1" dirty="0"/>
              <a:t>Images scraped from Flickr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860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alternative approach is to use an interpretability method, like a saliency map,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which can help us understand why the classifier made a specific classification.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3116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However, most interpretability methods require test inputs.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So that same problem of sparse data is again pertinent!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982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help with this task of holistic understanding, we introduce Bayes-</a:t>
            </a:r>
            <a:r>
              <a:rPr lang="en-US" dirty="0" err="1"/>
              <a:t>TrEx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Let’s walk through how this method works.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494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 the decision surface for our Corgi/Bread classifier. It might look something like this.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208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points on this surface where the classifier has high Corgi prediction confidence.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532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there are other points with high Bread prediction confidence.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0980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there are points in between, where the classifier has 50/50 prediction confidence.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850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level set consists of all of the examples where the classifier exhibits some prediction score.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Here, we’re showing the 50% Corgi level set.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9354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Our approach to transparency relies on finding examples on these prediction level-sets.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1059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Now there’s one thing we have to be careful of here. Consider the density of the data distribution.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72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classifier is trained on corgis</a:t>
            </a:r>
          </a:p>
          <a:p>
            <a:endParaRPr lang="en-US" dirty="0"/>
          </a:p>
          <a:p>
            <a:r>
              <a:rPr lang="en-US" i="1" dirty="0"/>
              <a:t>Images scraped from Flickr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802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We </a:t>
            </a:r>
            <a:r>
              <a:rPr lang="en-US" dirty="0"/>
              <a:t>know some classifiers---particularly neural networks---are subject to adversarial examples,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where seemingly random noise can elicit any target prediction confidence.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768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These seemingly random noise images are not useful for this task of holistic understanding, as they do not help us understand how the classifier behaves on natural images.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379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instead want to find </a:t>
            </a:r>
            <a:r>
              <a:rPr lang="en-US" i="1" dirty="0"/>
              <a:t>only</a:t>
            </a:r>
            <a:r>
              <a:rPr lang="en-US" dirty="0"/>
              <a:t> natural image examples, which are plausible under the data distribution.</a:t>
            </a:r>
          </a:p>
          <a:p>
            <a:endParaRPr lang="en-US" dirty="0"/>
          </a:p>
          <a:p>
            <a:r>
              <a:rPr lang="en-US" dirty="0"/>
              <a:t>So: we want to find natural examples where the classifier has a specified prediction confidence value, 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0941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Applying Bayes Rule, we consider the problem of sampling from the posterior. </a:t>
            </a:r>
          </a:p>
          <a:p>
            <a:endParaRPr lang="en-US" dirty="0"/>
          </a:p>
          <a:p>
            <a:r>
              <a:rPr lang="en-US" dirty="0"/>
              <a:t>To do so, we consider using Markov Chain Monte Carlo sampling methods – like Hamiltonian Monte Carlo or Metropolis-Hastings.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550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But, there are two problems! </a:t>
            </a:r>
          </a:p>
          <a:p>
            <a:endParaRPr lang="en-US" dirty="0"/>
          </a:p>
          <a:p>
            <a:r>
              <a:rPr lang="en-US" b="0" i="0" dirty="0">
                <a:effectLst/>
                <a:latin typeface="Arial" panose="020B0604020202020204" pitchFamily="34" charset="0"/>
              </a:rPr>
              <a:t>First, when the measure of the level set is small or even zero, sampling directly from this posterior using MCMC methods is infeasible.</a:t>
            </a:r>
          </a:p>
          <a:p>
            <a:endParaRPr lang="en-US" b="0" i="0" dirty="0">
              <a:effectLst/>
              <a:latin typeface="Arial" panose="020B0604020202020204" pitchFamily="34" charset="0"/>
            </a:endParaRPr>
          </a:p>
          <a:p>
            <a:r>
              <a:rPr lang="en-US" b="0" i="0" dirty="0">
                <a:effectLst/>
                <a:latin typeface="Arial" panose="020B0604020202020204" pitchFamily="34" charset="0"/>
              </a:rPr>
              <a:t>Since the posterior is zero everywhere outside of the level set, a random-walk Metropolis sampler is unlikely to land on an example with non-zero posterior.</a:t>
            </a:r>
          </a:p>
          <a:p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</a:p>
          <a:p>
            <a:r>
              <a:rPr lang="en-US" b="0" i="0" dirty="0">
                <a:effectLst/>
                <a:latin typeface="Arial" panose="020B0604020202020204" pitchFamily="34" charset="0"/>
              </a:rPr>
              <a:t>Since the gradient is zero everywhere outside of the level set, a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Hamiltontian</a:t>
            </a:r>
            <a:r>
              <a:rPr lang="en-US" b="0" i="0" dirty="0">
                <a:effectLst/>
                <a:latin typeface="Arial" panose="020B0604020202020204" pitchFamily="34" charset="0"/>
              </a:rPr>
              <a:t> Monte Carlo sampler does not have the necessary gradient guidance towards the level set.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647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effectLst/>
                <a:latin typeface="Arial" panose="020B0604020202020204" pitchFamily="34" charset="0"/>
              </a:rPr>
              <a:t>Second, since x is an image, it’s too high dimensional to use MCMC to sample directly.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7538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sampling from this posterior is intractable.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3490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solve problem 1, we relax the formulation by _widening_ the level set.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4097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do so, we introduce a random variable U, which allows us to accept an example when it’s close to the level set.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67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this relaxed posterior, we can now use MCMC methods for sampling.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33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Bread</a:t>
            </a:r>
          </a:p>
          <a:p>
            <a:endParaRPr lang="en-US" dirty="0"/>
          </a:p>
          <a:p>
            <a:r>
              <a:rPr lang="en-US" i="1" dirty="0"/>
              <a:t>Images scraped from Flickr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6235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might ask: how can we solve problem 2, and sample an image?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336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don’t.</a:t>
            </a:r>
          </a:p>
          <a:p>
            <a:r>
              <a:rPr lang="en-US" dirty="0"/>
              <a:t>We instead introduce a latent space, with a transformation function (g) such that we can reconstruct the image. </a:t>
            </a:r>
          </a:p>
          <a:p>
            <a:r>
              <a:rPr lang="en-US" dirty="0"/>
              <a:t>This latent space can be either manually-defined or learned.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519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then sample from this latent space instead.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4063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use Bayes-</a:t>
            </a:r>
            <a:r>
              <a:rPr lang="en-US" dirty="0" err="1"/>
              <a:t>TrEx</a:t>
            </a:r>
            <a:r>
              <a:rPr lang="en-US" dirty="0"/>
              <a:t>, we have three requirements.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534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we need a classifier which outputs class probabilities.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1471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Second, we need a user-specified confidence target.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991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lastly, we need access to a data distribution, which we can sample from.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8457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our experiments, we consider 3 datasets: CLEVR, MNIST, and Fashion-MNIST. </a:t>
            </a:r>
          </a:p>
          <a:p>
            <a:endParaRPr lang="en-US" dirty="0"/>
          </a:p>
          <a:p>
            <a:r>
              <a:rPr lang="en-US" dirty="0"/>
              <a:t>We use manually defined scene-graph representations to generate CLEVR examples.</a:t>
            </a:r>
          </a:p>
          <a:p>
            <a:endParaRPr lang="en-US" dirty="0"/>
          </a:p>
          <a:p>
            <a:r>
              <a:rPr lang="en-US" dirty="0"/>
              <a:t>And, we use learned VAEs and GANs to generate MNIST and Fashion-MNIST examples.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Note: CLEVR scenes brightened in post-processing for presentation.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85019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use Bayes-</a:t>
            </a:r>
            <a:r>
              <a:rPr lang="en-US" dirty="0" err="1"/>
              <a:t>TrEx</a:t>
            </a:r>
            <a:r>
              <a:rPr lang="en-US" dirty="0"/>
              <a:t>, we manipulate the relationship between the classifier’s training distribution, and the data distribution from which we sample. </a:t>
            </a:r>
          </a:p>
          <a:p>
            <a:endParaRPr lang="en-US" dirty="0"/>
          </a:p>
          <a:p>
            <a:r>
              <a:rPr lang="en-US" dirty="0"/>
              <a:t>Let P_C be the classifier training distribution, here presented in red.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1031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P_D be the data distribution we use with Bayes-</a:t>
            </a:r>
            <a:r>
              <a:rPr lang="en-US" dirty="0" err="1"/>
              <a:t>TrEx</a:t>
            </a:r>
            <a:r>
              <a:rPr lang="en-US" dirty="0"/>
              <a:t>, here shown in Yellow.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11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on data that’s … somewhere in between. </a:t>
            </a:r>
          </a:p>
          <a:p>
            <a:endParaRPr lang="en-US" dirty="0"/>
          </a:p>
          <a:p>
            <a:r>
              <a:rPr lang="en-US" i="1" dirty="0"/>
              <a:t>Images scraped from Flickr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8739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first relationship we consider sets these two distributions to be equal.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89297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case of CLEVR, that means the classifier is trained on scenes consisting of cubes, spheres, and cylinders,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And similarly, the Bayes-</a:t>
            </a:r>
            <a:r>
              <a:rPr lang="en-US" dirty="0" err="1"/>
              <a:t>TrEx</a:t>
            </a:r>
            <a:r>
              <a:rPr lang="en-US" dirty="0"/>
              <a:t> data distribution includes just these three shapes as well.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6558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first test we run is a smoke test – a simple experiment to confirm Bayes-</a:t>
            </a:r>
            <a:r>
              <a:rPr lang="en-US" i="0" dirty="0" err="1"/>
              <a:t>TrEx</a:t>
            </a:r>
            <a:r>
              <a:rPr lang="en-US" i="0" dirty="0"/>
              <a:t> is working as intended.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 We want to find examples where the classifier is highly confident.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Here We show some examples where the classifier is certain that the scene contains 5 spheres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Note: CLEVR scenes brightened in post-processing for presentation.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39144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Here are examples for each MNIST digit, 0 through 9</a:t>
            </a:r>
            <a:endParaRPr lang="en-US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Note: CLEVR scenes brightened in post-processing for presentation.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8076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, and finally, examples for each Fashion-MNIST class, </a:t>
            </a:r>
            <a:r>
              <a:rPr lang="en-US" i="0" dirty="0" err="1"/>
              <a:t>tshirts</a:t>
            </a:r>
            <a:r>
              <a:rPr lang="en-US" i="0" dirty="0"/>
              <a:t> through ankle boots.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Note: CLEVR scenes brightened in post-processing for presentation.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100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We confirm that the associated confidences are indeed close to the specified target.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Great, we passed our smoke test!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Note: CLEVR scenes brightened in post-processing for presentation.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8816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next test we run is to find ambiguous examples, or examples which reveal class boundaries. </a:t>
            </a:r>
          </a:p>
          <a:p>
            <a:r>
              <a:rPr lang="en-US" dirty="0"/>
              <a:t>We set the prediction target to be ambiguous between two classes. </a:t>
            </a:r>
          </a:p>
          <a:p>
            <a:endParaRPr lang="en-US" dirty="0"/>
          </a:p>
          <a:p>
            <a:r>
              <a:rPr lang="en-US" dirty="0"/>
              <a:t>Here we show a matrix showing ambiguous examples for all pairs of MNIST classes.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0791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help build our understanding of class boundaries, we can look at additional ambiguous examples for a specific class pairing. </a:t>
            </a:r>
          </a:p>
          <a:p>
            <a:endParaRPr lang="en-US" dirty="0"/>
          </a:p>
          <a:p>
            <a:r>
              <a:rPr lang="en-US" dirty="0"/>
              <a:t>Here we’re showing a handful more for the 8 vs 9 class.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2302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Bayes-</a:t>
            </a:r>
            <a:r>
              <a:rPr lang="en-US" dirty="0" err="1"/>
              <a:t>TrEx</a:t>
            </a:r>
            <a:r>
              <a:rPr lang="en-US" dirty="0"/>
              <a:t> is generally successful at finding examples which are ambiguous to the classifier, but we’re not able to find examples for 7 MNIST class pairings.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47239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did not find an ambiguous example which is half 4 and half 8. </a:t>
            </a:r>
          </a:p>
          <a:p>
            <a:endParaRPr lang="en-US" dirty="0"/>
          </a:p>
          <a:p>
            <a:r>
              <a:rPr lang="en-US" dirty="0"/>
              <a:t>This is not unexpected. </a:t>
            </a:r>
          </a:p>
          <a:p>
            <a:endParaRPr lang="en-US" dirty="0"/>
          </a:p>
          <a:p>
            <a:r>
              <a:rPr lang="en-US" dirty="0"/>
              <a:t>While the examples we find are ambiguous from the classifier’s perspective, we still see sampling failures on semantically dissimilar classes.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318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objective is to build a </a:t>
            </a:r>
            <a:r>
              <a:rPr lang="en-US" b="1" i="1" dirty="0"/>
              <a:t>holistic</a:t>
            </a:r>
            <a:r>
              <a:rPr lang="en-US" dirty="0"/>
              <a:t> understanding of this classifier.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96426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conduct the same class boundary analysis for Fashion-MNIST, as well. </a:t>
            </a:r>
          </a:p>
          <a:p>
            <a:r>
              <a:rPr lang="en-US" dirty="0"/>
              <a:t>Overall, we found ambiguous examples for 66 class pairings.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1647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next consider high confidence failures. </a:t>
            </a:r>
          </a:p>
          <a:p>
            <a:endParaRPr lang="en-US" dirty="0"/>
          </a:p>
          <a:p>
            <a:r>
              <a:rPr lang="en-US" dirty="0"/>
              <a:t>This class of failures is especially interesting.</a:t>
            </a:r>
          </a:p>
          <a:p>
            <a:endParaRPr lang="en-US" dirty="0"/>
          </a:p>
          <a:p>
            <a:r>
              <a:rPr lang="en-US" dirty="0"/>
              <a:t>While classification failures are unwanted in general, high confidence failures may be less likely to be caught.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506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find these high confidence failures, we restrict the data distribution to exclude one or more classes.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dirty="0"/>
              <a:t>Here, the classifier is still trained on cubes, spheres, AND cylinders,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485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the data distribution is only trained on spheres and cylinders.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2085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use Bayes-</a:t>
            </a:r>
            <a:r>
              <a:rPr lang="en-US" dirty="0" err="1"/>
              <a:t>TrEx</a:t>
            </a:r>
            <a:r>
              <a:rPr lang="en-US" dirty="0"/>
              <a:t> to find high-confidence failures in CLEVR. </a:t>
            </a:r>
          </a:p>
          <a:p>
            <a:endParaRPr lang="en-US" dirty="0"/>
          </a:p>
          <a:p>
            <a:r>
              <a:rPr lang="en-US" dirty="0"/>
              <a:t>In all of these scenes, the classifier claims there is exactly one cube. </a:t>
            </a:r>
          </a:p>
          <a:p>
            <a:r>
              <a:rPr lang="en-US" dirty="0"/>
              <a:t>However, there are no cubes in any of these scenes: they are composed only of spheres and cylinders.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56954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then use Bayes-</a:t>
            </a:r>
            <a:r>
              <a:rPr lang="en-US" dirty="0" err="1"/>
              <a:t>TrEx</a:t>
            </a:r>
            <a:r>
              <a:rPr lang="en-US" dirty="0"/>
              <a:t> to find high-confidence failures in MNIST and Fashion-MNIST. </a:t>
            </a:r>
          </a:p>
          <a:p>
            <a:endParaRPr lang="en-US" dirty="0"/>
          </a:p>
          <a:p>
            <a:r>
              <a:rPr lang="en-US" dirty="0"/>
              <a:t>We train GANs by excluding the class of interest. </a:t>
            </a:r>
          </a:p>
          <a:p>
            <a:endParaRPr lang="en-US" dirty="0"/>
          </a:p>
          <a:p>
            <a:r>
              <a:rPr lang="en-US" b="0" i="0" dirty="0">
                <a:effectLst/>
                <a:latin typeface="Arial" panose="020B0604020202020204" pitchFamily="34" charset="0"/>
              </a:rPr>
              <a:t>For MNIST, some thin 8s are classified as 1s, and particular styles of 6s and 9s are classified as 4s. These results seem intuitive, as a human might make similar mistakes. </a:t>
            </a:r>
          </a:p>
          <a:p>
            <a:endParaRPr lang="en-US" b="0" i="0" dirty="0">
              <a:effectLst/>
              <a:latin typeface="Arial" panose="020B0604020202020204" pitchFamily="34" charset="0"/>
            </a:endParaRPr>
          </a:p>
          <a:p>
            <a:r>
              <a:rPr lang="en-US" b="0" i="0" dirty="0">
                <a:effectLst/>
                <a:latin typeface="Arial" panose="020B0604020202020204" pitchFamily="34" charset="0"/>
              </a:rPr>
              <a:t>Like-wise, for Fashion-MNIST, most failures come from semantically similar classes, for example confusing sneakers and ankle boots.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230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Less intuitively, however, chunky shoes are likely to be classified as bags.</a:t>
            </a:r>
          </a:p>
          <a:p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effectLst/>
                <a:latin typeface="Arial" panose="020B0604020202020204" pitchFamily="34" charset="0"/>
              </a:rPr>
              <a:t>By evaluating these examples, we can assess how well human-aligned a classifier is.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7069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now consider how the classifier responds to instances from novel classes. </a:t>
            </a:r>
          </a:p>
          <a:p>
            <a:endParaRPr lang="en-US" dirty="0"/>
          </a:p>
          <a:p>
            <a:r>
              <a:rPr lang="en-US" dirty="0"/>
              <a:t>The classifier training distribution is again fixed. For CLEVR, it’s trained with cubes, spheres, and cylinders. </a:t>
            </a:r>
          </a:p>
          <a:p>
            <a:endParaRPr lang="en-US" dirty="0"/>
          </a:p>
          <a:p>
            <a:r>
              <a:rPr lang="en-US" dirty="0"/>
              <a:t>3D Corgi Model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 </a:t>
            </a:r>
            <a:r>
              <a:rPr lang="en-US" b="0" i="0" dirty="0">
                <a:effectLst/>
                <a:latin typeface="Calibri" panose="020F0502020204030204" pitchFamily="34" charset="0"/>
                <a:hlinkClick r:id="rId3"/>
              </a:rPr>
              <a:t>https://free3d.com/3d-model/cardigan-welsh-corgi-v1--784056.html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5473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the other hand, the </a:t>
            </a:r>
            <a:r>
              <a:rPr lang="en-US" dirty="0" err="1"/>
              <a:t>BayesTrEx</a:t>
            </a:r>
            <a:r>
              <a:rPr lang="en-US" dirty="0"/>
              <a:t> data distribution excludes cubes, but introduces a new class of Corgis.  </a:t>
            </a:r>
          </a:p>
          <a:p>
            <a:endParaRPr lang="en-US" dirty="0"/>
          </a:p>
          <a:p>
            <a:r>
              <a:rPr lang="en-US" dirty="0"/>
              <a:t>3D Corgi Model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 </a:t>
            </a:r>
            <a:r>
              <a:rPr lang="en-US" b="0" i="0" dirty="0">
                <a:effectLst/>
                <a:latin typeface="Calibri" panose="020F0502020204030204" pitchFamily="34" charset="0"/>
                <a:hlinkClick r:id="rId3"/>
              </a:rPr>
              <a:t>https://free3d.com/3d-model/cardigan-welsh-corgi-v1--784056.html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15772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then use Bayes-</a:t>
            </a:r>
            <a:r>
              <a:rPr lang="en-US" dirty="0" err="1"/>
              <a:t>TrEx</a:t>
            </a:r>
            <a:r>
              <a:rPr lang="en-US" dirty="0"/>
              <a:t> to generate scenes where the classifier is highly confident 5 cubes are present. </a:t>
            </a:r>
          </a:p>
          <a:p>
            <a:r>
              <a:rPr lang="en-US" dirty="0"/>
              <a:t>Here is one such scene – which contains 3 corgis, one sphere, one cylinder, and ZERO cubes.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Note: CLEVR scenes brightened in post-processing for presentation. </a:t>
            </a:r>
          </a:p>
          <a:p>
            <a:r>
              <a:rPr lang="en-US" dirty="0"/>
              <a:t>3D Corgi Model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 </a:t>
            </a:r>
            <a:r>
              <a:rPr lang="en-US" b="0" i="0" dirty="0">
                <a:effectLst/>
                <a:latin typeface="Calibri" panose="020F0502020204030204" pitchFamily="34" charset="0"/>
                <a:hlinkClick r:id="rId3"/>
              </a:rPr>
              <a:t>https://free3d.com/3d-model/cardigan-welsh-corgi-v1--784056.html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08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What do we mean by “a holistic understanding”? </a:t>
            </a:r>
          </a:p>
          <a:p>
            <a:endParaRPr lang="en-US" dirty="0"/>
          </a:p>
          <a:p>
            <a:r>
              <a:rPr lang="en-US" dirty="0"/>
              <a:t>At the highest level, we mean that a person is able to build an accurate mental model of the classifier.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0808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demonstrate this is not a fluke, here are several more examples uncovered with Bayes-</a:t>
            </a:r>
            <a:r>
              <a:rPr lang="en-US" dirty="0" err="1"/>
              <a:t>TrEx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i="1" dirty="0"/>
              <a:t>Note: CLEVR scenes brightened in post-processing for presentation. </a:t>
            </a:r>
          </a:p>
          <a:p>
            <a:r>
              <a:rPr lang="en-US" dirty="0"/>
              <a:t>3D Corgi Model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 </a:t>
            </a:r>
            <a:r>
              <a:rPr lang="en-US" b="0" i="0" dirty="0">
                <a:effectLst/>
                <a:latin typeface="Calibri" panose="020F0502020204030204" pitchFamily="34" charset="0"/>
                <a:hlinkClick r:id="rId3"/>
              </a:rPr>
              <a:t>https://free3d.com/3d-model/cardigan-welsh-corgi-v1--784056.html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84170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final experiment we’ll present here concerns domain adaptation. </a:t>
            </a:r>
          </a:p>
          <a:p>
            <a:endParaRPr lang="en-US" dirty="0"/>
          </a:p>
          <a:p>
            <a:r>
              <a:rPr lang="en-US" dirty="0"/>
              <a:t>For this experiment, we train classifiers using the SVHN street view dataset.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0645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we use a test distribution consisting of MNIST digits.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68294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we compare the performance of a baseline classifier and ADDA, a popular domain adaptation model.</a:t>
            </a:r>
          </a:p>
          <a:p>
            <a:endParaRPr lang="en-US" dirty="0"/>
          </a:p>
          <a:p>
            <a:r>
              <a:rPr lang="en-US" dirty="0"/>
              <a:t>These first results suggest the expected: that the model which is known for domain adaptation is better at this task (scoring 71% accuracy overall, compared to 61% for the baseline).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6854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While the ADDA model achieves higher overall accuracy, this isn’t the whole story. </a:t>
            </a:r>
          </a:p>
          <a:p>
            <a:endParaRPr lang="en-US" dirty="0"/>
          </a:p>
          <a:p>
            <a:r>
              <a:rPr lang="en-US" dirty="0"/>
              <a:t>We use Bayes-</a:t>
            </a:r>
            <a:r>
              <a:rPr lang="en-US" dirty="0" err="1"/>
              <a:t>TrEx</a:t>
            </a:r>
            <a:r>
              <a:rPr lang="en-US" dirty="0"/>
              <a:t> to find high-confidence examples.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8750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we then relabel a random sample of these, we find that the ADDA model has lower accuracy than the baseline on these high confidence examples. </a:t>
            </a:r>
          </a:p>
          <a:p>
            <a:endParaRPr lang="en-US" dirty="0"/>
          </a:p>
          <a:p>
            <a:r>
              <a:rPr lang="en-US" dirty="0"/>
              <a:t>This suggests that the ADDA model has worse confidence calibration.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71765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how does Bayes-</a:t>
            </a:r>
            <a:r>
              <a:rPr lang="en-US" dirty="0" err="1"/>
              <a:t>TrEx</a:t>
            </a:r>
            <a:r>
              <a:rPr lang="en-US" dirty="0"/>
              <a:t> compare to the test set? </a:t>
            </a:r>
          </a:p>
          <a:p>
            <a:endParaRPr lang="en-US" dirty="0"/>
          </a:p>
          <a:p>
            <a:r>
              <a:rPr lang="en-US" dirty="0"/>
              <a:t>For the task of finding ambiguous examples, the test set has just 22 class pairings.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82615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comparison, Bayes-</a:t>
            </a:r>
            <a:r>
              <a:rPr lang="en-US" dirty="0" err="1"/>
              <a:t>TrEx</a:t>
            </a:r>
            <a:r>
              <a:rPr lang="en-US" dirty="0"/>
              <a:t> found examples for 66 class pairings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9597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looking at high-confidence misclassifications, we find that the majority of uncovered test set examples are not classification failures. </a:t>
            </a:r>
          </a:p>
          <a:p>
            <a:r>
              <a:rPr lang="en-US" dirty="0"/>
              <a:t>Instead, they are mislabeled examples.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364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we look, for example, at the high confidence misclassifications for MNIST digit 2, we see these three examples: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24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facet of this is being able to build an understanding of the boundaries _between_ classes.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i="1" dirty="0"/>
              <a:t>Images: https://www.beano.com/posts/bread-or-corgi-butt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8493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7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42160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02416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a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09997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this class we find *no* incorrectly classified examples.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0487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Overall we found: </a:t>
            </a:r>
          </a:p>
          <a:p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60/84 MNIST examples </a:t>
            </a:r>
          </a:p>
          <a:p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and</a:t>
            </a:r>
            <a:br>
              <a:rPr lang="en-US" dirty="0"/>
            </a:b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42/93 Fashion-MNIST examples to be mislabeled. </a:t>
            </a:r>
          </a:p>
          <a:p>
            <a:endParaRPr lang="en-US" b="0" i="0" dirty="0">
              <a:solidFill>
                <a:srgbClr val="1D1C1D"/>
              </a:solidFill>
              <a:effectLst/>
              <a:latin typeface="Slack-La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While finding mislabeled examples may be a useful task, it is not helpful for building our holistic understanding of classifier behavior.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47382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summary, we’ve shown how Bayes-</a:t>
            </a:r>
            <a:r>
              <a:rPr lang="en-US" dirty="0" err="1"/>
              <a:t>TrEx</a:t>
            </a:r>
            <a:r>
              <a:rPr lang="en-US" dirty="0"/>
              <a:t> can help us understand class boundaries, by finding ambiguous examples.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Note: CLEVR scenes brightened in post-processing for presentation. </a:t>
            </a:r>
          </a:p>
          <a:p>
            <a:r>
              <a:rPr lang="en-US" dirty="0"/>
              <a:t>3D Corgi Model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 </a:t>
            </a:r>
            <a:r>
              <a:rPr lang="en-US" b="0" i="0" dirty="0">
                <a:effectLst/>
                <a:latin typeface="Calibri" panose="020F0502020204030204" pitchFamily="34" charset="0"/>
                <a:hlinkClick r:id="rId3"/>
              </a:rPr>
              <a:t>https://free3d.com/3d-model/cardigan-welsh-corgi-v1--784056.html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41783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We’ve shown how Bayes-</a:t>
            </a:r>
            <a:r>
              <a:rPr lang="en-US" dirty="0" err="1"/>
              <a:t>TrEx</a:t>
            </a:r>
            <a:r>
              <a:rPr lang="en-US" dirty="0"/>
              <a:t> can help us understand when a model will make failures with high-confidence.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Note: CLEVR scenes brightened in post-processing for presentation. </a:t>
            </a:r>
          </a:p>
          <a:p>
            <a:r>
              <a:rPr lang="en-US" dirty="0"/>
              <a:t>3D Corgi Model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 </a:t>
            </a:r>
            <a:r>
              <a:rPr lang="en-US" b="0" i="0" dirty="0">
                <a:effectLst/>
                <a:latin typeface="Calibri" panose="020F0502020204030204" pitchFamily="34" charset="0"/>
                <a:hlinkClick r:id="rId3"/>
              </a:rPr>
              <a:t>https://free3d.com/3d-model/cardigan-welsh-corgi-v1--784056.html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6339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we’ve shown how Bayes-</a:t>
            </a:r>
            <a:r>
              <a:rPr lang="en-US" dirty="0" err="1"/>
              <a:t>TrEx</a:t>
            </a:r>
            <a:r>
              <a:rPr lang="en-US" dirty="0"/>
              <a:t> can be used to assess how a model will respond to novel classes.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Note: CLEVR scenes brightened in post-processing for presentation. </a:t>
            </a:r>
          </a:p>
          <a:p>
            <a:r>
              <a:rPr lang="en-US" dirty="0"/>
              <a:t>3D Corgi Model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 </a:t>
            </a:r>
            <a:r>
              <a:rPr lang="en-US" b="0" i="0" dirty="0">
                <a:effectLst/>
                <a:latin typeface="Calibri" panose="020F0502020204030204" pitchFamily="34" charset="0"/>
                <a:hlinkClick r:id="rId3"/>
              </a:rPr>
              <a:t>https://free3d.com/3d-model/cardigan-welsh-corgi-v1--784056.html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1953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 course, Bayes-</a:t>
            </a:r>
            <a:r>
              <a:rPr lang="en-US" dirty="0" err="1"/>
              <a:t>TrEx</a:t>
            </a:r>
            <a:r>
              <a:rPr lang="en-US" dirty="0"/>
              <a:t> has some limitations. </a:t>
            </a:r>
          </a:p>
          <a:p>
            <a:endParaRPr lang="en-US" dirty="0"/>
          </a:p>
          <a:p>
            <a:r>
              <a:rPr lang="en-US" dirty="0"/>
              <a:t>First, Bayes-</a:t>
            </a:r>
            <a:r>
              <a:rPr lang="en-US" dirty="0" err="1"/>
              <a:t>TrEx</a:t>
            </a:r>
            <a:r>
              <a:rPr lang="en-US" dirty="0"/>
              <a:t> is a method for finding examples for increased transparency into a classifier. </a:t>
            </a:r>
          </a:p>
          <a:p>
            <a:r>
              <a:rPr lang="en-US" dirty="0"/>
              <a:t>However, it’s still hard to work with these individual examples. </a:t>
            </a:r>
          </a:p>
          <a:p>
            <a:r>
              <a:rPr lang="en-US" dirty="0"/>
              <a:t>To make this technique more useful, we need methods for extracting trends and understanding the sampled coverage of the level set.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415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Second, Bayes-</a:t>
            </a:r>
            <a:r>
              <a:rPr lang="en-US" dirty="0" err="1"/>
              <a:t>TrEx</a:t>
            </a:r>
            <a:r>
              <a:rPr lang="en-US" dirty="0"/>
              <a:t> uses MCMC methods for sampling. </a:t>
            </a:r>
          </a:p>
          <a:p>
            <a:endParaRPr lang="en-US" dirty="0"/>
          </a:p>
          <a:p>
            <a:r>
              <a:rPr lang="en-US" dirty="0"/>
              <a:t>While Bayes-</a:t>
            </a:r>
            <a:r>
              <a:rPr lang="en-US" dirty="0" err="1"/>
              <a:t>TrEx</a:t>
            </a:r>
            <a:r>
              <a:rPr lang="en-US" dirty="0"/>
              <a:t> is in principle agnostic to the form of the data distribution, the dimensionality of the </a:t>
            </a:r>
            <a:r>
              <a:rPr lang="en-US" dirty="0" err="1"/>
              <a:t>latents</a:t>
            </a:r>
            <a:r>
              <a:rPr lang="en-US" dirty="0"/>
              <a:t> cannot be too large, as </a:t>
            </a:r>
          </a:p>
          <a:p>
            <a:r>
              <a:rPr lang="en-US" dirty="0"/>
              <a:t>MCMC sampling in high dimensional spaces remains an open problem.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22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want to know when the classifier will be most uncertain about its predicted label of Corgi or Bread.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i="1" dirty="0"/>
              <a:t>Images: https://www.beano.com/posts/bread-or-corgi-butt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8888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last limitation we’ll note is that the Bayes-</a:t>
            </a:r>
            <a:r>
              <a:rPr lang="en-US" dirty="0" err="1"/>
              <a:t>TrEx</a:t>
            </a:r>
            <a:r>
              <a:rPr lang="en-US" dirty="0"/>
              <a:t> formulation only provides transparency for classification tasks. </a:t>
            </a:r>
          </a:p>
          <a:p>
            <a:endParaRPr lang="en-US" dirty="0"/>
          </a:p>
          <a:p>
            <a:r>
              <a:rPr lang="en-US" dirty="0"/>
              <a:t>But, there are many other black box models which could benefit from this type of transparency technique: </a:t>
            </a:r>
          </a:p>
          <a:p>
            <a:r>
              <a:rPr lang="en-US" dirty="0"/>
              <a:t>for example, machine translation or robot motion controller tasks.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29656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in the 6 months since the AAAI deadline, we’ve been keeping busy! </a:t>
            </a:r>
          </a:p>
          <a:p>
            <a:endParaRPr lang="en-US" dirty="0"/>
          </a:p>
          <a:p>
            <a:r>
              <a:rPr lang="en-US" dirty="0"/>
              <a:t>In our new submission, we adapt the Bayes-</a:t>
            </a:r>
            <a:r>
              <a:rPr lang="en-US" dirty="0" err="1"/>
              <a:t>TrEx</a:t>
            </a:r>
            <a:r>
              <a:rPr lang="en-US" dirty="0"/>
              <a:t> formulation to provide transparency into robot controllers. </a:t>
            </a:r>
          </a:p>
          <a:p>
            <a:endParaRPr lang="en-US" dirty="0"/>
          </a:p>
          <a:p>
            <a:r>
              <a:rPr lang="en-US" dirty="0"/>
              <a:t>While this work is currently in review, we uploaded a pre-print to </a:t>
            </a:r>
            <a:r>
              <a:rPr lang="en-US" dirty="0" err="1"/>
              <a:t>Arxiv</a:t>
            </a:r>
            <a:r>
              <a:rPr lang="en-US" dirty="0"/>
              <a:t> in case you want to check it out.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8520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include many more experiments in our full paper and supplemental material</a:t>
            </a:r>
            <a:r>
              <a:rPr lang="en-US"/>
              <a:t>. </a:t>
            </a:r>
          </a:p>
          <a:p>
            <a:endParaRPr lang="en-US" dirty="0"/>
          </a:p>
          <a:p>
            <a:r>
              <a:rPr lang="en-US" dirty="0"/>
              <a:t>We also posted our code online, so feel free to try Bayes-</a:t>
            </a:r>
            <a:r>
              <a:rPr lang="en-US" dirty="0" err="1"/>
              <a:t>TrEx</a:t>
            </a:r>
            <a:r>
              <a:rPr lang="en-US" dirty="0"/>
              <a:t> yourself. </a:t>
            </a:r>
          </a:p>
          <a:p>
            <a:endParaRPr lang="en-US" dirty="0"/>
          </a:p>
          <a:p>
            <a:r>
              <a:rPr lang="en-US" dirty="0"/>
              <a:t>Thank you!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8D68D-4D44-425E-BD1B-5513320D5EE8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44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D9317-F593-4022-826B-72CD97B751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F13B88-6963-423D-BA87-1057205274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5E97F8A-CB00-411E-8958-095DC7DF4A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LM Roman 10" panose="00000500000000000000" pitchFamily="50" charset="0"/>
              </a:defRPr>
            </a:lvl1pPr>
          </a:lstStyle>
          <a:p>
            <a:pPr algn="l"/>
            <a:r>
              <a:rPr lang="en-US" dirty="0"/>
              <a:t>Booth and Zhou et al., Bayes-</a:t>
            </a:r>
            <a:r>
              <a:rPr lang="en-US" dirty="0" err="1"/>
              <a:t>TrEx</a:t>
            </a:r>
            <a:r>
              <a:rPr lang="en-US" dirty="0"/>
              <a:t>, AAAI, 2021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07682CF0-4A3B-4195-AD10-B860551A55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71280"/>
            <a:ext cx="838200" cy="286719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LM Roman 10" panose="00000500000000000000" pitchFamily="50" charset="0"/>
              </a:defRPr>
            </a:lvl1pPr>
          </a:lstStyle>
          <a:p>
            <a:fld id="{B65C65F9-F9EC-47FA-854A-108B73AB8299}" type="slidenum">
              <a:rPr lang="en-US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21115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0E687-B9A8-465C-89AC-1FD65373B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5993C0-41B7-4F5D-A7F6-3120153375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657F0CA2-E9E6-4544-BAD5-5942343BC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LM Roman 10" panose="00000500000000000000" pitchFamily="50" charset="0"/>
              </a:defRPr>
            </a:lvl1pPr>
          </a:lstStyle>
          <a:p>
            <a:pPr algn="l"/>
            <a:r>
              <a:rPr lang="en-US" dirty="0"/>
              <a:t>Booth and Zhou et al., Bayes-</a:t>
            </a:r>
            <a:r>
              <a:rPr lang="en-US" dirty="0" err="1"/>
              <a:t>TrEx</a:t>
            </a:r>
            <a:r>
              <a:rPr lang="en-US" dirty="0"/>
              <a:t>, AAAI, 2021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E4EAB1D9-9F5A-48A4-8D0B-6C0C67A4F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71280"/>
            <a:ext cx="838200" cy="286719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LM Roman 10" panose="00000500000000000000" pitchFamily="50" charset="0"/>
              </a:defRPr>
            </a:lvl1pPr>
          </a:lstStyle>
          <a:p>
            <a:fld id="{B65C65F9-F9EC-47FA-854A-108B73AB8299}" type="slidenum">
              <a:rPr lang="en-US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47093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BF1129-4169-400D-B4BC-45C215306E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6810C7-0B0B-4268-AFEC-7D8BC99034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8D688-2195-4B95-B5F9-3CE35DAC96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6A6E71-23F2-4CFE-8C67-BE35E656DBDD}" type="datetime1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2B939-5D15-4E6A-AA16-F1D79DA40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Booth and Zhou et al., Bayes-TrEx, AAAI,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C5362-EAFB-42F7-A940-DA5805BFB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5C65F9-F9EC-47FA-854A-108B73AB8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096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7063B-7915-43E1-89E1-DC352F0CD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9DDD8-A62E-413F-BA68-58CA46258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416980A-509E-42BD-830A-C1C874DEF9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LM Roman 10" panose="00000500000000000000" pitchFamily="50" charset="0"/>
              </a:defRPr>
            </a:lvl1pPr>
          </a:lstStyle>
          <a:p>
            <a:pPr algn="l"/>
            <a:r>
              <a:rPr lang="en-US" dirty="0"/>
              <a:t>Booth and Zhou et al., Bayes-</a:t>
            </a:r>
            <a:r>
              <a:rPr lang="en-US" dirty="0" err="1"/>
              <a:t>TrEx</a:t>
            </a:r>
            <a:r>
              <a:rPr lang="en-US" dirty="0"/>
              <a:t>, AAAI, 2021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C6E9D60F-FE0E-4515-9005-4721743305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71280"/>
            <a:ext cx="838200" cy="286719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LM Roman 10" panose="00000500000000000000" pitchFamily="50" charset="0"/>
              </a:defRPr>
            </a:lvl1pPr>
          </a:lstStyle>
          <a:p>
            <a:fld id="{B65C65F9-F9EC-47FA-854A-108B73AB8299}" type="slidenum">
              <a:rPr lang="en-US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09033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6FD45-799F-42F7-9782-55D4E667E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CD908-D3C3-4E65-9874-76FB203DF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C17D326-795A-4D5B-87AC-748FB7D151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LM Roman 10" panose="00000500000000000000" pitchFamily="50" charset="0"/>
              </a:defRPr>
            </a:lvl1pPr>
          </a:lstStyle>
          <a:p>
            <a:pPr algn="l"/>
            <a:r>
              <a:rPr lang="en-US" dirty="0"/>
              <a:t>Booth and Zhou et al., Bayes-</a:t>
            </a:r>
            <a:r>
              <a:rPr lang="en-US" dirty="0" err="1"/>
              <a:t>TrEx</a:t>
            </a:r>
            <a:r>
              <a:rPr lang="en-US" dirty="0"/>
              <a:t>, AAAI, 2021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3EA56B18-4A91-476E-9953-5CE52C0770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71280"/>
            <a:ext cx="838200" cy="286719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LM Roman 10" panose="00000500000000000000" pitchFamily="50" charset="0"/>
              </a:defRPr>
            </a:lvl1pPr>
          </a:lstStyle>
          <a:p>
            <a:fld id="{B65C65F9-F9EC-47FA-854A-108B73AB8299}" type="slidenum">
              <a:rPr lang="en-US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61356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EFF92-F2F4-4E5C-99D5-0F6758E6C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22156-E8C4-47B6-9707-A85E297488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59D546-B904-4F4D-B4FF-ACB6242F61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1552612B-246C-43B1-9660-76AD408A40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LM Roman 10" panose="00000500000000000000" pitchFamily="50" charset="0"/>
              </a:defRPr>
            </a:lvl1pPr>
          </a:lstStyle>
          <a:p>
            <a:pPr algn="l"/>
            <a:r>
              <a:rPr lang="en-US" dirty="0"/>
              <a:t>Booth and Zhou et al., Bayes-</a:t>
            </a:r>
            <a:r>
              <a:rPr lang="en-US" dirty="0" err="1"/>
              <a:t>TrEx</a:t>
            </a:r>
            <a:r>
              <a:rPr lang="en-US" dirty="0"/>
              <a:t>, AAAI, 2021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6E795946-26B6-4054-B5FF-530919889D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71280"/>
            <a:ext cx="838200" cy="286719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LM Roman 10" panose="00000500000000000000" pitchFamily="50" charset="0"/>
              </a:defRPr>
            </a:lvl1pPr>
          </a:lstStyle>
          <a:p>
            <a:fld id="{B65C65F9-F9EC-47FA-854A-108B73AB8299}" type="slidenum">
              <a:rPr lang="en-US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653166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5BD7F-5642-4E7E-8AD9-ECFDF5BB6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E786A9-48DA-4013-8E0E-D54F99EDA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D25571-C59C-4FEA-AB20-EAAA9EBCA9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B1918E-0E62-4329-BA15-4950BDBB22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E86548-AD59-45EE-9E98-F94C6DE8BE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646AE000-ADB6-4DA0-BF24-BAEFEA715A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LM Roman 10" panose="00000500000000000000" pitchFamily="50" charset="0"/>
              </a:defRPr>
            </a:lvl1pPr>
          </a:lstStyle>
          <a:p>
            <a:pPr algn="l"/>
            <a:r>
              <a:rPr lang="en-US" dirty="0"/>
              <a:t>Booth and Zhou et al., Bayes-</a:t>
            </a:r>
            <a:r>
              <a:rPr lang="en-US" dirty="0" err="1"/>
              <a:t>TrEx</a:t>
            </a:r>
            <a:r>
              <a:rPr lang="en-US" dirty="0"/>
              <a:t>, AAAI, 2021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8A738B8-9FA4-4662-BB63-928F011BC1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571280"/>
            <a:ext cx="838200" cy="286719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LM Roman 10" panose="00000500000000000000" pitchFamily="50" charset="0"/>
              </a:defRPr>
            </a:lvl1pPr>
          </a:lstStyle>
          <a:p>
            <a:fld id="{B65C65F9-F9EC-47FA-854A-108B73AB8299}" type="slidenum">
              <a:rPr lang="en-US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68542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43899-E9E2-4D04-B2B7-78C1F8075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FA380501-537E-4A78-8FB2-7531CBF00D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LM Roman 10" panose="00000500000000000000" pitchFamily="50" charset="0"/>
              </a:defRPr>
            </a:lvl1pPr>
          </a:lstStyle>
          <a:p>
            <a:pPr algn="l"/>
            <a:r>
              <a:rPr lang="en-US" dirty="0"/>
              <a:t>Booth and Zhou et al., Bayes-</a:t>
            </a:r>
            <a:r>
              <a:rPr lang="en-US" dirty="0" err="1"/>
              <a:t>TrEx</a:t>
            </a:r>
            <a:r>
              <a:rPr lang="en-US" dirty="0"/>
              <a:t>, AAAI, 2021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37C4EF9F-A475-4F2F-801D-B29D67AC7E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71280"/>
            <a:ext cx="838200" cy="286719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LM Roman 10" panose="00000500000000000000" pitchFamily="50" charset="0"/>
              </a:defRPr>
            </a:lvl1pPr>
          </a:lstStyle>
          <a:p>
            <a:fld id="{B65C65F9-F9EC-47FA-854A-108B73AB8299}" type="slidenum">
              <a:rPr lang="en-US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10927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E95819-B120-4B6B-BFA6-A991DDA130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5D2D64-F265-4709-B447-400FCB9D3F76}" type="datetime1">
              <a:rPr lang="en-US" smtClean="0"/>
              <a:t>3/15/2021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5ED326-4C1D-4D52-967C-0F2AC1043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Booth and Zhou et al., Bayes-</a:t>
            </a:r>
            <a:r>
              <a:rPr lang="en-US" dirty="0" err="1"/>
              <a:t>TrEx</a:t>
            </a:r>
            <a:r>
              <a:rPr lang="en-US" dirty="0"/>
              <a:t>, AAAI,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AD91A9-4197-4AAE-B9C1-46CB707EE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5C65F9-F9EC-47FA-854A-108B73AB82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947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437BD-BC27-4E87-A847-125BF4DCB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DC272-29BC-47D2-80A5-8B5DC42C2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FC98DB-55C3-49EF-9E3E-7EB48C9DFF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CB221B-7B8E-4E44-BF03-C5DDBA6949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C6768E-C9A3-47A1-BB76-CD5E71C2B953}" type="datetime1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2F48EF-2C86-4175-A8E1-3EF7CF4D9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Booth and Zhou et al., Bayes-TrEx, AAAI, 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076423-8887-4A62-AD4E-A3FE12E30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5C65F9-F9EC-47FA-854A-108B73AB8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81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0D591-1902-4D54-B8D9-9A942DE6F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3B2DCD-A39A-4B50-9859-303992981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F484C7-AD7D-43AA-88E6-EEF26F072D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0B332A-BD26-4EC9-A653-F96B8DAC14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8EF9A-0530-4C6F-9EB5-DBCD1295A618}" type="datetime1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5F11BB-AEB1-47C8-8536-0302409ED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Booth and Zhou et al., Bayes-TrEx, AAAI, 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B07274-D303-4235-8954-FADE939D1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5C65F9-F9EC-47FA-854A-108B73AB8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06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C77742-1E9D-4F90-AC5E-562210E6F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84556F-8AE2-48BE-9BFE-C91F8C877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82FAB22-0079-45FC-9CAA-2DB54FD689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LM Roman 10" panose="00000500000000000000" pitchFamily="50" charset="0"/>
              </a:defRPr>
            </a:lvl1pPr>
          </a:lstStyle>
          <a:p>
            <a:pPr algn="l"/>
            <a:r>
              <a:rPr lang="en-US" dirty="0"/>
              <a:t>Booth and Zhou et al., Bayes-</a:t>
            </a:r>
            <a:r>
              <a:rPr lang="en-US" dirty="0" err="1"/>
              <a:t>TrEx</a:t>
            </a:r>
            <a:r>
              <a:rPr lang="en-US" dirty="0"/>
              <a:t>, AAAI, 2021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B266309D-9252-4725-8B6D-D4E62B67D7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71280"/>
            <a:ext cx="838200" cy="286719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LM Roman 10" panose="00000500000000000000" pitchFamily="50" charset="0"/>
              </a:defRPr>
            </a:lvl1pPr>
          </a:lstStyle>
          <a:p>
            <a:fld id="{B65C65F9-F9EC-47FA-854A-108B73AB8299}" type="slidenum">
              <a:rPr lang="en-US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54224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g"/><Relationship Id="rId4" Type="http://schemas.openxmlformats.org/officeDocument/2006/relationships/image" Target="../media/image3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g"/><Relationship Id="rId4" Type="http://schemas.openxmlformats.org/officeDocument/2006/relationships/image" Target="../media/image3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3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files.slack.com/files-pri/T6EMW33Q9-F01HK30HR39/relax.pn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files.slack.com/files-pri/T6EMW33Q9-F01HK30HR39/relax.png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openxmlformats.org/officeDocument/2006/relationships/image" Target="../media/image38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microsoft.com/office/2007/relationships/hdphoto" Target="../media/hdphoto2.wdp"/><Relationship Id="rId4" Type="http://schemas.openxmlformats.org/officeDocument/2006/relationships/image" Target="../media/image38.svg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microsoft.com/office/2007/relationships/hdphoto" Target="../media/hdphoto3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5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62.png"/><Relationship Id="rId3" Type="http://schemas.openxmlformats.org/officeDocument/2006/relationships/image" Target="../media/image54.png"/><Relationship Id="rId7" Type="http://schemas.openxmlformats.org/officeDocument/2006/relationships/image" Target="../media/image52.png"/><Relationship Id="rId12" Type="http://schemas.openxmlformats.org/officeDocument/2006/relationships/image" Target="../media/image61.sv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svg"/><Relationship Id="rId11" Type="http://schemas.openxmlformats.org/officeDocument/2006/relationships/image" Target="../media/image60.png"/><Relationship Id="rId5" Type="http://schemas.openxmlformats.org/officeDocument/2006/relationships/image" Target="../media/image56.png"/><Relationship Id="rId10" Type="http://schemas.openxmlformats.org/officeDocument/2006/relationships/image" Target="../media/image59.svg"/><Relationship Id="rId4" Type="http://schemas.openxmlformats.org/officeDocument/2006/relationships/image" Target="../media/image55.svg"/><Relationship Id="rId9" Type="http://schemas.openxmlformats.org/officeDocument/2006/relationships/image" Target="../media/image58.png"/><Relationship Id="rId14" Type="http://schemas.openxmlformats.org/officeDocument/2006/relationships/image" Target="../media/image63.sv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56.pn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12" Type="http://schemas.microsoft.com/office/2007/relationships/hdphoto" Target="../media/hdphoto8.wdp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11" Type="http://schemas.openxmlformats.org/officeDocument/2006/relationships/image" Target="../media/image68.png"/><Relationship Id="rId5" Type="http://schemas.openxmlformats.org/officeDocument/2006/relationships/image" Target="../media/image65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67.png"/><Relationship Id="rId14" Type="http://schemas.openxmlformats.org/officeDocument/2006/relationships/image" Target="../media/image57.svg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12" Type="http://schemas.microsoft.com/office/2007/relationships/hdphoto" Target="../media/hdphoto8.wdp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11" Type="http://schemas.openxmlformats.org/officeDocument/2006/relationships/image" Target="../media/image68.png"/><Relationship Id="rId5" Type="http://schemas.openxmlformats.org/officeDocument/2006/relationships/image" Target="../media/image65.png"/><Relationship Id="rId15" Type="http://schemas.openxmlformats.org/officeDocument/2006/relationships/image" Target="../media/image57.sv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67.png"/><Relationship Id="rId14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12" Type="http://schemas.microsoft.com/office/2007/relationships/hdphoto" Target="../media/hdphoto8.wdp"/><Relationship Id="rId2" Type="http://schemas.openxmlformats.org/officeDocument/2006/relationships/notesSlide" Target="../notesSlides/notesSlide54.xml"/><Relationship Id="rId16" Type="http://schemas.openxmlformats.org/officeDocument/2006/relationships/image" Target="../media/image57.svg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11" Type="http://schemas.openxmlformats.org/officeDocument/2006/relationships/image" Target="../media/image68.png"/><Relationship Id="rId5" Type="http://schemas.openxmlformats.org/officeDocument/2006/relationships/image" Target="../media/image65.png"/><Relationship Id="rId15" Type="http://schemas.openxmlformats.org/officeDocument/2006/relationships/image" Target="../media/image56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67.png"/><Relationship Id="rId14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12" Type="http://schemas.microsoft.com/office/2007/relationships/hdphoto" Target="../media/hdphoto8.wdp"/><Relationship Id="rId2" Type="http://schemas.openxmlformats.org/officeDocument/2006/relationships/notesSlide" Target="../notesSlides/notesSlide55.xml"/><Relationship Id="rId16" Type="http://schemas.openxmlformats.org/officeDocument/2006/relationships/image" Target="../media/image57.svg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11" Type="http://schemas.openxmlformats.org/officeDocument/2006/relationships/image" Target="../media/image68.png"/><Relationship Id="rId5" Type="http://schemas.openxmlformats.org/officeDocument/2006/relationships/image" Target="../media/image65.png"/><Relationship Id="rId15" Type="http://schemas.openxmlformats.org/officeDocument/2006/relationships/image" Target="../media/image56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67.png"/><Relationship Id="rId14" Type="http://schemas.openxmlformats.org/officeDocument/2006/relationships/image" Target="../media/image7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1.png"/><Relationship Id="rId7" Type="http://schemas.openxmlformats.org/officeDocument/2006/relationships/image" Target="../media/image73.sv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3.sv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sv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svg"/><Relationship Id="rId5" Type="http://schemas.openxmlformats.org/officeDocument/2006/relationships/image" Target="../media/image76.png"/><Relationship Id="rId10" Type="http://schemas.openxmlformats.org/officeDocument/2006/relationships/image" Target="../media/image53.svg"/><Relationship Id="rId4" Type="http://schemas.openxmlformats.org/officeDocument/2006/relationships/image" Target="../media/image59.svg"/><Relationship Id="rId9" Type="http://schemas.openxmlformats.org/officeDocument/2006/relationships/image" Target="../media/image5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78.png"/><Relationship Id="rId3" Type="http://schemas.openxmlformats.org/officeDocument/2006/relationships/image" Target="../media/image52.png"/><Relationship Id="rId7" Type="http://schemas.openxmlformats.org/officeDocument/2006/relationships/image" Target="../media/image75.png"/><Relationship Id="rId12" Type="http://schemas.openxmlformats.org/officeDocument/2006/relationships/image" Target="../media/image63.sv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svg"/><Relationship Id="rId11" Type="http://schemas.openxmlformats.org/officeDocument/2006/relationships/image" Target="../media/image77.png"/><Relationship Id="rId5" Type="http://schemas.openxmlformats.org/officeDocument/2006/relationships/image" Target="../media/image54.png"/><Relationship Id="rId10" Type="http://schemas.openxmlformats.org/officeDocument/2006/relationships/image" Target="../media/image61.svg"/><Relationship Id="rId4" Type="http://schemas.openxmlformats.org/officeDocument/2006/relationships/image" Target="../media/image53.svg"/><Relationship Id="rId9" Type="http://schemas.openxmlformats.org/officeDocument/2006/relationships/image" Target="../media/image76.png"/><Relationship Id="rId14" Type="http://schemas.openxmlformats.org/officeDocument/2006/relationships/image" Target="../media/image79.svg"/></Relationships>
</file>

<file path=ppt/slides/_rels/slide6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75.png"/><Relationship Id="rId18" Type="http://schemas.openxmlformats.org/officeDocument/2006/relationships/image" Target="../media/image63.svg"/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12" Type="http://schemas.microsoft.com/office/2007/relationships/hdphoto" Target="../media/hdphoto13.wdp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64.xml"/><Relationship Id="rId16" Type="http://schemas.openxmlformats.org/officeDocument/2006/relationships/image" Target="../media/image61.svg"/><Relationship Id="rId1" Type="http://schemas.openxmlformats.org/officeDocument/2006/relationships/slideLayout" Target="../slideLayouts/slideLayout6.xml"/><Relationship Id="rId6" Type="http://schemas.microsoft.com/office/2007/relationships/hdphoto" Target="../media/hdphoto10.wdp"/><Relationship Id="rId11" Type="http://schemas.openxmlformats.org/officeDocument/2006/relationships/image" Target="../media/image84.png"/><Relationship Id="rId5" Type="http://schemas.openxmlformats.org/officeDocument/2006/relationships/image" Target="../media/image81.png"/><Relationship Id="rId15" Type="http://schemas.openxmlformats.org/officeDocument/2006/relationships/image" Target="../media/image76.pn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83.png"/><Relationship Id="rId14" Type="http://schemas.openxmlformats.org/officeDocument/2006/relationships/image" Target="../media/image59.sv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75.png"/><Relationship Id="rId10" Type="http://schemas.openxmlformats.org/officeDocument/2006/relationships/image" Target="../media/image63.svg"/><Relationship Id="rId4" Type="http://schemas.openxmlformats.org/officeDocument/2006/relationships/image" Target="../media/image53.svg"/><Relationship Id="rId9" Type="http://schemas.openxmlformats.org/officeDocument/2006/relationships/image" Target="../media/image77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87.png"/><Relationship Id="rId3" Type="http://schemas.openxmlformats.org/officeDocument/2006/relationships/image" Target="../media/image52.png"/><Relationship Id="rId7" Type="http://schemas.openxmlformats.org/officeDocument/2006/relationships/image" Target="../media/image75.png"/><Relationship Id="rId12" Type="http://schemas.openxmlformats.org/officeDocument/2006/relationships/image" Target="../media/image63.sv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11" Type="http://schemas.openxmlformats.org/officeDocument/2006/relationships/image" Target="../media/image77.png"/><Relationship Id="rId5" Type="http://schemas.openxmlformats.org/officeDocument/2006/relationships/image" Target="../media/image54.png"/><Relationship Id="rId10" Type="http://schemas.openxmlformats.org/officeDocument/2006/relationships/image" Target="../media/image61.svg"/><Relationship Id="rId4" Type="http://schemas.openxmlformats.org/officeDocument/2006/relationships/image" Target="../media/image53.svg"/><Relationship Id="rId9" Type="http://schemas.openxmlformats.org/officeDocument/2006/relationships/image" Target="../media/image76.png"/><Relationship Id="rId14" Type="http://schemas.openxmlformats.org/officeDocument/2006/relationships/image" Target="../media/image88.sv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89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75.png"/><Relationship Id="rId10" Type="http://schemas.openxmlformats.org/officeDocument/2006/relationships/image" Target="../media/image63.svg"/><Relationship Id="rId4" Type="http://schemas.microsoft.com/office/2007/relationships/hdphoto" Target="../media/hdphoto14.wdp"/><Relationship Id="rId9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_rels/slide70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75.png"/><Relationship Id="rId18" Type="http://schemas.openxmlformats.org/officeDocument/2006/relationships/image" Target="../media/image63.svg"/><Relationship Id="rId3" Type="http://schemas.openxmlformats.org/officeDocument/2006/relationships/image" Target="../media/image90.png"/><Relationship Id="rId7" Type="http://schemas.openxmlformats.org/officeDocument/2006/relationships/image" Target="../media/image92.png"/><Relationship Id="rId12" Type="http://schemas.microsoft.com/office/2007/relationships/hdphoto" Target="../media/hdphoto14.wdp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70.xml"/><Relationship Id="rId16" Type="http://schemas.openxmlformats.org/officeDocument/2006/relationships/image" Target="../media/image61.sv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11" Type="http://schemas.openxmlformats.org/officeDocument/2006/relationships/image" Target="../media/image89.png"/><Relationship Id="rId5" Type="http://schemas.openxmlformats.org/officeDocument/2006/relationships/image" Target="../media/image91.png"/><Relationship Id="rId15" Type="http://schemas.openxmlformats.org/officeDocument/2006/relationships/image" Target="../media/image76.png"/><Relationship Id="rId10" Type="http://schemas.microsoft.com/office/2007/relationships/hdphoto" Target="../media/hdphoto18.wdp"/><Relationship Id="rId4" Type="http://schemas.microsoft.com/office/2007/relationships/hdphoto" Target="../media/hdphoto15.wdp"/><Relationship Id="rId9" Type="http://schemas.openxmlformats.org/officeDocument/2006/relationships/image" Target="../media/image93.png"/><Relationship Id="rId14" Type="http://schemas.openxmlformats.org/officeDocument/2006/relationships/image" Target="../media/image59.sv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95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10" Type="http://schemas.openxmlformats.org/officeDocument/2006/relationships/image" Target="../media/image94.png"/><Relationship Id="rId4" Type="http://schemas.openxmlformats.org/officeDocument/2006/relationships/image" Target="../media/image96.svg"/><Relationship Id="rId9" Type="http://schemas.openxmlformats.org/officeDocument/2006/relationships/image" Target="../media/image5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5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5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microsoft.com/office/2007/relationships/hdphoto" Target="../media/hdphoto14.wdp"/><Relationship Id="rId4" Type="http://schemas.openxmlformats.org/officeDocument/2006/relationships/image" Target="../media/image8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rxiv.org/abs/2012.13615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7D735E1-3405-49E7-BCBE-13098C4C11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278" y="1988949"/>
            <a:ext cx="11179444" cy="9627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4000" dirty="0">
                <a:latin typeface="LM Roman 10" panose="00000500000000000000" pitchFamily="50" charset="0"/>
              </a:rPr>
              <a:t>Bayes-</a:t>
            </a:r>
            <a:r>
              <a:rPr lang="en-US" sz="4000" dirty="0" err="1">
                <a:latin typeface="LM Roman 10" panose="00000500000000000000" pitchFamily="50" charset="0"/>
              </a:rPr>
              <a:t>TrEx</a:t>
            </a:r>
            <a:r>
              <a:rPr lang="en-US" sz="4000" dirty="0">
                <a:latin typeface="LM Roman 10" panose="00000500000000000000" pitchFamily="50" charset="0"/>
              </a:rPr>
              <a:t>: A Bayesian Sampling Approach to </a:t>
            </a:r>
            <a:br>
              <a:rPr lang="en-US" sz="4000" dirty="0">
                <a:latin typeface="LM Roman 10" panose="00000500000000000000" pitchFamily="50" charset="0"/>
              </a:rPr>
            </a:br>
            <a:r>
              <a:rPr lang="en-US" sz="4000" b="1" dirty="0">
                <a:latin typeface="LM Roman 10" panose="00000500000000000000" pitchFamily="50" charset="0"/>
              </a:rPr>
              <a:t>Tr</a:t>
            </a:r>
            <a:r>
              <a:rPr lang="en-US" sz="4000" dirty="0">
                <a:latin typeface="LM Roman 10" panose="00000500000000000000" pitchFamily="50" charset="0"/>
              </a:rPr>
              <a:t>ansparency by </a:t>
            </a:r>
            <a:r>
              <a:rPr lang="en-US" sz="4000" b="1" dirty="0">
                <a:latin typeface="LM Roman 10" panose="00000500000000000000" pitchFamily="50" charset="0"/>
              </a:rPr>
              <a:t>Ex</a:t>
            </a:r>
            <a:r>
              <a:rPr lang="en-US" sz="4000" dirty="0">
                <a:latin typeface="LM Roman 10" panose="00000500000000000000" pitchFamily="50" charset="0"/>
              </a:rPr>
              <a:t>ample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8837E6-6F4D-416C-8122-0F236A2D45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171" b="1610"/>
          <a:stretch/>
        </p:blipFill>
        <p:spPr>
          <a:xfrm>
            <a:off x="260424" y="116714"/>
            <a:ext cx="1554688" cy="8997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C7ADE4-AF75-44EB-AD7B-9B301C42EE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673" y="75386"/>
            <a:ext cx="1554688" cy="11971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0A6B45-37D5-4960-BC9A-D23C0D0218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07" y="116714"/>
            <a:ext cx="3215370" cy="96273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5FBBB40-01DD-4CCE-A5B1-7A7975144E4B}"/>
              </a:ext>
            </a:extLst>
          </p:cNvPr>
          <p:cNvGrpSpPr/>
          <p:nvPr/>
        </p:nvGrpSpPr>
        <p:grpSpPr>
          <a:xfrm>
            <a:off x="767165" y="3530954"/>
            <a:ext cx="10649273" cy="2789023"/>
            <a:chOff x="767165" y="3412136"/>
            <a:chExt cx="10649273" cy="278902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1E6D26B-AAE4-4B50-9C19-6BF10BFDF0B1}"/>
                </a:ext>
              </a:extLst>
            </p:cNvPr>
            <p:cNvGrpSpPr/>
            <p:nvPr/>
          </p:nvGrpSpPr>
          <p:grpSpPr>
            <a:xfrm>
              <a:off x="3628539" y="3412136"/>
              <a:ext cx="2065150" cy="2789023"/>
              <a:chOff x="3963690" y="3027531"/>
              <a:chExt cx="2065150" cy="2789023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688D5467-51FA-4E6B-8310-2D4B76D968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3691" y="3027531"/>
                <a:ext cx="2065149" cy="20651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Subtitle 2">
                <a:extLst>
                  <a:ext uri="{FF2B5EF4-FFF2-40B4-BE49-F238E27FC236}">
                    <a16:creationId xmlns:a16="http://schemas.microsoft.com/office/drawing/2014/main" id="{124A80DC-D28B-47A2-B02E-75B2F912998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63690" y="5229348"/>
                <a:ext cx="2065149" cy="58720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sz="2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LM Roman 10" panose="00000500000000000000" pitchFamily="50" charset="0"/>
                  </a:rPr>
                  <a:t>Yilun</a:t>
                </a:r>
                <a:r>
                  <a:rPr lang="en-US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LM Roman 10" panose="00000500000000000000" pitchFamily="50" charset="0"/>
                  </a:rPr>
                  <a:t> Zhou*</a:t>
                </a:r>
              </a:p>
              <a:p>
                <a:endPara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M Roman 10" panose="00000500000000000000" pitchFamily="50" charset="0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3C8DA12-3903-48B4-8E76-71E0334CDBE8}"/>
                </a:ext>
              </a:extLst>
            </p:cNvPr>
            <p:cNvGrpSpPr/>
            <p:nvPr/>
          </p:nvGrpSpPr>
          <p:grpSpPr>
            <a:xfrm>
              <a:off x="6489914" y="3412137"/>
              <a:ext cx="2065149" cy="2789022"/>
              <a:chOff x="6402091" y="3027532"/>
              <a:chExt cx="2065149" cy="2789022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F7A562E2-8B7F-4526-BB99-A519262823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091" y="3027532"/>
                <a:ext cx="2065149" cy="20651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Subtitle 2">
                <a:extLst>
                  <a:ext uri="{FF2B5EF4-FFF2-40B4-BE49-F238E27FC236}">
                    <a16:creationId xmlns:a16="http://schemas.microsoft.com/office/drawing/2014/main" id="{5B6F5882-F3DE-4A48-862B-558DF8C9261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02091" y="5229348"/>
                <a:ext cx="2065149" cy="58720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LM Roman 10" panose="00000500000000000000" pitchFamily="50" charset="0"/>
                  </a:rPr>
                  <a:t>Ankit Shah</a:t>
                </a:r>
              </a:p>
              <a:p>
                <a:endPara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M Roman 10" panose="00000500000000000000" pitchFamily="50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06B8024-74F4-4AAB-9709-346C983D0DB4}"/>
                </a:ext>
              </a:extLst>
            </p:cNvPr>
            <p:cNvGrpSpPr/>
            <p:nvPr/>
          </p:nvGrpSpPr>
          <p:grpSpPr>
            <a:xfrm>
              <a:off x="9351289" y="3412136"/>
              <a:ext cx="2065149" cy="2789023"/>
              <a:chOff x="8840491" y="3027531"/>
              <a:chExt cx="2065149" cy="2789023"/>
            </a:xfrm>
          </p:grpSpPr>
          <p:pic>
            <p:nvPicPr>
              <p:cNvPr id="1030" name="Picture 6">
                <a:extLst>
                  <a:ext uri="{FF2B5EF4-FFF2-40B4-BE49-F238E27FC236}">
                    <a16:creationId xmlns:a16="http://schemas.microsoft.com/office/drawing/2014/main" id="{A6807046-D901-4DBE-8D12-D85C515B2C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r="9919"/>
              <a:stretch/>
            </p:blipFill>
            <p:spPr bwMode="auto">
              <a:xfrm>
                <a:off x="8840491" y="3027531"/>
                <a:ext cx="2065148" cy="20651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Subtitle 2">
                <a:extLst>
                  <a:ext uri="{FF2B5EF4-FFF2-40B4-BE49-F238E27FC236}">
                    <a16:creationId xmlns:a16="http://schemas.microsoft.com/office/drawing/2014/main" id="{C3A124EB-4C2B-41F1-B765-59B5AEAB230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40491" y="5229348"/>
                <a:ext cx="2065149" cy="58720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LM Roman 10" panose="00000500000000000000" pitchFamily="50" charset="0"/>
                  </a:rPr>
                  <a:t>Julie Shah</a:t>
                </a:r>
              </a:p>
              <a:p>
                <a:endPara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M Roman 10" panose="00000500000000000000" pitchFamily="50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BB6AD84-BCA9-458E-A2FF-DE9EFCBD5C43}"/>
                </a:ext>
              </a:extLst>
            </p:cNvPr>
            <p:cNvGrpSpPr/>
            <p:nvPr/>
          </p:nvGrpSpPr>
          <p:grpSpPr>
            <a:xfrm>
              <a:off x="767165" y="3412138"/>
              <a:ext cx="2065149" cy="2789021"/>
              <a:chOff x="1525291" y="3027533"/>
              <a:chExt cx="2065149" cy="2789021"/>
            </a:xfrm>
          </p:grpSpPr>
          <p:pic>
            <p:nvPicPr>
              <p:cNvPr id="12" name="Picture 11" descr="A person smiling for the camera&#10;&#10;Description automatically generated with low confidence">
                <a:extLst>
                  <a:ext uri="{FF2B5EF4-FFF2-40B4-BE49-F238E27FC236}">
                    <a16:creationId xmlns:a16="http://schemas.microsoft.com/office/drawing/2014/main" id="{486EA6B1-E2B9-4380-94CC-2617E4EF0E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429" r="12904"/>
              <a:stretch/>
            </p:blipFill>
            <p:spPr>
              <a:xfrm>
                <a:off x="1525291" y="3027533"/>
                <a:ext cx="2065149" cy="2065149"/>
              </a:xfrm>
              <a:prstGeom prst="rect">
                <a:avLst/>
              </a:prstGeom>
            </p:spPr>
          </p:pic>
          <p:sp>
            <p:nvSpPr>
              <p:cNvPr id="26" name="Subtitle 2">
                <a:extLst>
                  <a:ext uri="{FF2B5EF4-FFF2-40B4-BE49-F238E27FC236}">
                    <a16:creationId xmlns:a16="http://schemas.microsoft.com/office/drawing/2014/main" id="{795E80D7-2F54-457F-87A2-BA4E82BD75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5291" y="5229348"/>
                <a:ext cx="2065149" cy="58720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LM Roman 10" panose="00000500000000000000" pitchFamily="50" charset="0"/>
                  </a:rPr>
                  <a:t>Serena Booth*</a:t>
                </a:r>
              </a:p>
              <a:p>
                <a:endPara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M Roman 10" panose="00000500000000000000" pitchFamily="50" charset="0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22CE099-07B1-41DC-9C9F-7C15A69EDE8D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M Roman 10" panose="00000500000000000000" pitchFamily="50" charset="0"/>
              </a:rPr>
              <a:t>AAAI 2021</a:t>
            </a:r>
          </a:p>
        </p:txBody>
      </p:sp>
    </p:spTree>
    <p:extLst>
      <p:ext uri="{BB962C8B-B14F-4D97-AF65-F5344CB8AC3E}">
        <p14:creationId xmlns:p14="http://schemas.microsoft.com/office/powerpoint/2010/main" val="305778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6F48F1-BE9D-4A67-96CA-A4C060D1DBF0}"/>
              </a:ext>
            </a:extLst>
          </p:cNvPr>
          <p:cNvSpPr txBox="1"/>
          <p:nvPr/>
        </p:nvSpPr>
        <p:spPr>
          <a:xfrm>
            <a:off x="0" y="623456"/>
            <a:ext cx="121920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2. Predict classifier behavior on new examples.</a:t>
            </a:r>
            <a:endParaRPr lang="en-US" sz="4400" dirty="0">
              <a:latin typeface="LM Roman 10" panose="00000500000000000000" pitchFamily="50" charset="0"/>
            </a:endParaRPr>
          </a:p>
        </p:txBody>
      </p:sp>
      <p:sp>
        <p:nvSpPr>
          <p:cNvPr id="31" name="Footer Placeholder 1026">
            <a:extLst>
              <a:ext uri="{FF2B5EF4-FFF2-40B4-BE49-F238E27FC236}">
                <a16:creationId xmlns:a16="http://schemas.microsoft.com/office/drawing/2014/main" id="{DCB228B6-1235-4646-86A6-9149CE690B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71281"/>
            <a:ext cx="4114800" cy="286719"/>
          </a:xfrm>
        </p:spPr>
        <p:txBody>
          <a:bodyPr/>
          <a:lstStyle/>
          <a:p>
            <a:pPr algn="l"/>
            <a:r>
              <a:rPr lang="en-US" dirty="0"/>
              <a:t>Booth and Zhou et al., Bayes-</a:t>
            </a:r>
            <a:r>
              <a:rPr lang="en-US" dirty="0" err="1"/>
              <a:t>TrEx</a:t>
            </a:r>
            <a:r>
              <a:rPr lang="en-US" dirty="0"/>
              <a:t>, AAAI, 2021</a:t>
            </a:r>
          </a:p>
        </p:txBody>
      </p:sp>
    </p:spTree>
    <p:extLst>
      <p:ext uri="{BB962C8B-B14F-4D97-AF65-F5344CB8AC3E}">
        <p14:creationId xmlns:p14="http://schemas.microsoft.com/office/powerpoint/2010/main" val="167356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6F48F1-BE9D-4A67-96CA-A4C060D1DBF0}"/>
              </a:ext>
            </a:extLst>
          </p:cNvPr>
          <p:cNvSpPr txBox="1"/>
          <p:nvPr/>
        </p:nvSpPr>
        <p:spPr>
          <a:xfrm>
            <a:off x="0" y="623456"/>
            <a:ext cx="121920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2. Predict classifier behavior on new examples.</a:t>
            </a:r>
            <a:endParaRPr lang="en-US" sz="4400" dirty="0">
              <a:latin typeface="LM Roman 10" panose="00000500000000000000" pitchFamily="50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E93DC15-62FF-45C0-AE4A-881A05227801}"/>
              </a:ext>
            </a:extLst>
          </p:cNvPr>
          <p:cNvSpPr txBox="1">
            <a:spLocks/>
          </p:cNvSpPr>
          <p:nvPr/>
        </p:nvSpPr>
        <p:spPr>
          <a:xfrm>
            <a:off x="5063425" y="1475038"/>
            <a:ext cx="2065149" cy="587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True class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036AD269-5579-4AA1-B910-66E27DE330F6}"/>
              </a:ext>
            </a:extLst>
          </p:cNvPr>
          <p:cNvSpPr txBox="1">
            <a:spLocks/>
          </p:cNvSpPr>
          <p:nvPr/>
        </p:nvSpPr>
        <p:spPr>
          <a:xfrm>
            <a:off x="436892" y="2079635"/>
            <a:ext cx="2286000" cy="587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Corgi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B7BFF5A4-ACEB-47FF-9308-5C250D3362C4}"/>
              </a:ext>
            </a:extLst>
          </p:cNvPr>
          <p:cNvSpPr txBox="1">
            <a:spLocks/>
          </p:cNvSpPr>
          <p:nvPr/>
        </p:nvSpPr>
        <p:spPr>
          <a:xfrm>
            <a:off x="3447631" y="2079635"/>
            <a:ext cx="2286000" cy="587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Bread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E0F3EE1E-B040-49AD-9AB9-315AFED8E0D5}"/>
              </a:ext>
            </a:extLst>
          </p:cNvPr>
          <p:cNvSpPr txBox="1">
            <a:spLocks/>
          </p:cNvSpPr>
          <p:nvPr/>
        </p:nvSpPr>
        <p:spPr>
          <a:xfrm>
            <a:off x="6458371" y="2079635"/>
            <a:ext cx="2286000" cy="587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Corgi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67D8C8E3-E49D-4ACC-A6C1-0D05CAEA8F1E}"/>
              </a:ext>
            </a:extLst>
          </p:cNvPr>
          <p:cNvSpPr txBox="1">
            <a:spLocks/>
          </p:cNvSpPr>
          <p:nvPr/>
        </p:nvSpPr>
        <p:spPr>
          <a:xfrm>
            <a:off x="9469107" y="2079635"/>
            <a:ext cx="2286000" cy="587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Bread</a:t>
            </a:r>
          </a:p>
        </p:txBody>
      </p:sp>
      <p:sp>
        <p:nvSpPr>
          <p:cNvPr id="31" name="Footer Placeholder 1026">
            <a:extLst>
              <a:ext uri="{FF2B5EF4-FFF2-40B4-BE49-F238E27FC236}">
                <a16:creationId xmlns:a16="http://schemas.microsoft.com/office/drawing/2014/main" id="{DCB228B6-1235-4646-86A6-9149CE690B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71281"/>
            <a:ext cx="4114800" cy="286719"/>
          </a:xfrm>
        </p:spPr>
        <p:txBody>
          <a:bodyPr/>
          <a:lstStyle/>
          <a:p>
            <a:pPr algn="l"/>
            <a:r>
              <a:rPr lang="en-US" dirty="0"/>
              <a:t>Booth and Zhou et al., Bayes-</a:t>
            </a:r>
            <a:r>
              <a:rPr lang="en-US" dirty="0" err="1"/>
              <a:t>TrEx</a:t>
            </a:r>
            <a:r>
              <a:rPr lang="en-US" dirty="0"/>
              <a:t>, AAAI, 2021</a:t>
            </a:r>
          </a:p>
        </p:txBody>
      </p:sp>
      <p:pic>
        <p:nvPicPr>
          <p:cNvPr id="32" name="Picture 31" descr="A dog lying on a red carpet&#10;&#10;Description automatically generated with low confidence">
            <a:extLst>
              <a:ext uri="{FF2B5EF4-FFF2-40B4-BE49-F238E27FC236}">
                <a16:creationId xmlns:a16="http://schemas.microsoft.com/office/drawing/2014/main" id="{8D366C1F-C322-4BC0-A701-98FFE901A2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3" t="6000" r="20752" b="6778"/>
          <a:stretch/>
        </p:blipFill>
        <p:spPr>
          <a:xfrm>
            <a:off x="6458362" y="2666841"/>
            <a:ext cx="2286000" cy="228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25868D24-1336-422E-BC3E-111AA80ACE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8" t="31059" r="49102" b="8466"/>
          <a:stretch/>
        </p:blipFill>
        <p:spPr bwMode="auto">
          <a:xfrm>
            <a:off x="9469093" y="2666841"/>
            <a:ext cx="2286000" cy="2286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CA2EC00C-6443-43F2-B986-535A5207B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2" t="4400" r="15978" b="10667"/>
          <a:stretch/>
        </p:blipFill>
        <p:spPr bwMode="auto">
          <a:xfrm>
            <a:off x="436892" y="2684232"/>
            <a:ext cx="2286000" cy="2286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EB95EE5B-497A-4A38-A560-F9D66DE50A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8" r="588"/>
          <a:stretch/>
        </p:blipFill>
        <p:spPr bwMode="auto">
          <a:xfrm>
            <a:off x="3447627" y="2666841"/>
            <a:ext cx="2286000" cy="2286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35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6F48F1-BE9D-4A67-96CA-A4C060D1DBF0}"/>
              </a:ext>
            </a:extLst>
          </p:cNvPr>
          <p:cNvSpPr txBox="1"/>
          <p:nvPr/>
        </p:nvSpPr>
        <p:spPr>
          <a:xfrm>
            <a:off x="0" y="623456"/>
            <a:ext cx="121920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2. Predict classifier behavior on new examples.</a:t>
            </a:r>
            <a:endParaRPr lang="en-US" sz="4400" dirty="0">
              <a:latin typeface="LM Roman 10" panose="00000500000000000000" pitchFamily="50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BDB720A-5C63-49D2-94F4-6B44608A8B07}"/>
              </a:ext>
            </a:extLst>
          </p:cNvPr>
          <p:cNvSpPr txBox="1">
            <a:spLocks/>
          </p:cNvSpPr>
          <p:nvPr/>
        </p:nvSpPr>
        <p:spPr>
          <a:xfrm>
            <a:off x="3961071" y="5984075"/>
            <a:ext cx="4269856" cy="587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Classifier’s prediction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E93DC15-62FF-45C0-AE4A-881A05227801}"/>
              </a:ext>
            </a:extLst>
          </p:cNvPr>
          <p:cNvSpPr txBox="1">
            <a:spLocks/>
          </p:cNvSpPr>
          <p:nvPr/>
        </p:nvSpPr>
        <p:spPr>
          <a:xfrm>
            <a:off x="5063425" y="1475038"/>
            <a:ext cx="2065149" cy="587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True class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1227009-6E47-47A7-B613-7DFD0B305FF8}"/>
              </a:ext>
            </a:extLst>
          </p:cNvPr>
          <p:cNvGrpSpPr/>
          <p:nvPr/>
        </p:nvGrpSpPr>
        <p:grpSpPr>
          <a:xfrm>
            <a:off x="436892" y="2079635"/>
            <a:ext cx="2286001" cy="3679577"/>
            <a:chOff x="1800025" y="2175304"/>
            <a:chExt cx="2286001" cy="3679577"/>
          </a:xfrm>
        </p:grpSpPr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4A945BDF-F43A-4824-B4EC-8AC7C51BB209}"/>
                </a:ext>
              </a:extLst>
            </p:cNvPr>
            <p:cNvSpPr txBox="1">
              <a:spLocks/>
            </p:cNvSpPr>
            <p:nvPr/>
          </p:nvSpPr>
          <p:spPr>
            <a:xfrm>
              <a:off x="1800026" y="5065900"/>
              <a:ext cx="2286000" cy="7889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M Roman 10" panose="00000500000000000000" pitchFamily="50" charset="0"/>
                </a:rPr>
                <a:t>Corgi</a:t>
              </a:r>
            </a:p>
          </p:txBody>
        </p:sp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036AD269-5579-4AA1-B910-66E27DE330F6}"/>
                </a:ext>
              </a:extLst>
            </p:cNvPr>
            <p:cNvSpPr txBox="1">
              <a:spLocks/>
            </p:cNvSpPr>
            <p:nvPr/>
          </p:nvSpPr>
          <p:spPr>
            <a:xfrm>
              <a:off x="1800025" y="2175304"/>
              <a:ext cx="2286000" cy="5872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M Roman 10" panose="00000500000000000000" pitchFamily="50" charset="0"/>
                </a:rPr>
                <a:t>Corgi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F251F37-D552-4089-9452-F0ECE8A214AC}"/>
              </a:ext>
            </a:extLst>
          </p:cNvPr>
          <p:cNvGrpSpPr/>
          <p:nvPr/>
        </p:nvGrpSpPr>
        <p:grpSpPr>
          <a:xfrm>
            <a:off x="3447630" y="2079635"/>
            <a:ext cx="2286001" cy="3679576"/>
            <a:chOff x="4461668" y="2175304"/>
            <a:chExt cx="2286001" cy="3679576"/>
          </a:xfrm>
        </p:grpSpPr>
        <p:sp>
          <p:nvSpPr>
            <p:cNvPr id="15" name="Subtitle 2">
              <a:extLst>
                <a:ext uri="{FF2B5EF4-FFF2-40B4-BE49-F238E27FC236}">
                  <a16:creationId xmlns:a16="http://schemas.microsoft.com/office/drawing/2014/main" id="{B7BFF5A4-ACEB-47FF-9308-5C250D3362C4}"/>
                </a:ext>
              </a:extLst>
            </p:cNvPr>
            <p:cNvSpPr txBox="1">
              <a:spLocks/>
            </p:cNvSpPr>
            <p:nvPr/>
          </p:nvSpPr>
          <p:spPr>
            <a:xfrm>
              <a:off x="4461669" y="2175304"/>
              <a:ext cx="2286000" cy="5872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M Roman 10" panose="00000500000000000000" pitchFamily="50" charset="0"/>
                </a:rPr>
                <a:t>Bread</a:t>
              </a:r>
            </a:p>
          </p:txBody>
        </p:sp>
        <p:sp>
          <p:nvSpPr>
            <p:cNvPr id="24" name="Subtitle 2">
              <a:extLst>
                <a:ext uri="{FF2B5EF4-FFF2-40B4-BE49-F238E27FC236}">
                  <a16:creationId xmlns:a16="http://schemas.microsoft.com/office/drawing/2014/main" id="{50AC4FA0-C409-4054-B159-D8291B635620}"/>
                </a:ext>
              </a:extLst>
            </p:cNvPr>
            <p:cNvSpPr txBox="1">
              <a:spLocks/>
            </p:cNvSpPr>
            <p:nvPr/>
          </p:nvSpPr>
          <p:spPr>
            <a:xfrm>
              <a:off x="4461668" y="5065899"/>
              <a:ext cx="2286000" cy="7889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M Roman 10" panose="00000500000000000000" pitchFamily="50" charset="0"/>
                </a:rPr>
                <a:t>Bread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19B6766-532B-44BF-AF5F-28F7124BDD81}"/>
              </a:ext>
            </a:extLst>
          </p:cNvPr>
          <p:cNvGrpSpPr/>
          <p:nvPr/>
        </p:nvGrpSpPr>
        <p:grpSpPr>
          <a:xfrm>
            <a:off x="6458371" y="2079635"/>
            <a:ext cx="2286000" cy="3679576"/>
            <a:chOff x="7123313" y="2175304"/>
            <a:chExt cx="2286000" cy="3679576"/>
          </a:xfrm>
        </p:grpSpPr>
        <p:sp>
          <p:nvSpPr>
            <p:cNvPr id="16" name="Subtitle 2">
              <a:extLst>
                <a:ext uri="{FF2B5EF4-FFF2-40B4-BE49-F238E27FC236}">
                  <a16:creationId xmlns:a16="http://schemas.microsoft.com/office/drawing/2014/main" id="{E0F3EE1E-B040-49AD-9AB9-315AFED8E0D5}"/>
                </a:ext>
              </a:extLst>
            </p:cNvPr>
            <p:cNvSpPr txBox="1">
              <a:spLocks/>
            </p:cNvSpPr>
            <p:nvPr/>
          </p:nvSpPr>
          <p:spPr>
            <a:xfrm>
              <a:off x="7123313" y="2175304"/>
              <a:ext cx="2286000" cy="5872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M Roman 10" panose="00000500000000000000" pitchFamily="50" charset="0"/>
                </a:rPr>
                <a:t>Corgi</a:t>
              </a:r>
            </a:p>
          </p:txBody>
        </p:sp>
        <p:sp>
          <p:nvSpPr>
            <p:cNvPr id="25" name="Subtitle 2">
              <a:extLst>
                <a:ext uri="{FF2B5EF4-FFF2-40B4-BE49-F238E27FC236}">
                  <a16:creationId xmlns:a16="http://schemas.microsoft.com/office/drawing/2014/main" id="{42242370-0FF7-473B-9AA5-AE5886F73D66}"/>
                </a:ext>
              </a:extLst>
            </p:cNvPr>
            <p:cNvSpPr txBox="1">
              <a:spLocks/>
            </p:cNvSpPr>
            <p:nvPr/>
          </p:nvSpPr>
          <p:spPr>
            <a:xfrm>
              <a:off x="7123313" y="5065899"/>
              <a:ext cx="2286000" cy="7889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2800" dirty="0">
                  <a:solidFill>
                    <a:srgbClr val="C00000"/>
                  </a:solidFill>
                  <a:latin typeface="LM Roman 10" panose="00000500000000000000" pitchFamily="50" charset="0"/>
                </a:rPr>
                <a:t>Bread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FBE7D0F-5931-4BED-8966-D02AA253F2EB}"/>
              </a:ext>
            </a:extLst>
          </p:cNvPr>
          <p:cNvGrpSpPr/>
          <p:nvPr/>
        </p:nvGrpSpPr>
        <p:grpSpPr>
          <a:xfrm>
            <a:off x="9469107" y="2079635"/>
            <a:ext cx="2286000" cy="3679575"/>
            <a:chOff x="9784957" y="2175304"/>
            <a:chExt cx="2286000" cy="3679575"/>
          </a:xfrm>
        </p:grpSpPr>
        <p:sp>
          <p:nvSpPr>
            <p:cNvPr id="17" name="Subtitle 2">
              <a:extLst>
                <a:ext uri="{FF2B5EF4-FFF2-40B4-BE49-F238E27FC236}">
                  <a16:creationId xmlns:a16="http://schemas.microsoft.com/office/drawing/2014/main" id="{67D8C8E3-E49D-4ACC-A6C1-0D05CAEA8F1E}"/>
                </a:ext>
              </a:extLst>
            </p:cNvPr>
            <p:cNvSpPr txBox="1">
              <a:spLocks/>
            </p:cNvSpPr>
            <p:nvPr/>
          </p:nvSpPr>
          <p:spPr>
            <a:xfrm>
              <a:off x="9784957" y="2175304"/>
              <a:ext cx="2286000" cy="5872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M Roman 10" panose="00000500000000000000" pitchFamily="50" charset="0"/>
                </a:rPr>
                <a:t>Bread</a:t>
              </a:r>
            </a:p>
          </p:txBody>
        </p:sp>
        <p:sp>
          <p:nvSpPr>
            <p:cNvPr id="26" name="Subtitle 2">
              <a:extLst>
                <a:ext uri="{FF2B5EF4-FFF2-40B4-BE49-F238E27FC236}">
                  <a16:creationId xmlns:a16="http://schemas.microsoft.com/office/drawing/2014/main" id="{86BC7696-770D-4850-931E-F29BB3E413F8}"/>
                </a:ext>
              </a:extLst>
            </p:cNvPr>
            <p:cNvSpPr txBox="1">
              <a:spLocks/>
            </p:cNvSpPr>
            <p:nvPr/>
          </p:nvSpPr>
          <p:spPr>
            <a:xfrm>
              <a:off x="9784957" y="5065898"/>
              <a:ext cx="2286000" cy="7889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2800" dirty="0">
                  <a:solidFill>
                    <a:srgbClr val="C00000"/>
                  </a:solidFill>
                  <a:latin typeface="LM Roman 10" panose="00000500000000000000" pitchFamily="50" charset="0"/>
                </a:rPr>
                <a:t>Corgi</a:t>
              </a:r>
            </a:p>
          </p:txBody>
        </p:sp>
      </p:grpSp>
      <p:sp>
        <p:nvSpPr>
          <p:cNvPr id="31" name="Footer Placeholder 1026">
            <a:extLst>
              <a:ext uri="{FF2B5EF4-FFF2-40B4-BE49-F238E27FC236}">
                <a16:creationId xmlns:a16="http://schemas.microsoft.com/office/drawing/2014/main" id="{DCB228B6-1235-4646-86A6-9149CE690B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71281"/>
            <a:ext cx="4114800" cy="286719"/>
          </a:xfrm>
        </p:spPr>
        <p:txBody>
          <a:bodyPr/>
          <a:lstStyle/>
          <a:p>
            <a:pPr algn="l"/>
            <a:r>
              <a:rPr lang="en-US" dirty="0"/>
              <a:t>Booth and Zhou et al., Bayes-</a:t>
            </a:r>
            <a:r>
              <a:rPr lang="en-US" dirty="0" err="1"/>
              <a:t>TrEx</a:t>
            </a:r>
            <a:r>
              <a:rPr lang="en-US" dirty="0"/>
              <a:t>, AAAI, 2021</a:t>
            </a:r>
          </a:p>
        </p:txBody>
      </p:sp>
      <p:pic>
        <p:nvPicPr>
          <p:cNvPr id="32" name="Picture 31" descr="A dog lying on a red carpet&#10;&#10;Description automatically generated with low confidence">
            <a:extLst>
              <a:ext uri="{FF2B5EF4-FFF2-40B4-BE49-F238E27FC236}">
                <a16:creationId xmlns:a16="http://schemas.microsoft.com/office/drawing/2014/main" id="{8D366C1F-C322-4BC0-A701-98FFE901A2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3" t="6000" r="20752" b="6778"/>
          <a:stretch/>
        </p:blipFill>
        <p:spPr>
          <a:xfrm>
            <a:off x="6458362" y="2666841"/>
            <a:ext cx="2286000" cy="228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25868D24-1336-422E-BC3E-111AA80ACE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8" t="31059" r="49102" b="8466"/>
          <a:stretch/>
        </p:blipFill>
        <p:spPr bwMode="auto">
          <a:xfrm>
            <a:off x="9469093" y="2666841"/>
            <a:ext cx="2286000" cy="2286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CA2EC00C-6443-43F2-B986-535A5207B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2" t="4400" r="15978" b="10667"/>
          <a:stretch/>
        </p:blipFill>
        <p:spPr bwMode="auto">
          <a:xfrm>
            <a:off x="436892" y="2684232"/>
            <a:ext cx="2286000" cy="2286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EB95EE5B-497A-4A38-A560-F9D66DE50A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8" r="588"/>
          <a:stretch/>
        </p:blipFill>
        <p:spPr bwMode="auto">
          <a:xfrm>
            <a:off x="3447627" y="2666841"/>
            <a:ext cx="2286000" cy="2286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11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6F48F1-BE9D-4A67-96CA-A4C060D1DBF0}"/>
              </a:ext>
            </a:extLst>
          </p:cNvPr>
          <p:cNvSpPr txBox="1"/>
          <p:nvPr/>
        </p:nvSpPr>
        <p:spPr>
          <a:xfrm>
            <a:off x="0" y="623456"/>
            <a:ext cx="121920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3. Predict classifier behavior on novel class instances.</a:t>
            </a:r>
            <a:endParaRPr lang="en-US" sz="4400" dirty="0">
              <a:latin typeface="LM Roman 10" panose="00000500000000000000" pitchFamily="50" charset="0"/>
            </a:endParaRPr>
          </a:p>
        </p:txBody>
      </p:sp>
      <p:sp>
        <p:nvSpPr>
          <p:cNvPr id="31" name="Footer Placeholder 1026">
            <a:extLst>
              <a:ext uri="{FF2B5EF4-FFF2-40B4-BE49-F238E27FC236}">
                <a16:creationId xmlns:a16="http://schemas.microsoft.com/office/drawing/2014/main" id="{DCB228B6-1235-4646-86A6-9149CE690B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71281"/>
            <a:ext cx="4114800" cy="286719"/>
          </a:xfrm>
        </p:spPr>
        <p:txBody>
          <a:bodyPr/>
          <a:lstStyle/>
          <a:p>
            <a:pPr algn="l"/>
            <a:r>
              <a:rPr lang="en-US" dirty="0"/>
              <a:t>Booth and Zhou et al., Bayes-</a:t>
            </a:r>
            <a:r>
              <a:rPr lang="en-US" dirty="0" err="1"/>
              <a:t>TrEx</a:t>
            </a:r>
            <a:r>
              <a:rPr lang="en-US" dirty="0"/>
              <a:t>, AAAI, 2021</a:t>
            </a:r>
          </a:p>
        </p:txBody>
      </p:sp>
    </p:spTree>
    <p:extLst>
      <p:ext uri="{BB962C8B-B14F-4D97-AF65-F5344CB8AC3E}">
        <p14:creationId xmlns:p14="http://schemas.microsoft.com/office/powerpoint/2010/main" val="218428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6F48F1-BE9D-4A67-96CA-A4C060D1DBF0}"/>
              </a:ext>
            </a:extLst>
          </p:cNvPr>
          <p:cNvSpPr txBox="1"/>
          <p:nvPr/>
        </p:nvSpPr>
        <p:spPr>
          <a:xfrm>
            <a:off x="0" y="623456"/>
            <a:ext cx="121920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3. Predict classifier behavior on novel class instances.</a:t>
            </a:r>
            <a:endParaRPr lang="en-US" sz="4400" dirty="0">
              <a:latin typeface="LM Roman 10" panose="00000500000000000000" pitchFamily="50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BDB720A-5C63-49D2-94F4-6B44608A8B07}"/>
              </a:ext>
            </a:extLst>
          </p:cNvPr>
          <p:cNvSpPr txBox="1">
            <a:spLocks/>
          </p:cNvSpPr>
          <p:nvPr/>
        </p:nvSpPr>
        <p:spPr>
          <a:xfrm>
            <a:off x="3961071" y="5984075"/>
            <a:ext cx="4269856" cy="587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Classifier’s prediction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E93DC15-62FF-45C0-AE4A-881A05227801}"/>
              </a:ext>
            </a:extLst>
          </p:cNvPr>
          <p:cNvSpPr txBox="1">
            <a:spLocks/>
          </p:cNvSpPr>
          <p:nvPr/>
        </p:nvSpPr>
        <p:spPr>
          <a:xfrm>
            <a:off x="5063425" y="1475038"/>
            <a:ext cx="2065149" cy="587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True class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1227009-6E47-47A7-B613-7DFD0B305FF8}"/>
              </a:ext>
            </a:extLst>
          </p:cNvPr>
          <p:cNvGrpSpPr/>
          <p:nvPr/>
        </p:nvGrpSpPr>
        <p:grpSpPr>
          <a:xfrm>
            <a:off x="436892" y="2079635"/>
            <a:ext cx="2286001" cy="3679577"/>
            <a:chOff x="1800025" y="2175304"/>
            <a:chExt cx="2286001" cy="3679577"/>
          </a:xfrm>
        </p:grpSpPr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4A945BDF-F43A-4824-B4EC-8AC7C51BB209}"/>
                </a:ext>
              </a:extLst>
            </p:cNvPr>
            <p:cNvSpPr txBox="1">
              <a:spLocks/>
            </p:cNvSpPr>
            <p:nvPr/>
          </p:nvSpPr>
          <p:spPr>
            <a:xfrm>
              <a:off x="1800026" y="5065900"/>
              <a:ext cx="2286000" cy="7889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M Roman 10" panose="00000500000000000000" pitchFamily="50" charset="0"/>
                </a:rPr>
                <a:t>Corgi</a:t>
              </a:r>
            </a:p>
          </p:txBody>
        </p:sp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036AD269-5579-4AA1-B910-66E27DE330F6}"/>
                </a:ext>
              </a:extLst>
            </p:cNvPr>
            <p:cNvSpPr txBox="1">
              <a:spLocks/>
            </p:cNvSpPr>
            <p:nvPr/>
          </p:nvSpPr>
          <p:spPr>
            <a:xfrm>
              <a:off x="1800025" y="2175304"/>
              <a:ext cx="2286000" cy="5872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M Roman 10" panose="00000500000000000000" pitchFamily="50" charset="0"/>
                </a:rPr>
                <a:t>Cat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F251F37-D552-4089-9452-F0ECE8A214AC}"/>
              </a:ext>
            </a:extLst>
          </p:cNvPr>
          <p:cNvGrpSpPr/>
          <p:nvPr/>
        </p:nvGrpSpPr>
        <p:grpSpPr>
          <a:xfrm>
            <a:off x="3447630" y="2079635"/>
            <a:ext cx="2286001" cy="3679576"/>
            <a:chOff x="4461668" y="2175304"/>
            <a:chExt cx="2286001" cy="3679576"/>
          </a:xfrm>
        </p:grpSpPr>
        <p:sp>
          <p:nvSpPr>
            <p:cNvPr id="15" name="Subtitle 2">
              <a:extLst>
                <a:ext uri="{FF2B5EF4-FFF2-40B4-BE49-F238E27FC236}">
                  <a16:creationId xmlns:a16="http://schemas.microsoft.com/office/drawing/2014/main" id="{B7BFF5A4-ACEB-47FF-9308-5C250D3362C4}"/>
                </a:ext>
              </a:extLst>
            </p:cNvPr>
            <p:cNvSpPr txBox="1">
              <a:spLocks/>
            </p:cNvSpPr>
            <p:nvPr/>
          </p:nvSpPr>
          <p:spPr>
            <a:xfrm>
              <a:off x="4461669" y="2175304"/>
              <a:ext cx="2286000" cy="5872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M Roman 10" panose="00000500000000000000" pitchFamily="50" charset="0"/>
                </a:rPr>
                <a:t>Cake</a:t>
              </a:r>
            </a:p>
          </p:txBody>
        </p:sp>
        <p:sp>
          <p:nvSpPr>
            <p:cNvPr id="24" name="Subtitle 2">
              <a:extLst>
                <a:ext uri="{FF2B5EF4-FFF2-40B4-BE49-F238E27FC236}">
                  <a16:creationId xmlns:a16="http://schemas.microsoft.com/office/drawing/2014/main" id="{50AC4FA0-C409-4054-B159-D8291B635620}"/>
                </a:ext>
              </a:extLst>
            </p:cNvPr>
            <p:cNvSpPr txBox="1">
              <a:spLocks/>
            </p:cNvSpPr>
            <p:nvPr/>
          </p:nvSpPr>
          <p:spPr>
            <a:xfrm>
              <a:off x="4461668" y="5065899"/>
              <a:ext cx="2286000" cy="7889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M Roman 10" panose="00000500000000000000" pitchFamily="50" charset="0"/>
                </a:rPr>
                <a:t>Corgi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19B6766-532B-44BF-AF5F-28F7124BDD81}"/>
              </a:ext>
            </a:extLst>
          </p:cNvPr>
          <p:cNvGrpSpPr/>
          <p:nvPr/>
        </p:nvGrpSpPr>
        <p:grpSpPr>
          <a:xfrm>
            <a:off x="6458371" y="2079635"/>
            <a:ext cx="2286000" cy="3679576"/>
            <a:chOff x="7123313" y="2175304"/>
            <a:chExt cx="2286000" cy="3679576"/>
          </a:xfrm>
        </p:grpSpPr>
        <p:sp>
          <p:nvSpPr>
            <p:cNvPr id="16" name="Subtitle 2">
              <a:extLst>
                <a:ext uri="{FF2B5EF4-FFF2-40B4-BE49-F238E27FC236}">
                  <a16:creationId xmlns:a16="http://schemas.microsoft.com/office/drawing/2014/main" id="{E0F3EE1E-B040-49AD-9AB9-315AFED8E0D5}"/>
                </a:ext>
              </a:extLst>
            </p:cNvPr>
            <p:cNvSpPr txBox="1">
              <a:spLocks/>
            </p:cNvSpPr>
            <p:nvPr/>
          </p:nvSpPr>
          <p:spPr>
            <a:xfrm>
              <a:off x="7123313" y="2175304"/>
              <a:ext cx="2286000" cy="5872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M Roman 10" panose="00000500000000000000" pitchFamily="50" charset="0"/>
                </a:rPr>
                <a:t>Croissant</a:t>
              </a:r>
            </a:p>
          </p:txBody>
        </p:sp>
        <p:sp>
          <p:nvSpPr>
            <p:cNvPr id="25" name="Subtitle 2">
              <a:extLst>
                <a:ext uri="{FF2B5EF4-FFF2-40B4-BE49-F238E27FC236}">
                  <a16:creationId xmlns:a16="http://schemas.microsoft.com/office/drawing/2014/main" id="{42242370-0FF7-473B-9AA5-AE5886F73D66}"/>
                </a:ext>
              </a:extLst>
            </p:cNvPr>
            <p:cNvSpPr txBox="1">
              <a:spLocks/>
            </p:cNvSpPr>
            <p:nvPr/>
          </p:nvSpPr>
          <p:spPr>
            <a:xfrm>
              <a:off x="7123313" y="5065899"/>
              <a:ext cx="2286000" cy="7889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M Roman 10" panose="00000500000000000000" pitchFamily="50" charset="0"/>
                </a:rPr>
                <a:t>Bread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FBE7D0F-5931-4BED-8966-D02AA253F2EB}"/>
              </a:ext>
            </a:extLst>
          </p:cNvPr>
          <p:cNvGrpSpPr/>
          <p:nvPr/>
        </p:nvGrpSpPr>
        <p:grpSpPr>
          <a:xfrm>
            <a:off x="9469107" y="2079635"/>
            <a:ext cx="2286000" cy="3679575"/>
            <a:chOff x="9784957" y="2175304"/>
            <a:chExt cx="2286000" cy="3679575"/>
          </a:xfrm>
        </p:grpSpPr>
        <p:sp>
          <p:nvSpPr>
            <p:cNvPr id="17" name="Subtitle 2">
              <a:extLst>
                <a:ext uri="{FF2B5EF4-FFF2-40B4-BE49-F238E27FC236}">
                  <a16:creationId xmlns:a16="http://schemas.microsoft.com/office/drawing/2014/main" id="{67D8C8E3-E49D-4ACC-A6C1-0D05CAEA8F1E}"/>
                </a:ext>
              </a:extLst>
            </p:cNvPr>
            <p:cNvSpPr txBox="1">
              <a:spLocks/>
            </p:cNvSpPr>
            <p:nvPr/>
          </p:nvSpPr>
          <p:spPr>
            <a:xfrm>
              <a:off x="9784957" y="2175304"/>
              <a:ext cx="2286000" cy="5872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M Roman 10" panose="00000500000000000000" pitchFamily="50" charset="0"/>
                </a:rPr>
                <a:t>Potatoes</a:t>
              </a:r>
            </a:p>
          </p:txBody>
        </p:sp>
        <p:sp>
          <p:nvSpPr>
            <p:cNvPr id="26" name="Subtitle 2">
              <a:extLst>
                <a:ext uri="{FF2B5EF4-FFF2-40B4-BE49-F238E27FC236}">
                  <a16:creationId xmlns:a16="http://schemas.microsoft.com/office/drawing/2014/main" id="{86BC7696-770D-4850-931E-F29BB3E413F8}"/>
                </a:ext>
              </a:extLst>
            </p:cNvPr>
            <p:cNvSpPr txBox="1">
              <a:spLocks/>
            </p:cNvSpPr>
            <p:nvPr/>
          </p:nvSpPr>
          <p:spPr>
            <a:xfrm>
              <a:off x="9784957" y="5065898"/>
              <a:ext cx="2286000" cy="7889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M Roman 10" panose="00000500000000000000" pitchFamily="50" charset="0"/>
                </a:rPr>
                <a:t>Bread</a:t>
              </a:r>
            </a:p>
          </p:txBody>
        </p:sp>
      </p:grpSp>
      <p:sp>
        <p:nvSpPr>
          <p:cNvPr id="31" name="Footer Placeholder 1026">
            <a:extLst>
              <a:ext uri="{FF2B5EF4-FFF2-40B4-BE49-F238E27FC236}">
                <a16:creationId xmlns:a16="http://schemas.microsoft.com/office/drawing/2014/main" id="{DCB228B6-1235-4646-86A6-9149CE690B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71281"/>
            <a:ext cx="4114800" cy="286719"/>
          </a:xfrm>
        </p:spPr>
        <p:txBody>
          <a:bodyPr/>
          <a:lstStyle/>
          <a:p>
            <a:pPr algn="l"/>
            <a:r>
              <a:rPr lang="en-US" dirty="0"/>
              <a:t>Booth and Zhou et al., Bayes-</a:t>
            </a:r>
            <a:r>
              <a:rPr lang="en-US" dirty="0" err="1"/>
              <a:t>TrEx</a:t>
            </a:r>
            <a:r>
              <a:rPr lang="en-US" dirty="0"/>
              <a:t>, AAAI, 2021</a:t>
            </a:r>
          </a:p>
        </p:txBody>
      </p:sp>
      <p:pic>
        <p:nvPicPr>
          <p:cNvPr id="34" name="Picture 8">
            <a:extLst>
              <a:ext uri="{FF2B5EF4-FFF2-40B4-BE49-F238E27FC236}">
                <a16:creationId xmlns:a16="http://schemas.microsoft.com/office/drawing/2014/main" id="{70EDE090-6E19-45A2-870C-60D325181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4" t="18317" r="30031" b="5262"/>
          <a:stretch/>
        </p:blipFill>
        <p:spPr bwMode="auto">
          <a:xfrm>
            <a:off x="436878" y="2666840"/>
            <a:ext cx="2286001" cy="22860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age, anniversary, background, birthday, cake, candle, chocolate, closeup, colorful, cream, delicious, dessert, flame, food, happy birthday, number, numbers, party, sweet, two, wallpaper, wax, year, yellow, cake decorating, sugar paste, torte, fondant, toy, birthday cake, play, royal icing, icing, stuffed toy, baking, fun, pasteles, buttercream">
            <a:extLst>
              <a:ext uri="{FF2B5EF4-FFF2-40B4-BE49-F238E27FC236}">
                <a16:creationId xmlns:a16="http://schemas.microsoft.com/office/drawing/2014/main" id="{BBDE8BB2-A893-4267-8FB9-288CE1EAF9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1" t="388" b="11723"/>
          <a:stretch/>
        </p:blipFill>
        <p:spPr bwMode="auto">
          <a:xfrm>
            <a:off x="3447601" y="2666841"/>
            <a:ext cx="2286000" cy="2286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861ADC86-22D1-41C4-8FBE-679DA41B4C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6" t="-152" r="24552" b="152"/>
          <a:stretch/>
        </p:blipFill>
        <p:spPr bwMode="auto">
          <a:xfrm>
            <a:off x="6459698" y="2666841"/>
            <a:ext cx="2286000" cy="2286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BEAC6DC0-1A94-4F74-84B4-45634937F3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9467780" y="2666840"/>
            <a:ext cx="2286000" cy="2286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47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41C1F015-8465-4D80-875E-845D3AE8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LM Roman 10" panose="00000500000000000000" pitchFamily="50" charset="0"/>
              </a:rPr>
              <a:t>How can we build </a:t>
            </a:r>
            <a:r>
              <a:rPr lang="en-US" sz="4000">
                <a:latin typeface="LM Roman 10" panose="00000500000000000000" pitchFamily="50" charset="0"/>
              </a:rPr>
              <a:t>this understanding</a:t>
            </a:r>
            <a:r>
              <a:rPr lang="en-US" sz="4000" dirty="0">
                <a:latin typeface="LM Roman 10" panose="00000500000000000000" pitchFamily="50" charset="0"/>
              </a:rPr>
              <a:t>? </a:t>
            </a:r>
            <a:endParaRPr lang="en-US" sz="4000" dirty="0"/>
          </a:p>
        </p:txBody>
      </p:sp>
      <p:sp>
        <p:nvSpPr>
          <p:cNvPr id="31" name="Footer Placeholder 1026">
            <a:extLst>
              <a:ext uri="{FF2B5EF4-FFF2-40B4-BE49-F238E27FC236}">
                <a16:creationId xmlns:a16="http://schemas.microsoft.com/office/drawing/2014/main" id="{DCB228B6-1235-4646-86A6-9149CE690B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LM Roman 10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Booth and Zhou et al., Bayes-TrEx, AAAI,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63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1026">
            <a:extLst>
              <a:ext uri="{FF2B5EF4-FFF2-40B4-BE49-F238E27FC236}">
                <a16:creationId xmlns:a16="http://schemas.microsoft.com/office/drawing/2014/main" id="{F3586CDB-3102-4A7A-8416-4EDE2EE9C5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LM Roman 10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Booth and Zhou et al., Bayes-TrEx, AAAI, 2021</a:t>
            </a:r>
            <a:endParaRPr lang="en-US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18F5FA9-A625-4413-A71B-6E4938E43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LM Roman 10" panose="00000500000000000000" pitchFamily="50" charset="0"/>
              </a:rPr>
              <a:t>Search the test set: ~50% Corgi, ~50% Bread</a:t>
            </a:r>
            <a:endParaRPr lang="en-US" sz="4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2EE4494-3420-4147-8461-570FB9C2A5D0}"/>
              </a:ext>
            </a:extLst>
          </p:cNvPr>
          <p:cNvSpPr txBox="1"/>
          <p:nvPr/>
        </p:nvSpPr>
        <p:spPr>
          <a:xfrm>
            <a:off x="6831101" y="2410933"/>
            <a:ext cx="53608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LM Roman 10" panose="00000500000000000000" pitchFamily="50" charset="0"/>
              </a:rPr>
              <a:t>Test set? Many images.</a:t>
            </a:r>
          </a:p>
          <a:p>
            <a:endParaRPr lang="en-US" sz="3200" dirty="0">
              <a:solidFill>
                <a:srgbClr val="C00000"/>
              </a:solidFill>
              <a:latin typeface="LM Roman 10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46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orgi butt in bread loaf : Incorgnito">
            <a:extLst>
              <a:ext uri="{FF2B5EF4-FFF2-40B4-BE49-F238E27FC236}">
                <a16:creationId xmlns:a16="http://schemas.microsoft.com/office/drawing/2014/main" id="{ED3BEA90-EB41-4BCC-B978-24A0E24119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2" t="-113" r="1334" b="113"/>
          <a:stretch/>
        </p:blipFill>
        <p:spPr bwMode="auto">
          <a:xfrm>
            <a:off x="327661" y="2410933"/>
            <a:ext cx="2894770" cy="28947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1026">
            <a:extLst>
              <a:ext uri="{FF2B5EF4-FFF2-40B4-BE49-F238E27FC236}">
                <a16:creationId xmlns:a16="http://schemas.microsoft.com/office/drawing/2014/main" id="{F3586CDB-3102-4A7A-8416-4EDE2EE9C5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LM Roman 10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Booth and Zhou et al., Bayes-TrEx, AAAI, 2021</a:t>
            </a:r>
            <a:endParaRPr lang="en-US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18F5FA9-A625-4413-A71B-6E4938E43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LM Roman 10" panose="00000500000000000000" pitchFamily="50" charset="0"/>
              </a:rPr>
              <a:t>Search the test set: ~50% Corgi, ~50% Bread</a:t>
            </a:r>
            <a:endParaRPr lang="en-US" sz="4000" dirty="0"/>
          </a:p>
        </p:txBody>
      </p:sp>
      <p:pic>
        <p:nvPicPr>
          <p:cNvPr id="26" name="Picture 25" descr="A picture containing outdoor, ground, grass, mammal&#10;&#10;Description automatically generated">
            <a:extLst>
              <a:ext uri="{FF2B5EF4-FFF2-40B4-BE49-F238E27FC236}">
                <a16:creationId xmlns:a16="http://schemas.microsoft.com/office/drawing/2014/main" id="{00B4A916-17CC-4356-9478-FF4CF2FF0D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3125"/>
          <a:stretch/>
        </p:blipFill>
        <p:spPr>
          <a:xfrm>
            <a:off x="3475423" y="2410933"/>
            <a:ext cx="2894770" cy="289477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2EE4494-3420-4147-8461-570FB9C2A5D0}"/>
              </a:ext>
            </a:extLst>
          </p:cNvPr>
          <p:cNvSpPr txBox="1"/>
          <p:nvPr/>
        </p:nvSpPr>
        <p:spPr>
          <a:xfrm>
            <a:off x="6831101" y="2410933"/>
            <a:ext cx="53608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LM Roman 10" panose="00000500000000000000" pitchFamily="50" charset="0"/>
              </a:rPr>
              <a:t>Test set? Many images.</a:t>
            </a:r>
          </a:p>
          <a:p>
            <a:endParaRPr lang="en-US" sz="3200" dirty="0">
              <a:solidFill>
                <a:srgbClr val="C00000"/>
              </a:solidFill>
              <a:latin typeface="LM Roman 10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11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1026">
            <a:extLst>
              <a:ext uri="{FF2B5EF4-FFF2-40B4-BE49-F238E27FC236}">
                <a16:creationId xmlns:a16="http://schemas.microsoft.com/office/drawing/2014/main" id="{F3586CDB-3102-4A7A-8416-4EDE2EE9C5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LM Roman 10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Booth and Zhou et al., Bayes-TrEx, AAAI, 2021</a:t>
            </a:r>
            <a:endParaRPr lang="en-US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18F5FA9-A625-4413-A71B-6E4938E43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LM Roman 10" panose="00000500000000000000" pitchFamily="50" charset="0"/>
              </a:rPr>
              <a:t>Search the test set: ~50% Corgi, ~50% Bread</a:t>
            </a:r>
            <a:endParaRPr lang="en-US" sz="4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2EE4494-3420-4147-8461-570FB9C2A5D0}"/>
              </a:ext>
            </a:extLst>
          </p:cNvPr>
          <p:cNvSpPr txBox="1"/>
          <p:nvPr/>
        </p:nvSpPr>
        <p:spPr>
          <a:xfrm>
            <a:off x="6831101" y="2410933"/>
            <a:ext cx="53608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LM Roman 10" panose="00000500000000000000" pitchFamily="50" charset="0"/>
              </a:rPr>
              <a:t>Test set? Many images.</a:t>
            </a:r>
          </a:p>
          <a:p>
            <a:endParaRPr lang="en-US" sz="3200" dirty="0">
              <a:solidFill>
                <a:srgbClr val="C00000"/>
              </a:solidFill>
              <a:latin typeface="LM Roman 10" panose="00000500000000000000" pitchFamily="50" charset="0"/>
            </a:endParaRPr>
          </a:p>
          <a:p>
            <a:r>
              <a:rPr lang="en-US" sz="3200" dirty="0">
                <a:solidFill>
                  <a:srgbClr val="C00000"/>
                </a:solidFill>
                <a:latin typeface="LM Roman 10" panose="00000500000000000000" pitchFamily="50" charset="0"/>
              </a:rPr>
              <a:t>50% Confident? Few images.</a:t>
            </a:r>
          </a:p>
          <a:p>
            <a:endParaRPr lang="en-US" sz="3200" dirty="0">
              <a:solidFill>
                <a:srgbClr val="C00000"/>
              </a:solidFill>
              <a:latin typeface="LM Roman 10" panose="00000500000000000000" pitchFamily="50" charset="0"/>
            </a:endParaRPr>
          </a:p>
        </p:txBody>
      </p:sp>
      <p:pic>
        <p:nvPicPr>
          <p:cNvPr id="7" name="Picture 2" descr="corgi butt in bread loaf : Incorgnito">
            <a:extLst>
              <a:ext uri="{FF2B5EF4-FFF2-40B4-BE49-F238E27FC236}">
                <a16:creationId xmlns:a16="http://schemas.microsoft.com/office/drawing/2014/main" id="{F32C6F2D-D299-4C65-A45A-9616A0C2E2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2" t="-113" r="1334" b="113"/>
          <a:stretch/>
        </p:blipFill>
        <p:spPr bwMode="auto">
          <a:xfrm>
            <a:off x="327661" y="2410933"/>
            <a:ext cx="2894770" cy="28947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outdoor, ground, grass, mammal&#10;&#10;Description automatically generated">
            <a:extLst>
              <a:ext uri="{FF2B5EF4-FFF2-40B4-BE49-F238E27FC236}">
                <a16:creationId xmlns:a16="http://schemas.microsoft.com/office/drawing/2014/main" id="{137D325D-B103-46D8-9D41-11E3D02939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3125"/>
          <a:stretch/>
        </p:blipFill>
        <p:spPr>
          <a:xfrm>
            <a:off x="3475423" y="2410933"/>
            <a:ext cx="2894770" cy="289477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232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1026">
            <a:extLst>
              <a:ext uri="{FF2B5EF4-FFF2-40B4-BE49-F238E27FC236}">
                <a16:creationId xmlns:a16="http://schemas.microsoft.com/office/drawing/2014/main" id="{F3586CDB-3102-4A7A-8416-4EDE2EE9C5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LM Roman 10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Booth and Zhou et al., Bayes-TrEx, AAAI, 2021</a:t>
            </a:r>
            <a:endParaRPr lang="en-US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18F5FA9-A625-4413-A71B-6E4938E43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LM Roman 10" panose="00000500000000000000" pitchFamily="50" charset="0"/>
              </a:rPr>
              <a:t>Search the test set: ~50% Corgi, ~50% Bread</a:t>
            </a:r>
            <a:endParaRPr lang="en-US" sz="4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2EE4494-3420-4147-8461-570FB9C2A5D0}"/>
              </a:ext>
            </a:extLst>
          </p:cNvPr>
          <p:cNvSpPr txBox="1"/>
          <p:nvPr/>
        </p:nvSpPr>
        <p:spPr>
          <a:xfrm>
            <a:off x="6831101" y="2410933"/>
            <a:ext cx="53608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LM Roman 10" panose="00000500000000000000" pitchFamily="50" charset="0"/>
              </a:rPr>
              <a:t>Test set? Many images.</a:t>
            </a:r>
          </a:p>
          <a:p>
            <a:endParaRPr lang="en-US" sz="3200" dirty="0">
              <a:solidFill>
                <a:srgbClr val="C00000"/>
              </a:solidFill>
              <a:latin typeface="LM Roman 10" panose="00000500000000000000" pitchFamily="50" charset="0"/>
            </a:endParaRPr>
          </a:p>
          <a:p>
            <a:r>
              <a:rPr lang="en-US" sz="3200" dirty="0">
                <a:solidFill>
                  <a:srgbClr val="C00000"/>
                </a:solidFill>
                <a:latin typeface="LM Roman 10" panose="00000500000000000000" pitchFamily="50" charset="0"/>
              </a:rPr>
              <a:t>50% Confident? Few images.</a:t>
            </a:r>
          </a:p>
          <a:p>
            <a:endParaRPr lang="en-US" sz="3200" dirty="0">
              <a:solidFill>
                <a:srgbClr val="C00000"/>
              </a:solidFill>
              <a:latin typeface="LM Roman 10" panose="00000500000000000000" pitchFamily="50" charset="0"/>
            </a:endParaRPr>
          </a:p>
          <a:p>
            <a:r>
              <a:rPr lang="en-US" sz="3200" dirty="0">
                <a:solidFill>
                  <a:srgbClr val="C00000"/>
                </a:solidFill>
                <a:latin typeface="LM Roman 10" panose="00000500000000000000" pitchFamily="50" charset="0"/>
              </a:rPr>
              <a:t>Problem: sparse data</a:t>
            </a:r>
          </a:p>
        </p:txBody>
      </p:sp>
      <p:pic>
        <p:nvPicPr>
          <p:cNvPr id="7" name="Picture 2" descr="corgi butt in bread loaf : Incorgnito">
            <a:extLst>
              <a:ext uri="{FF2B5EF4-FFF2-40B4-BE49-F238E27FC236}">
                <a16:creationId xmlns:a16="http://schemas.microsoft.com/office/drawing/2014/main" id="{4938FE2D-EB35-47B3-B558-1FCD14CE68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2" t="-113" r="1334" b="113"/>
          <a:stretch/>
        </p:blipFill>
        <p:spPr bwMode="auto">
          <a:xfrm>
            <a:off x="327661" y="2410933"/>
            <a:ext cx="2894770" cy="28947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outdoor, ground, grass, mammal&#10;&#10;Description automatically generated">
            <a:extLst>
              <a:ext uri="{FF2B5EF4-FFF2-40B4-BE49-F238E27FC236}">
                <a16:creationId xmlns:a16="http://schemas.microsoft.com/office/drawing/2014/main" id="{89EB28C7-4707-4D36-AEED-A16BFDB18B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3125"/>
          <a:stretch/>
        </p:blipFill>
        <p:spPr>
          <a:xfrm>
            <a:off x="3475423" y="2410933"/>
            <a:ext cx="2894770" cy="289477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050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411ABC5-D7CF-4950-BAE7-B1CC300B6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LM Roman 10" panose="00000500000000000000" pitchFamily="50" charset="0"/>
              </a:rPr>
              <a:t>Consider a Corgi/Bread Classifier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8490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41C1F015-8465-4D80-875E-845D3AE8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LM Roman 10" panose="00000500000000000000" pitchFamily="50" charset="0"/>
              </a:rPr>
              <a:t>How can we build a holistic understanding? </a:t>
            </a:r>
            <a:endParaRPr lang="en-US" sz="4000" dirty="0"/>
          </a:p>
        </p:txBody>
      </p:sp>
      <p:sp>
        <p:nvSpPr>
          <p:cNvPr id="31" name="Footer Placeholder 1026">
            <a:extLst>
              <a:ext uri="{FF2B5EF4-FFF2-40B4-BE49-F238E27FC236}">
                <a16:creationId xmlns:a16="http://schemas.microsoft.com/office/drawing/2014/main" id="{DCB228B6-1235-4646-86A6-9149CE690B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LM Roman 10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Booth and Zhou et al., Bayes-TrEx, AAAI, 2021</a:t>
            </a:r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18FB609-AFF5-4E88-B252-91C59AF33F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" t="3118" r="3118" b="3118"/>
          <a:stretch/>
        </p:blipFill>
        <p:spPr bwMode="auto">
          <a:xfrm>
            <a:off x="7582089" y="1599850"/>
            <a:ext cx="3785887" cy="378588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B523068F-8982-4310-9A06-C75D4D05A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1" t="5310" r="2307" b="11357"/>
          <a:stretch/>
        </p:blipFill>
        <p:spPr bwMode="auto">
          <a:xfrm>
            <a:off x="824024" y="1599110"/>
            <a:ext cx="3785887" cy="378588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26E908FC-7CBD-471A-B8F3-7BCC22AA295F}"/>
              </a:ext>
            </a:extLst>
          </p:cNvPr>
          <p:cNvSpPr/>
          <p:nvPr/>
        </p:nvSpPr>
        <p:spPr>
          <a:xfrm>
            <a:off x="4830486" y="3203903"/>
            <a:ext cx="2531027" cy="973515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BF00F4A-CF9B-4981-A9DB-4CECDC7AA2B4}"/>
              </a:ext>
            </a:extLst>
          </p:cNvPr>
          <p:cNvSpPr txBox="1">
            <a:spLocks/>
          </p:cNvSpPr>
          <p:nvPr/>
        </p:nvSpPr>
        <p:spPr>
          <a:xfrm>
            <a:off x="4830486" y="4177418"/>
            <a:ext cx="2531027" cy="1230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Explanation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pipeline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3D3CC75-CCCC-49A3-B87F-AFD1BD9A2923}"/>
              </a:ext>
            </a:extLst>
          </p:cNvPr>
          <p:cNvSpPr txBox="1">
            <a:spLocks/>
          </p:cNvSpPr>
          <p:nvPr/>
        </p:nvSpPr>
        <p:spPr>
          <a:xfrm>
            <a:off x="7582089" y="5266309"/>
            <a:ext cx="3785887" cy="968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Saliency Map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70B5D71-1376-4303-A894-212F3D2641D1}"/>
              </a:ext>
            </a:extLst>
          </p:cNvPr>
          <p:cNvSpPr txBox="1">
            <a:spLocks/>
          </p:cNvSpPr>
          <p:nvPr/>
        </p:nvSpPr>
        <p:spPr>
          <a:xfrm>
            <a:off x="838200" y="5266309"/>
            <a:ext cx="3785887" cy="968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233022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41C1F015-8465-4D80-875E-845D3AE8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LM Roman 10" panose="00000500000000000000" pitchFamily="50" charset="0"/>
              </a:rPr>
              <a:t>How can we build a holistic understanding? </a:t>
            </a:r>
            <a:endParaRPr lang="en-US" sz="4000" dirty="0"/>
          </a:p>
        </p:txBody>
      </p:sp>
      <p:sp>
        <p:nvSpPr>
          <p:cNvPr id="31" name="Footer Placeholder 1026">
            <a:extLst>
              <a:ext uri="{FF2B5EF4-FFF2-40B4-BE49-F238E27FC236}">
                <a16:creationId xmlns:a16="http://schemas.microsoft.com/office/drawing/2014/main" id="{DCB228B6-1235-4646-86A6-9149CE690B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LM Roman 10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Booth and Zhou et al., Bayes-TrEx, AAAI, 2021</a:t>
            </a:r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18FB609-AFF5-4E88-B252-91C59AF33F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" t="3118" r="3118" b="3118"/>
          <a:stretch/>
        </p:blipFill>
        <p:spPr bwMode="auto">
          <a:xfrm>
            <a:off x="7582089" y="1599850"/>
            <a:ext cx="3785887" cy="378588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B523068F-8982-4310-9A06-C75D4D05A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1" t="5310" r="2307" b="11357"/>
          <a:stretch/>
        </p:blipFill>
        <p:spPr bwMode="auto">
          <a:xfrm>
            <a:off x="824024" y="1599110"/>
            <a:ext cx="3785887" cy="378588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26E908FC-7CBD-471A-B8F3-7BCC22AA295F}"/>
              </a:ext>
            </a:extLst>
          </p:cNvPr>
          <p:cNvSpPr/>
          <p:nvPr/>
        </p:nvSpPr>
        <p:spPr>
          <a:xfrm>
            <a:off x="4830486" y="3203903"/>
            <a:ext cx="2531027" cy="973515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D0F4F99-4378-418E-B57F-F4455296A480}"/>
              </a:ext>
            </a:extLst>
          </p:cNvPr>
          <p:cNvSpPr txBox="1">
            <a:spLocks/>
          </p:cNvSpPr>
          <p:nvPr/>
        </p:nvSpPr>
        <p:spPr>
          <a:xfrm>
            <a:off x="4830486" y="4177418"/>
            <a:ext cx="2531027" cy="1230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Explanation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pipeline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E1BED9-DD11-464B-B2E1-99DEFDD44308}"/>
              </a:ext>
            </a:extLst>
          </p:cNvPr>
          <p:cNvSpPr txBox="1"/>
          <p:nvPr/>
        </p:nvSpPr>
        <p:spPr>
          <a:xfrm>
            <a:off x="875653" y="5986506"/>
            <a:ext cx="10440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LM Roman 10" panose="00000500000000000000" pitchFamily="50" charset="0"/>
              </a:rPr>
              <a:t>Problem: where does the test input come from?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1833025-45C0-4010-A40F-5C0DCF9ED6A9}"/>
              </a:ext>
            </a:extLst>
          </p:cNvPr>
          <p:cNvSpPr txBox="1">
            <a:spLocks/>
          </p:cNvSpPr>
          <p:nvPr/>
        </p:nvSpPr>
        <p:spPr>
          <a:xfrm>
            <a:off x="7582089" y="5266309"/>
            <a:ext cx="3785887" cy="968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Saliency Map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44D8040-5C78-4C4F-878D-70E4941C55C7}"/>
              </a:ext>
            </a:extLst>
          </p:cNvPr>
          <p:cNvSpPr txBox="1">
            <a:spLocks/>
          </p:cNvSpPr>
          <p:nvPr/>
        </p:nvSpPr>
        <p:spPr>
          <a:xfrm>
            <a:off x="838200" y="5266309"/>
            <a:ext cx="3785887" cy="968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376447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dirty="0">
                <a:latin typeface="LM Roman 10" panose="00000500000000000000" pitchFamily="50" charset="0"/>
              </a:rPr>
              <a:t>We introduce Bayes-</a:t>
            </a:r>
            <a:r>
              <a:rPr lang="en-US" sz="3600" dirty="0" err="1">
                <a:latin typeface="LM Roman 10" panose="00000500000000000000" pitchFamily="50" charset="0"/>
              </a:rPr>
              <a:t>TrEx</a:t>
            </a:r>
            <a:r>
              <a:rPr lang="en-US" sz="3600" dirty="0">
                <a:latin typeface="LM Roman 10" panose="00000500000000000000" pitchFamily="50" charset="0"/>
              </a:rPr>
              <a:t>: </a:t>
            </a:r>
            <a:br>
              <a:rPr lang="en-US" sz="3600" dirty="0">
                <a:latin typeface="LM Roman 10" panose="00000500000000000000" pitchFamily="50" charset="0"/>
              </a:rPr>
            </a:br>
            <a:r>
              <a:rPr lang="en-US" sz="3600" dirty="0">
                <a:latin typeface="LM Roman 10" panose="00000500000000000000" pitchFamily="50" charset="0"/>
              </a:rPr>
              <a:t>an approach to transparency by example</a:t>
            </a:r>
          </a:p>
        </p:txBody>
      </p:sp>
    </p:spTree>
    <p:extLst>
      <p:ext uri="{BB962C8B-B14F-4D97-AF65-F5344CB8AC3E}">
        <p14:creationId xmlns:p14="http://schemas.microsoft.com/office/powerpoint/2010/main" val="153138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85A2021-7EC2-45FA-99D7-D60E7B0D55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0558" r="50000" b="20446"/>
          <a:stretch/>
        </p:blipFill>
        <p:spPr>
          <a:xfrm>
            <a:off x="3003665" y="1860503"/>
            <a:ext cx="5742514" cy="4540963"/>
          </a:xfrm>
          <a:prstGeom prst="rect">
            <a:avLst/>
          </a:prstGeom>
        </p:spPr>
      </p:pic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dirty="0">
                <a:latin typeface="LM Roman 10" panose="00000500000000000000" pitchFamily="50" charset="0"/>
              </a:rPr>
              <a:t>We introduce Bayes-</a:t>
            </a:r>
            <a:r>
              <a:rPr lang="en-US" sz="3600" dirty="0" err="1">
                <a:latin typeface="LM Roman 10" panose="00000500000000000000" pitchFamily="50" charset="0"/>
              </a:rPr>
              <a:t>TrEx</a:t>
            </a:r>
            <a:r>
              <a:rPr lang="en-US" sz="3600" dirty="0">
                <a:latin typeface="LM Roman 10" panose="00000500000000000000" pitchFamily="50" charset="0"/>
              </a:rPr>
              <a:t>: </a:t>
            </a:r>
            <a:br>
              <a:rPr lang="en-US" sz="3600" dirty="0">
                <a:latin typeface="LM Roman 10" panose="00000500000000000000" pitchFamily="50" charset="0"/>
              </a:rPr>
            </a:br>
            <a:r>
              <a:rPr lang="en-US" sz="3600" dirty="0">
                <a:latin typeface="LM Roman 10" panose="00000500000000000000" pitchFamily="50" charset="0"/>
              </a:rPr>
              <a:t>an approach to transparency by example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449E369-43D9-411E-B4AE-4D0368F81E42}"/>
              </a:ext>
            </a:extLst>
          </p:cNvPr>
          <p:cNvGrpSpPr/>
          <p:nvPr/>
        </p:nvGrpSpPr>
        <p:grpSpPr>
          <a:xfrm>
            <a:off x="3726237" y="3621961"/>
            <a:ext cx="4470579" cy="864489"/>
            <a:chOff x="3734145" y="3674225"/>
            <a:chExt cx="4447645" cy="862808"/>
          </a:xfrm>
        </p:grpSpPr>
        <p:sp>
          <p:nvSpPr>
            <p:cNvPr id="9" name="Arc 8">
              <a:extLst>
                <a:ext uri="{FF2B5EF4-FFF2-40B4-BE49-F238E27FC236}">
                  <a16:creationId xmlns:a16="http://schemas.microsoft.com/office/drawing/2014/main" id="{BD80B35E-44AC-4228-8A3E-7C11F12AA4D1}"/>
                </a:ext>
              </a:extLst>
            </p:cNvPr>
            <p:cNvSpPr/>
            <p:nvPr/>
          </p:nvSpPr>
          <p:spPr>
            <a:xfrm rot="155369" flipV="1">
              <a:off x="3734145" y="3674225"/>
              <a:ext cx="1527811" cy="257694"/>
            </a:xfrm>
            <a:prstGeom prst="arc">
              <a:avLst/>
            </a:prstGeom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376B18F3-F57C-4374-BAEE-703484F6A377}"/>
                </a:ext>
              </a:extLst>
            </p:cNvPr>
            <p:cNvSpPr/>
            <p:nvPr/>
          </p:nvSpPr>
          <p:spPr>
            <a:xfrm rot="879039" flipV="1">
              <a:off x="5806742" y="4128207"/>
              <a:ext cx="1578691" cy="408826"/>
            </a:xfrm>
            <a:prstGeom prst="arc">
              <a:avLst>
                <a:gd name="adj1" fmla="val 16239429"/>
                <a:gd name="adj2" fmla="val 21594757"/>
              </a:avLst>
            </a:prstGeom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878A6BB9-765C-4482-855D-D7C46D41AA7A}"/>
                </a:ext>
              </a:extLst>
            </p:cNvPr>
            <p:cNvSpPr/>
            <p:nvPr/>
          </p:nvSpPr>
          <p:spPr>
            <a:xfrm rot="581478" flipV="1">
              <a:off x="6603099" y="3996071"/>
              <a:ext cx="1578691" cy="408826"/>
            </a:xfrm>
            <a:prstGeom prst="arc">
              <a:avLst>
                <a:gd name="adj1" fmla="val 16239429"/>
                <a:gd name="adj2" fmla="val 21344022"/>
              </a:avLst>
            </a:prstGeom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BF13E490-05A8-43D0-9A47-ABF42E9549FC}"/>
              </a:ext>
            </a:extLst>
          </p:cNvPr>
          <p:cNvSpPr/>
          <p:nvPr/>
        </p:nvSpPr>
        <p:spPr>
          <a:xfrm>
            <a:off x="3941387" y="3429000"/>
            <a:ext cx="4748034" cy="1819021"/>
          </a:xfrm>
          <a:custGeom>
            <a:avLst/>
            <a:gdLst>
              <a:gd name="connsiteX0" fmla="*/ 0 w 4748034"/>
              <a:gd name="connsiteY0" fmla="*/ 444976 h 1819021"/>
              <a:gd name="connsiteX1" fmla="*/ 1149112 w 4748034"/>
              <a:gd name="connsiteY1" fmla="*/ 1819021 h 1819021"/>
              <a:gd name="connsiteX2" fmla="*/ 4748034 w 4748034"/>
              <a:gd name="connsiteY2" fmla="*/ 1290918 h 1819021"/>
              <a:gd name="connsiteX3" fmla="*/ 3383769 w 4748034"/>
              <a:gd name="connsiteY3" fmla="*/ 0 h 1819021"/>
              <a:gd name="connsiteX4" fmla="*/ 0 w 4748034"/>
              <a:gd name="connsiteY4" fmla="*/ 444976 h 1819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8034" h="1819021">
                <a:moveTo>
                  <a:pt x="0" y="444976"/>
                </a:moveTo>
                <a:lnTo>
                  <a:pt x="1149112" y="1819021"/>
                </a:lnTo>
                <a:lnTo>
                  <a:pt x="4748034" y="1290918"/>
                </a:lnTo>
                <a:lnTo>
                  <a:pt x="3383769" y="0"/>
                </a:lnTo>
                <a:lnTo>
                  <a:pt x="0" y="444976"/>
                </a:lnTo>
                <a:close/>
              </a:path>
            </a:pathLst>
          </a:custGeom>
          <a:solidFill>
            <a:schemeClr val="bg2">
              <a:lumMod val="9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1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85A2021-7EC2-45FA-99D7-D60E7B0D55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0558" r="50000" b="20446"/>
          <a:stretch/>
        </p:blipFill>
        <p:spPr>
          <a:xfrm>
            <a:off x="3003665" y="1860503"/>
            <a:ext cx="5742514" cy="4540963"/>
          </a:xfrm>
          <a:prstGeom prst="rect">
            <a:avLst/>
          </a:prstGeom>
        </p:spPr>
      </p:pic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dirty="0">
                <a:latin typeface="LM Roman 10" panose="00000500000000000000" pitchFamily="50" charset="0"/>
              </a:rPr>
              <a:t>A Corgi/Bread Decision Surface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68EE49A-7843-4604-93E5-956CE604A957}"/>
              </a:ext>
            </a:extLst>
          </p:cNvPr>
          <p:cNvGrpSpPr/>
          <p:nvPr/>
        </p:nvGrpSpPr>
        <p:grpSpPr>
          <a:xfrm>
            <a:off x="7736377" y="2440025"/>
            <a:ext cx="665019" cy="563640"/>
            <a:chOff x="7736377" y="2440025"/>
            <a:chExt cx="665019" cy="56364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23B831C7-A4E3-4F83-8D8E-13DE155DE566}"/>
                </a:ext>
              </a:extLst>
            </p:cNvPr>
            <p:cNvSpPr/>
            <p:nvPr/>
          </p:nvSpPr>
          <p:spPr>
            <a:xfrm>
              <a:off x="7736377" y="2870661"/>
              <a:ext cx="133004" cy="1330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92EB670-C66C-4389-B1F9-5C5C7B0D6A70}"/>
                </a:ext>
              </a:extLst>
            </p:cNvPr>
            <p:cNvCxnSpPr>
              <a:cxnSpLocks/>
              <a:stCxn id="2" idx="7"/>
            </p:cNvCxnSpPr>
            <p:nvPr/>
          </p:nvCxnSpPr>
          <p:spPr>
            <a:xfrm flipV="1">
              <a:off x="7849903" y="2440025"/>
              <a:ext cx="551493" cy="45011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7" name="Picture 16" descr="A dog running in a field&#10;&#10;Description automatically generated">
            <a:extLst>
              <a:ext uri="{FF2B5EF4-FFF2-40B4-BE49-F238E27FC236}">
                <a16:creationId xmlns:a16="http://schemas.microsoft.com/office/drawing/2014/main" id="{E848A113-6642-493F-B5E4-2760C6A0D5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1" t="17552" r="33759" b="8494"/>
          <a:stretch/>
        </p:blipFill>
        <p:spPr>
          <a:xfrm>
            <a:off x="8401396" y="1745847"/>
            <a:ext cx="2288584" cy="22885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767A5C4E-4D8D-49CF-B310-55CEDF832499}"/>
              </a:ext>
            </a:extLst>
          </p:cNvPr>
          <p:cNvSpPr txBox="1">
            <a:spLocks/>
          </p:cNvSpPr>
          <p:nvPr/>
        </p:nvSpPr>
        <p:spPr>
          <a:xfrm>
            <a:off x="8403980" y="4058596"/>
            <a:ext cx="2286000" cy="587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P(Corgi)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LM Roman 10" panose="00000500000000000000" pitchFamily="50" charset="0"/>
              </a:rPr>
              <a:t>≅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 1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D8A385D-6B0E-4940-A3A9-04A4ADD32B8C}"/>
              </a:ext>
            </a:extLst>
          </p:cNvPr>
          <p:cNvSpPr/>
          <p:nvPr/>
        </p:nvSpPr>
        <p:spPr>
          <a:xfrm>
            <a:off x="3941387" y="3429000"/>
            <a:ext cx="4748034" cy="1819021"/>
          </a:xfrm>
          <a:custGeom>
            <a:avLst/>
            <a:gdLst>
              <a:gd name="connsiteX0" fmla="*/ 0 w 4748034"/>
              <a:gd name="connsiteY0" fmla="*/ 444976 h 1819021"/>
              <a:gd name="connsiteX1" fmla="*/ 1149112 w 4748034"/>
              <a:gd name="connsiteY1" fmla="*/ 1819021 h 1819021"/>
              <a:gd name="connsiteX2" fmla="*/ 4748034 w 4748034"/>
              <a:gd name="connsiteY2" fmla="*/ 1290918 h 1819021"/>
              <a:gd name="connsiteX3" fmla="*/ 3383769 w 4748034"/>
              <a:gd name="connsiteY3" fmla="*/ 0 h 1819021"/>
              <a:gd name="connsiteX4" fmla="*/ 0 w 4748034"/>
              <a:gd name="connsiteY4" fmla="*/ 444976 h 1819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8034" h="1819021">
                <a:moveTo>
                  <a:pt x="0" y="444976"/>
                </a:moveTo>
                <a:lnTo>
                  <a:pt x="1149112" y="1819021"/>
                </a:lnTo>
                <a:lnTo>
                  <a:pt x="4748034" y="1290918"/>
                </a:lnTo>
                <a:lnTo>
                  <a:pt x="3383769" y="0"/>
                </a:lnTo>
                <a:lnTo>
                  <a:pt x="0" y="444976"/>
                </a:lnTo>
                <a:close/>
              </a:path>
            </a:pathLst>
          </a:custGeom>
          <a:solidFill>
            <a:schemeClr val="bg2">
              <a:lumMod val="9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89DD72A-2F95-4565-B1E0-BEFD402AC547}"/>
              </a:ext>
            </a:extLst>
          </p:cNvPr>
          <p:cNvSpPr/>
          <p:nvPr/>
        </p:nvSpPr>
        <p:spPr>
          <a:xfrm>
            <a:off x="4093787" y="3581400"/>
            <a:ext cx="4748034" cy="1819021"/>
          </a:xfrm>
          <a:custGeom>
            <a:avLst/>
            <a:gdLst>
              <a:gd name="connsiteX0" fmla="*/ 0 w 4748034"/>
              <a:gd name="connsiteY0" fmla="*/ 444976 h 1819021"/>
              <a:gd name="connsiteX1" fmla="*/ 1149112 w 4748034"/>
              <a:gd name="connsiteY1" fmla="*/ 1819021 h 1819021"/>
              <a:gd name="connsiteX2" fmla="*/ 4748034 w 4748034"/>
              <a:gd name="connsiteY2" fmla="*/ 1290918 h 1819021"/>
              <a:gd name="connsiteX3" fmla="*/ 3383769 w 4748034"/>
              <a:gd name="connsiteY3" fmla="*/ 0 h 1819021"/>
              <a:gd name="connsiteX4" fmla="*/ 0 w 4748034"/>
              <a:gd name="connsiteY4" fmla="*/ 444976 h 1819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8034" h="1819021">
                <a:moveTo>
                  <a:pt x="0" y="444976"/>
                </a:moveTo>
                <a:lnTo>
                  <a:pt x="1149112" y="1819021"/>
                </a:lnTo>
                <a:lnTo>
                  <a:pt x="4748034" y="1290918"/>
                </a:lnTo>
                <a:lnTo>
                  <a:pt x="3383769" y="0"/>
                </a:lnTo>
                <a:lnTo>
                  <a:pt x="0" y="444976"/>
                </a:lnTo>
                <a:close/>
              </a:path>
            </a:pathLst>
          </a:custGeom>
          <a:solidFill>
            <a:schemeClr val="bg2">
              <a:lumMod val="9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85A2021-7EC2-45FA-99D7-D60E7B0D55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0558" r="50000" b="20446"/>
          <a:stretch/>
        </p:blipFill>
        <p:spPr>
          <a:xfrm>
            <a:off x="3003665" y="1860503"/>
            <a:ext cx="5742514" cy="4540963"/>
          </a:xfrm>
          <a:prstGeom prst="rect">
            <a:avLst/>
          </a:prstGeom>
        </p:spPr>
      </p:pic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68EE49A-7843-4604-93E5-956CE604A957}"/>
              </a:ext>
            </a:extLst>
          </p:cNvPr>
          <p:cNvGrpSpPr/>
          <p:nvPr/>
        </p:nvGrpSpPr>
        <p:grpSpPr>
          <a:xfrm rot="1968251">
            <a:off x="7950057" y="5319254"/>
            <a:ext cx="795655" cy="442655"/>
            <a:chOff x="7736377" y="2668172"/>
            <a:chExt cx="603037" cy="33549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23B831C7-A4E3-4F83-8D8E-13DE155DE566}"/>
                </a:ext>
              </a:extLst>
            </p:cNvPr>
            <p:cNvSpPr/>
            <p:nvPr/>
          </p:nvSpPr>
          <p:spPr>
            <a:xfrm>
              <a:off x="7736377" y="2870661"/>
              <a:ext cx="133004" cy="1330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92EB670-C66C-4389-B1F9-5C5C7B0D6A70}"/>
                </a:ext>
              </a:extLst>
            </p:cNvPr>
            <p:cNvCxnSpPr>
              <a:cxnSpLocks/>
              <a:stCxn id="2" idx="7"/>
            </p:cNvCxnSpPr>
            <p:nvPr/>
          </p:nvCxnSpPr>
          <p:spPr>
            <a:xfrm rot="19631749" flipV="1">
              <a:off x="7784566" y="2668172"/>
              <a:ext cx="554848" cy="7787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Subtitle 2">
            <a:extLst>
              <a:ext uri="{FF2B5EF4-FFF2-40B4-BE49-F238E27FC236}">
                <a16:creationId xmlns:a16="http://schemas.microsoft.com/office/drawing/2014/main" id="{767A5C4E-4D8D-49CF-B310-55CEDF832499}"/>
              </a:ext>
            </a:extLst>
          </p:cNvPr>
          <p:cNvSpPr txBox="1">
            <a:spLocks/>
          </p:cNvSpPr>
          <p:nvPr/>
        </p:nvSpPr>
        <p:spPr>
          <a:xfrm>
            <a:off x="8835304" y="5436355"/>
            <a:ext cx="2286000" cy="587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P(Corgi)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LM Roman 10" panose="00000500000000000000" pitchFamily="50" charset="0"/>
              </a:rPr>
              <a:t>≅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 0</a:t>
            </a:r>
          </a:p>
        </p:txBody>
      </p:sp>
      <p:pic>
        <p:nvPicPr>
          <p:cNvPr id="12" name="Picture 11" descr="A picture containing food, indoor, doughnut, tray&#10;&#10;Description automatically generated">
            <a:extLst>
              <a:ext uri="{FF2B5EF4-FFF2-40B4-BE49-F238E27FC236}">
                <a16:creationId xmlns:a16="http://schemas.microsoft.com/office/drawing/2014/main" id="{841D219B-4B43-47EB-B991-FCC091A82C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717" y="3165595"/>
            <a:ext cx="2286000" cy="228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itle 5">
            <a:extLst>
              <a:ext uri="{FF2B5EF4-FFF2-40B4-BE49-F238E27FC236}">
                <a16:creationId xmlns:a16="http://schemas.microsoft.com/office/drawing/2014/main" id="{053295B2-CF13-47E5-A2CD-7FEEA271E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dirty="0">
                <a:latin typeface="LM Roman 10" panose="00000500000000000000" pitchFamily="50" charset="0"/>
              </a:rPr>
              <a:t>A Corgi/Bread Decision Surface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D76B17E-12E5-4EE9-8857-BA9A039A0D6B}"/>
              </a:ext>
            </a:extLst>
          </p:cNvPr>
          <p:cNvSpPr/>
          <p:nvPr/>
        </p:nvSpPr>
        <p:spPr>
          <a:xfrm>
            <a:off x="3941387" y="3429000"/>
            <a:ext cx="4748034" cy="1819021"/>
          </a:xfrm>
          <a:custGeom>
            <a:avLst/>
            <a:gdLst>
              <a:gd name="connsiteX0" fmla="*/ 0 w 4748034"/>
              <a:gd name="connsiteY0" fmla="*/ 444976 h 1819021"/>
              <a:gd name="connsiteX1" fmla="*/ 1149112 w 4748034"/>
              <a:gd name="connsiteY1" fmla="*/ 1819021 h 1819021"/>
              <a:gd name="connsiteX2" fmla="*/ 4748034 w 4748034"/>
              <a:gd name="connsiteY2" fmla="*/ 1290918 h 1819021"/>
              <a:gd name="connsiteX3" fmla="*/ 3383769 w 4748034"/>
              <a:gd name="connsiteY3" fmla="*/ 0 h 1819021"/>
              <a:gd name="connsiteX4" fmla="*/ 0 w 4748034"/>
              <a:gd name="connsiteY4" fmla="*/ 444976 h 1819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8034" h="1819021">
                <a:moveTo>
                  <a:pt x="0" y="444976"/>
                </a:moveTo>
                <a:lnTo>
                  <a:pt x="1149112" y="1819021"/>
                </a:lnTo>
                <a:lnTo>
                  <a:pt x="4748034" y="1290918"/>
                </a:lnTo>
                <a:lnTo>
                  <a:pt x="3383769" y="0"/>
                </a:lnTo>
                <a:lnTo>
                  <a:pt x="0" y="444976"/>
                </a:lnTo>
                <a:close/>
              </a:path>
            </a:pathLst>
          </a:custGeom>
          <a:solidFill>
            <a:schemeClr val="bg2">
              <a:lumMod val="9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05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85A2021-7EC2-45FA-99D7-D60E7B0D55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0558" r="50000" b="20446"/>
          <a:stretch/>
        </p:blipFill>
        <p:spPr>
          <a:xfrm>
            <a:off x="3003665" y="1860503"/>
            <a:ext cx="5742514" cy="4540963"/>
          </a:xfrm>
          <a:prstGeom prst="rect">
            <a:avLst/>
          </a:prstGeom>
        </p:spPr>
      </p:pic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767A5C4E-4D8D-49CF-B310-55CEDF832499}"/>
              </a:ext>
            </a:extLst>
          </p:cNvPr>
          <p:cNvSpPr txBox="1">
            <a:spLocks/>
          </p:cNvSpPr>
          <p:nvPr/>
        </p:nvSpPr>
        <p:spPr>
          <a:xfrm>
            <a:off x="9093182" y="4413384"/>
            <a:ext cx="2286000" cy="587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P(Corgi)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LM Roman 10" panose="00000500000000000000" pitchFamily="50" charset="0"/>
              </a:rPr>
              <a:t>≅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 0.5</a:t>
            </a:r>
          </a:p>
        </p:txBody>
      </p:sp>
      <p:pic>
        <p:nvPicPr>
          <p:cNvPr id="11" name="Picture 10" descr="A picture containing food, different, bread, several&#10;&#10;Description automatically generated">
            <a:extLst>
              <a:ext uri="{FF2B5EF4-FFF2-40B4-BE49-F238E27FC236}">
                <a16:creationId xmlns:a16="http://schemas.microsoft.com/office/drawing/2014/main" id="{5C1DC7DA-3CB7-4119-8F10-BCA8A6FCC5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" t="1561" r="77045" b="76227"/>
          <a:stretch/>
        </p:blipFill>
        <p:spPr>
          <a:xfrm>
            <a:off x="9093182" y="2034895"/>
            <a:ext cx="2286000" cy="228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itle 5">
            <a:extLst>
              <a:ext uri="{FF2B5EF4-FFF2-40B4-BE49-F238E27FC236}">
                <a16:creationId xmlns:a16="http://schemas.microsoft.com/office/drawing/2014/main" id="{2AF1E16F-C8E2-471D-89D0-60B4BD604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dirty="0">
                <a:latin typeface="LM Roman 10" panose="00000500000000000000" pitchFamily="50" charset="0"/>
              </a:rPr>
              <a:t>A Corgi/Bread Decision Surface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57A0DB9-79FB-43F6-8C45-389C4D9B0CAE}"/>
              </a:ext>
            </a:extLst>
          </p:cNvPr>
          <p:cNvGrpSpPr/>
          <p:nvPr/>
        </p:nvGrpSpPr>
        <p:grpSpPr>
          <a:xfrm rot="1968251">
            <a:off x="7426770" y="3633948"/>
            <a:ext cx="1527811" cy="1239117"/>
            <a:chOff x="7606878" y="2064524"/>
            <a:chExt cx="1157948" cy="93914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3AA6C89-AFBB-49B8-808C-92EA7157C648}"/>
                </a:ext>
              </a:extLst>
            </p:cNvPr>
            <p:cNvSpPr/>
            <p:nvPr/>
          </p:nvSpPr>
          <p:spPr>
            <a:xfrm>
              <a:off x="7736377" y="2870661"/>
              <a:ext cx="133004" cy="1330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75F32A7-E7DE-4ED3-899E-B062100BE39C}"/>
                </a:ext>
              </a:extLst>
            </p:cNvPr>
            <p:cNvCxnSpPr>
              <a:cxnSpLocks/>
              <a:stCxn id="21" idx="7"/>
            </p:cNvCxnSpPr>
            <p:nvPr/>
          </p:nvCxnSpPr>
          <p:spPr>
            <a:xfrm rot="19631749" flipV="1">
              <a:off x="7606878" y="2064524"/>
              <a:ext cx="1157948" cy="55630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5F7291F-4895-43CF-A03C-86F614B83E24}"/>
              </a:ext>
            </a:extLst>
          </p:cNvPr>
          <p:cNvSpPr/>
          <p:nvPr/>
        </p:nvSpPr>
        <p:spPr>
          <a:xfrm>
            <a:off x="3941387" y="3429000"/>
            <a:ext cx="4748034" cy="1819021"/>
          </a:xfrm>
          <a:custGeom>
            <a:avLst/>
            <a:gdLst>
              <a:gd name="connsiteX0" fmla="*/ 0 w 4748034"/>
              <a:gd name="connsiteY0" fmla="*/ 444976 h 1819021"/>
              <a:gd name="connsiteX1" fmla="*/ 1149112 w 4748034"/>
              <a:gd name="connsiteY1" fmla="*/ 1819021 h 1819021"/>
              <a:gd name="connsiteX2" fmla="*/ 4748034 w 4748034"/>
              <a:gd name="connsiteY2" fmla="*/ 1290918 h 1819021"/>
              <a:gd name="connsiteX3" fmla="*/ 3383769 w 4748034"/>
              <a:gd name="connsiteY3" fmla="*/ 0 h 1819021"/>
              <a:gd name="connsiteX4" fmla="*/ 0 w 4748034"/>
              <a:gd name="connsiteY4" fmla="*/ 444976 h 1819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8034" h="1819021">
                <a:moveTo>
                  <a:pt x="0" y="444976"/>
                </a:moveTo>
                <a:lnTo>
                  <a:pt x="1149112" y="1819021"/>
                </a:lnTo>
                <a:lnTo>
                  <a:pt x="4748034" y="1290918"/>
                </a:lnTo>
                <a:lnTo>
                  <a:pt x="3383769" y="0"/>
                </a:lnTo>
                <a:lnTo>
                  <a:pt x="0" y="444976"/>
                </a:lnTo>
                <a:close/>
              </a:path>
            </a:pathLst>
          </a:custGeom>
          <a:solidFill>
            <a:schemeClr val="bg2">
              <a:lumMod val="9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5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AEFF4F4-EF31-4561-8E20-3DE9395FCD99}"/>
              </a:ext>
            </a:extLst>
          </p:cNvPr>
          <p:cNvSpPr/>
          <p:nvPr/>
        </p:nvSpPr>
        <p:spPr>
          <a:xfrm>
            <a:off x="3969766" y="3427277"/>
            <a:ext cx="4748034" cy="1819021"/>
          </a:xfrm>
          <a:custGeom>
            <a:avLst/>
            <a:gdLst>
              <a:gd name="connsiteX0" fmla="*/ 0 w 4748034"/>
              <a:gd name="connsiteY0" fmla="*/ 444976 h 1819021"/>
              <a:gd name="connsiteX1" fmla="*/ 1149112 w 4748034"/>
              <a:gd name="connsiteY1" fmla="*/ 1819021 h 1819021"/>
              <a:gd name="connsiteX2" fmla="*/ 4748034 w 4748034"/>
              <a:gd name="connsiteY2" fmla="*/ 1290918 h 1819021"/>
              <a:gd name="connsiteX3" fmla="*/ 3383769 w 4748034"/>
              <a:gd name="connsiteY3" fmla="*/ 0 h 1819021"/>
              <a:gd name="connsiteX4" fmla="*/ 0 w 4748034"/>
              <a:gd name="connsiteY4" fmla="*/ 444976 h 1819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8034" h="1819021">
                <a:moveTo>
                  <a:pt x="0" y="444976"/>
                </a:moveTo>
                <a:lnTo>
                  <a:pt x="1149112" y="1819021"/>
                </a:lnTo>
                <a:lnTo>
                  <a:pt x="4748034" y="1290918"/>
                </a:lnTo>
                <a:lnTo>
                  <a:pt x="3383769" y="0"/>
                </a:lnTo>
                <a:lnTo>
                  <a:pt x="0" y="444976"/>
                </a:lnTo>
                <a:close/>
              </a:path>
            </a:pathLst>
          </a:custGeom>
          <a:solidFill>
            <a:srgbClr val="D0CEC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767A5C4E-4D8D-49CF-B310-55CEDF832499}"/>
              </a:ext>
            </a:extLst>
          </p:cNvPr>
          <p:cNvSpPr txBox="1">
            <a:spLocks/>
          </p:cNvSpPr>
          <p:nvPr/>
        </p:nvSpPr>
        <p:spPr>
          <a:xfrm>
            <a:off x="9093182" y="4413384"/>
            <a:ext cx="2286000" cy="587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P(Corgi)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LM Roman 10" panose="00000500000000000000" pitchFamily="50" charset="0"/>
              </a:rPr>
              <a:t>≅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 0.5</a:t>
            </a:r>
          </a:p>
        </p:txBody>
      </p:sp>
      <p:pic>
        <p:nvPicPr>
          <p:cNvPr id="11" name="Picture 10" descr="A picture containing food, different, bread, several&#10;&#10;Description automatically generated">
            <a:extLst>
              <a:ext uri="{FF2B5EF4-FFF2-40B4-BE49-F238E27FC236}">
                <a16:creationId xmlns:a16="http://schemas.microsoft.com/office/drawing/2014/main" id="{5C1DC7DA-3CB7-4119-8F10-BCA8A6FCC5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" t="1561" r="77045" b="76227"/>
          <a:stretch/>
        </p:blipFill>
        <p:spPr>
          <a:xfrm>
            <a:off x="9093182" y="2034895"/>
            <a:ext cx="2286000" cy="228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itle 5">
            <a:extLst>
              <a:ext uri="{FF2B5EF4-FFF2-40B4-BE49-F238E27FC236}">
                <a16:creationId xmlns:a16="http://schemas.microsoft.com/office/drawing/2014/main" id="{2AF1E16F-C8E2-471D-89D0-60B4BD604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dirty="0">
                <a:latin typeface="LM Roman 10" panose="00000500000000000000" pitchFamily="50" charset="0"/>
              </a:rPr>
              <a:t>A Corgi/Bread Decision Surface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5F7291F-4895-43CF-A03C-86F614B83E24}"/>
              </a:ext>
            </a:extLst>
          </p:cNvPr>
          <p:cNvSpPr/>
          <p:nvPr/>
        </p:nvSpPr>
        <p:spPr>
          <a:xfrm>
            <a:off x="3941387" y="3429000"/>
            <a:ext cx="4748034" cy="1819021"/>
          </a:xfrm>
          <a:custGeom>
            <a:avLst/>
            <a:gdLst>
              <a:gd name="connsiteX0" fmla="*/ 0 w 4748034"/>
              <a:gd name="connsiteY0" fmla="*/ 444976 h 1819021"/>
              <a:gd name="connsiteX1" fmla="*/ 1149112 w 4748034"/>
              <a:gd name="connsiteY1" fmla="*/ 1819021 h 1819021"/>
              <a:gd name="connsiteX2" fmla="*/ 4748034 w 4748034"/>
              <a:gd name="connsiteY2" fmla="*/ 1290918 h 1819021"/>
              <a:gd name="connsiteX3" fmla="*/ 3383769 w 4748034"/>
              <a:gd name="connsiteY3" fmla="*/ 0 h 1819021"/>
              <a:gd name="connsiteX4" fmla="*/ 0 w 4748034"/>
              <a:gd name="connsiteY4" fmla="*/ 444976 h 1819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8034" h="1819021">
                <a:moveTo>
                  <a:pt x="0" y="444976"/>
                </a:moveTo>
                <a:lnTo>
                  <a:pt x="1149112" y="1819021"/>
                </a:lnTo>
                <a:lnTo>
                  <a:pt x="4748034" y="1290918"/>
                </a:lnTo>
                <a:lnTo>
                  <a:pt x="3383769" y="0"/>
                </a:lnTo>
                <a:lnTo>
                  <a:pt x="0" y="444976"/>
                </a:lnTo>
                <a:close/>
              </a:path>
            </a:pathLst>
          </a:custGeom>
          <a:solidFill>
            <a:schemeClr val="bg2">
              <a:lumMod val="9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DA33D8F-DCE2-4870-89F8-C59F60C56701}"/>
              </a:ext>
            </a:extLst>
          </p:cNvPr>
          <p:cNvSpPr/>
          <p:nvPr/>
        </p:nvSpPr>
        <p:spPr>
          <a:xfrm rot="360477">
            <a:off x="6563220" y="4227874"/>
            <a:ext cx="860138" cy="581891"/>
          </a:xfrm>
          <a:prstGeom prst="ellipse">
            <a:avLst/>
          </a:prstGeom>
          <a:noFill/>
          <a:ln w="57150">
            <a:solidFill>
              <a:srgbClr val="7E06DB"/>
            </a:solidFill>
          </a:ln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isometricOffAxis1Top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C308E88-9F6E-465C-9F1E-AC10BA16E912}"/>
              </a:ext>
            </a:extLst>
          </p:cNvPr>
          <p:cNvSpPr/>
          <p:nvPr/>
        </p:nvSpPr>
        <p:spPr>
          <a:xfrm rot="360477">
            <a:off x="4540105" y="3789372"/>
            <a:ext cx="763466" cy="162540"/>
          </a:xfrm>
          <a:prstGeom prst="ellipse">
            <a:avLst/>
          </a:prstGeom>
          <a:noFill/>
          <a:ln w="57150">
            <a:solidFill>
              <a:srgbClr val="7E06DB"/>
            </a:solidFill>
          </a:ln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isometricOffAxis1Top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2E75C38-9033-44B6-BB34-EF5DE83F77FC}"/>
              </a:ext>
            </a:extLst>
          </p:cNvPr>
          <p:cNvSpPr/>
          <p:nvPr/>
        </p:nvSpPr>
        <p:spPr>
          <a:xfrm rot="360477">
            <a:off x="7271169" y="4010695"/>
            <a:ext cx="951144" cy="612724"/>
          </a:xfrm>
          <a:prstGeom prst="ellipse">
            <a:avLst/>
          </a:prstGeom>
          <a:noFill/>
          <a:ln w="57150">
            <a:solidFill>
              <a:srgbClr val="7E06DB"/>
            </a:solidFill>
          </a:ln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isometricOffAxis1Top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57A0DB9-79FB-43F6-8C45-389C4D9B0CAE}"/>
              </a:ext>
            </a:extLst>
          </p:cNvPr>
          <p:cNvGrpSpPr/>
          <p:nvPr/>
        </p:nvGrpSpPr>
        <p:grpSpPr>
          <a:xfrm rot="1968251">
            <a:off x="7426770" y="3633948"/>
            <a:ext cx="1527811" cy="1239117"/>
            <a:chOff x="7606878" y="2064524"/>
            <a:chExt cx="1157948" cy="93914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3AA6C89-AFBB-49B8-808C-92EA7157C648}"/>
                </a:ext>
              </a:extLst>
            </p:cNvPr>
            <p:cNvSpPr/>
            <p:nvPr/>
          </p:nvSpPr>
          <p:spPr>
            <a:xfrm>
              <a:off x="7736377" y="2870661"/>
              <a:ext cx="133004" cy="1330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75F32A7-E7DE-4ED3-899E-B062100BE39C}"/>
                </a:ext>
              </a:extLst>
            </p:cNvPr>
            <p:cNvCxnSpPr>
              <a:cxnSpLocks/>
              <a:stCxn id="21" idx="7"/>
            </p:cNvCxnSpPr>
            <p:nvPr/>
          </p:nvCxnSpPr>
          <p:spPr>
            <a:xfrm rot="19631749" flipV="1">
              <a:off x="7606878" y="2064524"/>
              <a:ext cx="1157948" cy="55630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409DCAEF-9C1D-411F-96DB-F4869294A6BB}"/>
              </a:ext>
            </a:extLst>
          </p:cNvPr>
          <p:cNvSpPr txBox="1"/>
          <p:nvPr/>
        </p:nvSpPr>
        <p:spPr>
          <a:xfrm>
            <a:off x="3714750" y="5342629"/>
            <a:ext cx="47625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LM Roman 10" panose="00000500000000000000" pitchFamily="50" charset="0"/>
              </a:rPr>
              <a:t>P(Corgi) = 0.5 Level Set </a:t>
            </a:r>
          </a:p>
          <a:p>
            <a:pPr algn="ctr"/>
            <a:r>
              <a:rPr lang="en-US" sz="3200" dirty="0">
                <a:latin typeface="LM Roman 10" panose="00000500000000000000" pitchFamily="50" charset="0"/>
              </a:rPr>
              <a:t>True Posterior</a:t>
            </a:r>
          </a:p>
        </p:txBody>
      </p:sp>
    </p:spTree>
    <p:extLst>
      <p:ext uri="{BB962C8B-B14F-4D97-AF65-F5344CB8AC3E}">
        <p14:creationId xmlns:p14="http://schemas.microsoft.com/office/powerpoint/2010/main" val="330635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0FDAA7-1E0E-491C-940F-F4E5D70FEE81}"/>
              </a:ext>
            </a:extLst>
          </p:cNvPr>
          <p:cNvSpPr/>
          <p:nvPr/>
        </p:nvSpPr>
        <p:spPr>
          <a:xfrm>
            <a:off x="3716474" y="1838921"/>
            <a:ext cx="4748034" cy="334119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F6C0C2B-9CAF-4EAC-B467-99789ACD4A4A}"/>
              </a:ext>
            </a:extLst>
          </p:cNvPr>
          <p:cNvSpPr/>
          <p:nvPr/>
        </p:nvSpPr>
        <p:spPr>
          <a:xfrm>
            <a:off x="6863390" y="3762895"/>
            <a:ext cx="1238748" cy="739925"/>
          </a:xfrm>
          <a:prstGeom prst="ellipse">
            <a:avLst/>
          </a:prstGeom>
          <a:noFill/>
          <a:ln w="19050">
            <a:solidFill>
              <a:srgbClr val="7E06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We find prediction-matching examples from </a:t>
            </a:r>
            <a:r>
              <a:rPr lang="en-US" sz="3600" b="1" dirty="0">
                <a:latin typeface="LM Roman 10" panose="00000500000000000000" pitchFamily="50" charset="0"/>
              </a:rPr>
              <a:t>p-level sets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38E6184-E3C3-4A52-81E3-1C4641771921}"/>
              </a:ext>
            </a:extLst>
          </p:cNvPr>
          <p:cNvGrpSpPr/>
          <p:nvPr/>
        </p:nvGrpSpPr>
        <p:grpSpPr>
          <a:xfrm rot="1968251">
            <a:off x="7079104" y="3908586"/>
            <a:ext cx="1707428" cy="1055704"/>
            <a:chOff x="7828433" y="1912047"/>
            <a:chExt cx="1294084" cy="800128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3C02E3B-EBD3-4CEA-8B65-6EF2C435B1A9}"/>
                </a:ext>
              </a:extLst>
            </p:cNvPr>
            <p:cNvSpPr/>
            <p:nvPr/>
          </p:nvSpPr>
          <p:spPr>
            <a:xfrm>
              <a:off x="7978125" y="2579171"/>
              <a:ext cx="133004" cy="1330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D197665-5CE0-433A-845D-C941F876E9A2}"/>
                </a:ext>
              </a:extLst>
            </p:cNvPr>
            <p:cNvCxnSpPr>
              <a:cxnSpLocks/>
            </p:cNvCxnSpPr>
            <p:nvPr/>
          </p:nvCxnSpPr>
          <p:spPr>
            <a:xfrm rot="19631749" flipV="1">
              <a:off x="7828433" y="1912047"/>
              <a:ext cx="1294084" cy="41550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318B8FA9-4DF1-4AFB-A866-9FF4AA2B50B0}"/>
              </a:ext>
            </a:extLst>
          </p:cNvPr>
          <p:cNvSpPr txBox="1">
            <a:spLocks/>
          </p:cNvSpPr>
          <p:nvPr/>
        </p:nvSpPr>
        <p:spPr>
          <a:xfrm>
            <a:off x="8698847" y="5147731"/>
            <a:ext cx="2286000" cy="587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P(Corgi)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LM Roman 10" panose="00000500000000000000" pitchFamily="50" charset="0"/>
              </a:rPr>
              <a:t>≅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 0.5</a:t>
            </a:r>
          </a:p>
        </p:txBody>
      </p:sp>
      <p:pic>
        <p:nvPicPr>
          <p:cNvPr id="18" name="Picture 17" descr="A picture containing food, different, bread, several&#10;&#10;Description automatically generated">
            <a:extLst>
              <a:ext uri="{FF2B5EF4-FFF2-40B4-BE49-F238E27FC236}">
                <a16:creationId xmlns:a16="http://schemas.microsoft.com/office/drawing/2014/main" id="{15EBA138-07A1-49FF-AEF3-F8F9DBA38D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" t="1561" r="77045" b="76227"/>
          <a:stretch/>
        </p:blipFill>
        <p:spPr>
          <a:xfrm>
            <a:off x="8698847" y="2769242"/>
            <a:ext cx="2286000" cy="228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AutoShape 2">
            <a:hlinkClick r:id="rId4"/>
            <a:extLst>
              <a:ext uri="{FF2B5EF4-FFF2-40B4-BE49-F238E27FC236}">
                <a16:creationId xmlns:a16="http://schemas.microsoft.com/office/drawing/2014/main" id="{3463964F-E569-47DB-AB63-FB563E71E0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F183B19-92A2-4866-8393-38E37A7A246C}"/>
              </a:ext>
            </a:extLst>
          </p:cNvPr>
          <p:cNvSpPr/>
          <p:nvPr/>
        </p:nvSpPr>
        <p:spPr>
          <a:xfrm>
            <a:off x="6008799" y="4320269"/>
            <a:ext cx="948937" cy="571749"/>
          </a:xfrm>
          <a:prstGeom prst="ellipse">
            <a:avLst/>
          </a:prstGeom>
          <a:noFill/>
          <a:ln w="19050">
            <a:solidFill>
              <a:srgbClr val="7E06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E692D00-CC55-44A6-97FC-5453BF024421}"/>
              </a:ext>
            </a:extLst>
          </p:cNvPr>
          <p:cNvSpPr/>
          <p:nvPr/>
        </p:nvSpPr>
        <p:spPr>
          <a:xfrm>
            <a:off x="3912523" y="2042160"/>
            <a:ext cx="792480" cy="285403"/>
          </a:xfrm>
          <a:prstGeom prst="ellipse">
            <a:avLst/>
          </a:prstGeom>
          <a:noFill/>
          <a:ln w="19050">
            <a:solidFill>
              <a:srgbClr val="7E06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B099F0-ABDF-4EA9-9212-94F5BB1441E0}"/>
              </a:ext>
            </a:extLst>
          </p:cNvPr>
          <p:cNvSpPr txBox="1"/>
          <p:nvPr/>
        </p:nvSpPr>
        <p:spPr>
          <a:xfrm>
            <a:off x="3714750" y="5342629"/>
            <a:ext cx="47625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LM Roman 10" panose="00000500000000000000" pitchFamily="50" charset="0"/>
              </a:rPr>
              <a:t>P(Corgi) = 0.5 Level Set </a:t>
            </a:r>
          </a:p>
          <a:p>
            <a:pPr algn="ctr"/>
            <a:r>
              <a:rPr lang="en-US" sz="3200" dirty="0">
                <a:latin typeface="LM Roman 10" panose="00000500000000000000" pitchFamily="50" charset="0"/>
              </a:rPr>
              <a:t>True Posterior</a:t>
            </a:r>
          </a:p>
        </p:txBody>
      </p:sp>
    </p:spTree>
    <p:extLst>
      <p:ext uri="{BB962C8B-B14F-4D97-AF65-F5344CB8AC3E}">
        <p14:creationId xmlns:p14="http://schemas.microsoft.com/office/powerpoint/2010/main" val="124192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We find prediction-matching examples from </a:t>
            </a:r>
            <a:r>
              <a:rPr lang="en-US" sz="3600" b="1" dirty="0">
                <a:latin typeface="LM Roman 10" panose="00000500000000000000" pitchFamily="50" charset="0"/>
              </a:rPr>
              <a:t>p-level sets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318B8FA9-4DF1-4AFB-A866-9FF4AA2B50B0}"/>
              </a:ext>
            </a:extLst>
          </p:cNvPr>
          <p:cNvSpPr txBox="1">
            <a:spLocks/>
          </p:cNvSpPr>
          <p:nvPr/>
        </p:nvSpPr>
        <p:spPr>
          <a:xfrm>
            <a:off x="8698847" y="5147731"/>
            <a:ext cx="2286000" cy="587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P(Corgi)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LM Roman 10" panose="00000500000000000000" pitchFamily="50" charset="0"/>
              </a:rPr>
              <a:t>≅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 0.5</a:t>
            </a:r>
          </a:p>
        </p:txBody>
      </p:sp>
      <p:sp>
        <p:nvSpPr>
          <p:cNvPr id="2" name="AutoShape 2">
            <a:hlinkClick r:id="rId3"/>
            <a:extLst>
              <a:ext uri="{FF2B5EF4-FFF2-40B4-BE49-F238E27FC236}">
                <a16:creationId xmlns:a16="http://schemas.microsoft.com/office/drawing/2014/main" id="{3463964F-E569-47DB-AB63-FB563E71E0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BF678A-DB32-4260-AB0B-E15E01F767E5}"/>
              </a:ext>
            </a:extLst>
          </p:cNvPr>
          <p:cNvGrpSpPr/>
          <p:nvPr/>
        </p:nvGrpSpPr>
        <p:grpSpPr>
          <a:xfrm>
            <a:off x="3714750" y="1849783"/>
            <a:ext cx="4762500" cy="4570064"/>
            <a:chOff x="3714750" y="1849783"/>
            <a:chExt cx="4762500" cy="4570064"/>
          </a:xfrm>
        </p:grpSpPr>
        <p:pic>
          <p:nvPicPr>
            <p:cNvPr id="7" name="Picture 6" descr="Background pattern&#10;&#10;Description automatically generated">
              <a:extLst>
                <a:ext uri="{FF2B5EF4-FFF2-40B4-BE49-F238E27FC236}">
                  <a16:creationId xmlns:a16="http://schemas.microsoft.com/office/drawing/2014/main" id="{00BC7FA4-8D9F-4464-BBA7-82CE931F4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4750" y="1849783"/>
              <a:ext cx="4762500" cy="3333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F098AED-A96D-4F6B-853C-7F1B692E9B98}"/>
                </a:ext>
              </a:extLst>
            </p:cNvPr>
            <p:cNvSpPr txBox="1"/>
            <p:nvPr/>
          </p:nvSpPr>
          <p:spPr>
            <a:xfrm>
              <a:off x="3714750" y="5342629"/>
              <a:ext cx="4762500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P(Corgi) = 0.5 Level Set </a:t>
              </a:r>
            </a:p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True Posterior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38E6184-E3C3-4A52-81E3-1C4641771921}"/>
              </a:ext>
            </a:extLst>
          </p:cNvPr>
          <p:cNvGrpSpPr/>
          <p:nvPr/>
        </p:nvGrpSpPr>
        <p:grpSpPr>
          <a:xfrm rot="1968251">
            <a:off x="7079104" y="3908586"/>
            <a:ext cx="1707428" cy="1055704"/>
            <a:chOff x="7828433" y="1912047"/>
            <a:chExt cx="1294084" cy="800128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3C02E3B-EBD3-4CEA-8B65-6EF2C435B1A9}"/>
                </a:ext>
              </a:extLst>
            </p:cNvPr>
            <p:cNvSpPr/>
            <p:nvPr/>
          </p:nvSpPr>
          <p:spPr>
            <a:xfrm>
              <a:off x="7978125" y="2579171"/>
              <a:ext cx="133004" cy="1330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D197665-5CE0-433A-845D-C941F876E9A2}"/>
                </a:ext>
              </a:extLst>
            </p:cNvPr>
            <p:cNvCxnSpPr>
              <a:cxnSpLocks/>
            </p:cNvCxnSpPr>
            <p:nvPr/>
          </p:nvCxnSpPr>
          <p:spPr>
            <a:xfrm rot="19631749" flipV="1">
              <a:off x="7828433" y="1912047"/>
              <a:ext cx="1294084" cy="41550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8" name="Picture 17" descr="A picture containing food, different, bread, several&#10;&#10;Description automatically generated">
            <a:extLst>
              <a:ext uri="{FF2B5EF4-FFF2-40B4-BE49-F238E27FC236}">
                <a16:creationId xmlns:a16="http://schemas.microsoft.com/office/drawing/2014/main" id="{15EBA138-07A1-49FF-AEF3-F8F9DBA38D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" t="1561" r="77045" b="76227"/>
          <a:stretch/>
        </p:blipFill>
        <p:spPr>
          <a:xfrm>
            <a:off x="8698847" y="2769242"/>
            <a:ext cx="2286000" cy="228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383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og running in a field&#10;&#10;Description automatically generated">
            <a:extLst>
              <a:ext uri="{FF2B5EF4-FFF2-40B4-BE49-F238E27FC236}">
                <a16:creationId xmlns:a16="http://schemas.microsoft.com/office/drawing/2014/main" id="{A9846DD1-632D-488D-9E13-31F4D541B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1" t="17552" r="33759" b="8494"/>
          <a:stretch/>
        </p:blipFill>
        <p:spPr>
          <a:xfrm>
            <a:off x="6835140" y="1883746"/>
            <a:ext cx="3953496" cy="3953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dog lying on grass&#10;&#10;Description automatically generated with medium confidence">
            <a:extLst>
              <a:ext uri="{FF2B5EF4-FFF2-40B4-BE49-F238E27FC236}">
                <a16:creationId xmlns:a16="http://schemas.microsoft.com/office/drawing/2014/main" id="{954D21A1-5F57-40AF-B9FD-4F6F940B0A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5" r="4253" b="4549"/>
          <a:stretch/>
        </p:blipFill>
        <p:spPr>
          <a:xfrm>
            <a:off x="1403364" y="1883746"/>
            <a:ext cx="3953496" cy="3953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3613F8B-7842-4FC0-9158-7B98B8C16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LM Roman 10" panose="00000500000000000000" pitchFamily="50" charset="0"/>
              </a:rPr>
              <a:t>Consider a Corgi/Bread Classifier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2539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ubtitle 2">
            <a:extLst>
              <a:ext uri="{FF2B5EF4-FFF2-40B4-BE49-F238E27FC236}">
                <a16:creationId xmlns:a16="http://schemas.microsoft.com/office/drawing/2014/main" id="{59970442-C7A2-47A0-890F-8F3E81768B47}"/>
              </a:ext>
            </a:extLst>
          </p:cNvPr>
          <p:cNvSpPr txBox="1">
            <a:spLocks/>
          </p:cNvSpPr>
          <p:nvPr/>
        </p:nvSpPr>
        <p:spPr>
          <a:xfrm>
            <a:off x="8698847" y="5147731"/>
            <a:ext cx="2286000" cy="587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P(Corgi)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LM Roman 10" panose="00000500000000000000" pitchFamily="50" charset="0"/>
              </a:rPr>
              <a:t>≅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 0.5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1586F5B-F81B-4AD4-A065-3205734E927D}"/>
              </a:ext>
            </a:extLst>
          </p:cNvPr>
          <p:cNvGrpSpPr/>
          <p:nvPr/>
        </p:nvGrpSpPr>
        <p:grpSpPr>
          <a:xfrm>
            <a:off x="3714750" y="1849783"/>
            <a:ext cx="4762500" cy="4570064"/>
            <a:chOff x="3714750" y="1849783"/>
            <a:chExt cx="4762500" cy="4570064"/>
          </a:xfrm>
        </p:grpSpPr>
        <p:pic>
          <p:nvPicPr>
            <p:cNvPr id="27" name="Picture 26" descr="Background pattern&#10;&#10;Description automatically generated">
              <a:extLst>
                <a:ext uri="{FF2B5EF4-FFF2-40B4-BE49-F238E27FC236}">
                  <a16:creationId xmlns:a16="http://schemas.microsoft.com/office/drawing/2014/main" id="{943572B2-D270-4627-8E11-8635C57F4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4750" y="1849783"/>
              <a:ext cx="4762500" cy="333375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9C1F97B-0C2D-47BF-9828-9B87B4DF5F76}"/>
                </a:ext>
              </a:extLst>
            </p:cNvPr>
            <p:cNvSpPr txBox="1"/>
            <p:nvPr/>
          </p:nvSpPr>
          <p:spPr>
            <a:xfrm>
              <a:off x="3714750" y="5342629"/>
              <a:ext cx="47625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P(Corgi) = 0.5 Level Set </a:t>
              </a:r>
            </a:p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True Posterior</a:t>
              </a:r>
            </a:p>
          </p:txBody>
        </p:sp>
      </p:grpSp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We find prediction-matching examples from </a:t>
            </a:r>
            <a:r>
              <a:rPr lang="en-US" sz="3600" b="1" dirty="0">
                <a:latin typeface="LM Roman 10" panose="00000500000000000000" pitchFamily="50" charset="0"/>
              </a:rPr>
              <a:t>p-level sets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6929791-9EB6-4DC1-9B58-FA4704B685F1}"/>
              </a:ext>
            </a:extLst>
          </p:cNvPr>
          <p:cNvGrpSpPr/>
          <p:nvPr/>
        </p:nvGrpSpPr>
        <p:grpSpPr>
          <a:xfrm rot="17870049">
            <a:off x="3283970" y="2323838"/>
            <a:ext cx="1072626" cy="771405"/>
            <a:chOff x="7049494" y="2493910"/>
            <a:chExt cx="812957" cy="584657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241D2A6-C858-49B0-BAFD-648C6F8F5AE0}"/>
                </a:ext>
              </a:extLst>
            </p:cNvPr>
            <p:cNvSpPr/>
            <p:nvPr/>
          </p:nvSpPr>
          <p:spPr>
            <a:xfrm>
              <a:off x="7729447" y="2816066"/>
              <a:ext cx="133004" cy="1330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955928-55A1-470F-B405-1097247E2584}"/>
                </a:ext>
              </a:extLst>
            </p:cNvPr>
            <p:cNvCxnSpPr>
              <a:cxnSpLocks/>
            </p:cNvCxnSpPr>
            <p:nvPr/>
          </p:nvCxnSpPr>
          <p:spPr>
            <a:xfrm rot="3729951" flipH="1">
              <a:off x="7074733" y="2468671"/>
              <a:ext cx="584657" cy="63513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Subtitle 2">
            <a:extLst>
              <a:ext uri="{FF2B5EF4-FFF2-40B4-BE49-F238E27FC236}">
                <a16:creationId xmlns:a16="http://schemas.microsoft.com/office/drawing/2014/main" id="{AECA6578-5E0D-4593-975A-B96021435C16}"/>
              </a:ext>
            </a:extLst>
          </p:cNvPr>
          <p:cNvSpPr txBox="1">
            <a:spLocks/>
          </p:cNvSpPr>
          <p:nvPr/>
        </p:nvSpPr>
        <p:spPr>
          <a:xfrm>
            <a:off x="1207153" y="5147731"/>
            <a:ext cx="2286000" cy="587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P(Corgi)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LM Roman 10" panose="00000500000000000000" pitchFamily="50" charset="0"/>
              </a:rPr>
              <a:t>≅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 0.5</a:t>
            </a:r>
          </a:p>
        </p:txBody>
      </p:sp>
      <p:pic>
        <p:nvPicPr>
          <p:cNvPr id="22" name="Picture 2" descr="Know your enemy. Why adversarial examples are more… | by Oscar Knagg |  Towards Data Science">
            <a:extLst>
              <a:ext uri="{FF2B5EF4-FFF2-40B4-BE49-F238E27FC236}">
                <a16:creationId xmlns:a16="http://schemas.microsoft.com/office/drawing/2014/main" id="{4CB6920F-0515-4D97-94A1-B91703EF3C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48" t="8275" r="35562" b="26938"/>
          <a:stretch/>
        </p:blipFill>
        <p:spPr bwMode="auto">
          <a:xfrm>
            <a:off x="1207153" y="2775475"/>
            <a:ext cx="2283229" cy="22832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71C3106-C46C-4563-BCE4-C33076AB5701}"/>
              </a:ext>
            </a:extLst>
          </p:cNvPr>
          <p:cNvGrpSpPr/>
          <p:nvPr/>
        </p:nvGrpSpPr>
        <p:grpSpPr>
          <a:xfrm rot="1968251">
            <a:off x="7079104" y="3908586"/>
            <a:ext cx="1707428" cy="1055704"/>
            <a:chOff x="7828433" y="1912047"/>
            <a:chExt cx="1294084" cy="800128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ACB889A-1319-49C6-99F6-7C586D6B1EBB}"/>
                </a:ext>
              </a:extLst>
            </p:cNvPr>
            <p:cNvSpPr/>
            <p:nvPr/>
          </p:nvSpPr>
          <p:spPr>
            <a:xfrm>
              <a:off x="7978125" y="2579171"/>
              <a:ext cx="133004" cy="1330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BBB21C3-810F-4053-BA6C-15A0C64AAB30}"/>
                </a:ext>
              </a:extLst>
            </p:cNvPr>
            <p:cNvCxnSpPr>
              <a:cxnSpLocks/>
            </p:cNvCxnSpPr>
            <p:nvPr/>
          </p:nvCxnSpPr>
          <p:spPr>
            <a:xfrm rot="19631749" flipV="1">
              <a:off x="7828433" y="1912047"/>
              <a:ext cx="1294084" cy="41550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5" name="Picture 24" descr="A picture containing food, different, bread, several&#10;&#10;Description automatically generated">
            <a:extLst>
              <a:ext uri="{FF2B5EF4-FFF2-40B4-BE49-F238E27FC236}">
                <a16:creationId xmlns:a16="http://schemas.microsoft.com/office/drawing/2014/main" id="{4877A69E-803E-431E-8FE3-B7E0EC0C61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" t="1561" r="77045" b="76227"/>
          <a:stretch/>
        </p:blipFill>
        <p:spPr>
          <a:xfrm>
            <a:off x="8698847" y="2769242"/>
            <a:ext cx="2286000" cy="228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752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ubtitle 2">
            <a:extLst>
              <a:ext uri="{FF2B5EF4-FFF2-40B4-BE49-F238E27FC236}">
                <a16:creationId xmlns:a16="http://schemas.microsoft.com/office/drawing/2014/main" id="{59970442-C7A2-47A0-890F-8F3E81768B47}"/>
              </a:ext>
            </a:extLst>
          </p:cNvPr>
          <p:cNvSpPr txBox="1">
            <a:spLocks/>
          </p:cNvSpPr>
          <p:nvPr/>
        </p:nvSpPr>
        <p:spPr>
          <a:xfrm>
            <a:off x="8698847" y="5147731"/>
            <a:ext cx="2286000" cy="587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P(Corgi)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LM Roman 10" panose="00000500000000000000" pitchFamily="50" charset="0"/>
              </a:rPr>
              <a:t>≅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 0.5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1586F5B-F81B-4AD4-A065-3205734E927D}"/>
              </a:ext>
            </a:extLst>
          </p:cNvPr>
          <p:cNvGrpSpPr/>
          <p:nvPr/>
        </p:nvGrpSpPr>
        <p:grpSpPr>
          <a:xfrm>
            <a:off x="3714750" y="1849783"/>
            <a:ext cx="4762500" cy="4570064"/>
            <a:chOff x="3714750" y="1849783"/>
            <a:chExt cx="4762500" cy="4570064"/>
          </a:xfrm>
        </p:grpSpPr>
        <p:pic>
          <p:nvPicPr>
            <p:cNvPr id="27" name="Picture 26" descr="Background pattern&#10;&#10;Description automatically generated">
              <a:extLst>
                <a:ext uri="{FF2B5EF4-FFF2-40B4-BE49-F238E27FC236}">
                  <a16:creationId xmlns:a16="http://schemas.microsoft.com/office/drawing/2014/main" id="{943572B2-D270-4627-8E11-8635C57F4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4750" y="1849783"/>
              <a:ext cx="4762500" cy="333375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9C1F97B-0C2D-47BF-9828-9B87B4DF5F76}"/>
                </a:ext>
              </a:extLst>
            </p:cNvPr>
            <p:cNvSpPr txBox="1"/>
            <p:nvPr/>
          </p:nvSpPr>
          <p:spPr>
            <a:xfrm>
              <a:off x="3714750" y="5342629"/>
              <a:ext cx="47625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P(Corgi) = 0.5 Level Set </a:t>
              </a:r>
            </a:p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True Posterior</a:t>
              </a:r>
            </a:p>
          </p:txBody>
        </p:sp>
      </p:grpSp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We find prediction-matching examples from </a:t>
            </a:r>
            <a:r>
              <a:rPr lang="en-US" sz="3600" b="1" dirty="0">
                <a:latin typeface="LM Roman 10" panose="00000500000000000000" pitchFamily="50" charset="0"/>
              </a:rPr>
              <a:t>p-level sets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6929791-9EB6-4DC1-9B58-FA4704B685F1}"/>
              </a:ext>
            </a:extLst>
          </p:cNvPr>
          <p:cNvGrpSpPr/>
          <p:nvPr/>
        </p:nvGrpSpPr>
        <p:grpSpPr>
          <a:xfrm rot="17870049">
            <a:off x="3283970" y="2323838"/>
            <a:ext cx="1072626" cy="771405"/>
            <a:chOff x="7049494" y="2493910"/>
            <a:chExt cx="812957" cy="584657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241D2A6-C858-49B0-BAFD-648C6F8F5AE0}"/>
                </a:ext>
              </a:extLst>
            </p:cNvPr>
            <p:cNvSpPr/>
            <p:nvPr/>
          </p:nvSpPr>
          <p:spPr>
            <a:xfrm>
              <a:off x="7729447" y="2816066"/>
              <a:ext cx="133004" cy="1330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955928-55A1-470F-B405-1097247E2584}"/>
                </a:ext>
              </a:extLst>
            </p:cNvPr>
            <p:cNvCxnSpPr>
              <a:cxnSpLocks/>
            </p:cNvCxnSpPr>
            <p:nvPr/>
          </p:nvCxnSpPr>
          <p:spPr>
            <a:xfrm rot="3729951" flipH="1">
              <a:off x="7074733" y="2468671"/>
              <a:ext cx="584657" cy="63513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Subtitle 2">
            <a:extLst>
              <a:ext uri="{FF2B5EF4-FFF2-40B4-BE49-F238E27FC236}">
                <a16:creationId xmlns:a16="http://schemas.microsoft.com/office/drawing/2014/main" id="{AECA6578-5E0D-4593-975A-B96021435C16}"/>
              </a:ext>
            </a:extLst>
          </p:cNvPr>
          <p:cNvSpPr txBox="1">
            <a:spLocks/>
          </p:cNvSpPr>
          <p:nvPr/>
        </p:nvSpPr>
        <p:spPr>
          <a:xfrm>
            <a:off x="1207153" y="5147731"/>
            <a:ext cx="2286000" cy="587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P(Corgi)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LM Roman 10" panose="00000500000000000000" pitchFamily="50" charset="0"/>
              </a:rPr>
              <a:t>≅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 0.5</a:t>
            </a:r>
          </a:p>
        </p:txBody>
      </p:sp>
      <p:pic>
        <p:nvPicPr>
          <p:cNvPr id="22" name="Picture 2" descr="Know your enemy. Why adversarial examples are more… | by Oscar Knagg |  Towards Data Science">
            <a:extLst>
              <a:ext uri="{FF2B5EF4-FFF2-40B4-BE49-F238E27FC236}">
                <a16:creationId xmlns:a16="http://schemas.microsoft.com/office/drawing/2014/main" id="{4CB6920F-0515-4D97-94A1-B91703EF3C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48" t="8275" r="35562" b="26938"/>
          <a:stretch/>
        </p:blipFill>
        <p:spPr bwMode="auto">
          <a:xfrm>
            <a:off x="1207153" y="2775475"/>
            <a:ext cx="2283229" cy="22832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71C3106-C46C-4563-BCE4-C33076AB5701}"/>
              </a:ext>
            </a:extLst>
          </p:cNvPr>
          <p:cNvGrpSpPr/>
          <p:nvPr/>
        </p:nvGrpSpPr>
        <p:grpSpPr>
          <a:xfrm rot="1968251">
            <a:off x="7079104" y="3908586"/>
            <a:ext cx="1707428" cy="1055704"/>
            <a:chOff x="7828433" y="1912047"/>
            <a:chExt cx="1294084" cy="800128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ACB889A-1319-49C6-99F6-7C586D6B1EBB}"/>
                </a:ext>
              </a:extLst>
            </p:cNvPr>
            <p:cNvSpPr/>
            <p:nvPr/>
          </p:nvSpPr>
          <p:spPr>
            <a:xfrm>
              <a:off x="7978125" y="2579171"/>
              <a:ext cx="133004" cy="1330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BBB21C3-810F-4053-BA6C-15A0C64AAB30}"/>
                </a:ext>
              </a:extLst>
            </p:cNvPr>
            <p:cNvCxnSpPr>
              <a:cxnSpLocks/>
            </p:cNvCxnSpPr>
            <p:nvPr/>
          </p:nvCxnSpPr>
          <p:spPr>
            <a:xfrm rot="19631749" flipV="1">
              <a:off x="7828433" y="1912047"/>
              <a:ext cx="1294084" cy="41550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5" name="Picture 24" descr="A picture containing food, different, bread, several&#10;&#10;Description automatically generated">
            <a:extLst>
              <a:ext uri="{FF2B5EF4-FFF2-40B4-BE49-F238E27FC236}">
                <a16:creationId xmlns:a16="http://schemas.microsoft.com/office/drawing/2014/main" id="{4877A69E-803E-431E-8FE3-B7E0EC0C61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" t="1561" r="77045" b="76227"/>
          <a:stretch/>
        </p:blipFill>
        <p:spPr>
          <a:xfrm>
            <a:off x="8698847" y="2769242"/>
            <a:ext cx="2286000" cy="228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F0002C2-60D9-4FA4-9A73-E894B3B8583A}"/>
              </a:ext>
            </a:extLst>
          </p:cNvPr>
          <p:cNvCxnSpPr>
            <a:cxnSpLocks/>
          </p:cNvCxnSpPr>
          <p:nvPr/>
        </p:nvCxnSpPr>
        <p:spPr>
          <a:xfrm flipV="1">
            <a:off x="3867575" y="1823207"/>
            <a:ext cx="791262" cy="791096"/>
          </a:xfrm>
          <a:prstGeom prst="line">
            <a:avLst/>
          </a:prstGeom>
          <a:ln w="254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0BCAD6C-440B-49A0-9D32-5C0CB3E71A88}"/>
              </a:ext>
            </a:extLst>
          </p:cNvPr>
          <p:cNvCxnSpPr>
            <a:cxnSpLocks/>
          </p:cNvCxnSpPr>
          <p:nvPr/>
        </p:nvCxnSpPr>
        <p:spPr>
          <a:xfrm flipH="1" flipV="1">
            <a:off x="3851944" y="1805176"/>
            <a:ext cx="822525" cy="822698"/>
          </a:xfrm>
          <a:prstGeom prst="line">
            <a:avLst/>
          </a:prstGeom>
          <a:ln w="254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5614CD1-1E9A-43AF-B0BD-9CD5BE0A0D4F}"/>
              </a:ext>
            </a:extLst>
          </p:cNvPr>
          <p:cNvCxnSpPr>
            <a:cxnSpLocks/>
          </p:cNvCxnSpPr>
          <p:nvPr/>
        </p:nvCxnSpPr>
        <p:spPr>
          <a:xfrm rot="2700363" flipV="1">
            <a:off x="2331243" y="2095578"/>
            <a:ext cx="0" cy="3635695"/>
          </a:xfrm>
          <a:prstGeom prst="line">
            <a:avLst/>
          </a:prstGeom>
          <a:ln w="254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02CB779-D6D0-4AA8-8B3C-F40B9D9113F8}"/>
              </a:ext>
            </a:extLst>
          </p:cNvPr>
          <p:cNvCxnSpPr>
            <a:cxnSpLocks/>
          </p:cNvCxnSpPr>
          <p:nvPr/>
        </p:nvCxnSpPr>
        <p:spPr>
          <a:xfrm rot="2700363" flipH="1">
            <a:off x="513395" y="3913423"/>
            <a:ext cx="3635695" cy="0"/>
          </a:xfrm>
          <a:prstGeom prst="line">
            <a:avLst/>
          </a:prstGeom>
          <a:ln w="254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31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We want to find a </a:t>
            </a:r>
            <a:r>
              <a:rPr lang="en-US" sz="3600" i="1" dirty="0">
                <a:latin typeface="LM Roman 10" panose="00000500000000000000" pitchFamily="50" charset="0"/>
              </a:rPr>
              <a:t>natural</a:t>
            </a:r>
            <a:r>
              <a:rPr lang="en-US" sz="3600" dirty="0">
                <a:latin typeface="LM Roman 10" panose="00000500000000000000" pitchFamily="50" charset="0"/>
              </a:rPr>
              <a:t> example </a:t>
            </a:r>
            <a:r>
              <a:rPr lang="en-US" sz="3600" b="1" dirty="0">
                <a:latin typeface="LM Roman 10" panose="00000500000000000000" pitchFamily="50" charset="0"/>
              </a:rPr>
              <a:t>x </a:t>
            </a:r>
            <a:br>
              <a:rPr lang="en-US" sz="3600" b="1" dirty="0">
                <a:latin typeface="LM Roman 10" panose="00000500000000000000" pitchFamily="50" charset="0"/>
              </a:rPr>
            </a:br>
            <a:r>
              <a:rPr lang="en-US" sz="3600" dirty="0">
                <a:latin typeface="LM Roman 10" panose="00000500000000000000" pitchFamily="50" charset="0"/>
              </a:rPr>
              <a:t>where the classifier </a:t>
            </a:r>
            <a:r>
              <a:rPr lang="en-US" sz="3600" i="1" dirty="0">
                <a:latin typeface="LM Roman 10" panose="00000500000000000000" pitchFamily="50" charset="0"/>
              </a:rPr>
              <a:t>f </a:t>
            </a:r>
            <a:r>
              <a:rPr lang="en-US" sz="3600" dirty="0">
                <a:latin typeface="LM Roman 10" panose="00000500000000000000" pitchFamily="50" charset="0"/>
              </a:rPr>
              <a:t>(</a:t>
            </a:r>
            <a:r>
              <a:rPr lang="en-US" sz="3600" b="1" dirty="0">
                <a:latin typeface="LM Roman 10" panose="00000500000000000000" pitchFamily="50" charset="0"/>
              </a:rPr>
              <a:t>x</a:t>
            </a:r>
            <a:r>
              <a:rPr lang="en-US" sz="3600" dirty="0">
                <a:latin typeface="LM Roman 10" panose="00000500000000000000" pitchFamily="50" charset="0"/>
              </a:rPr>
              <a:t>)</a:t>
            </a:r>
            <a:r>
              <a:rPr lang="en-US" sz="3600" b="1" dirty="0">
                <a:latin typeface="LM Roman 10" panose="00000500000000000000" pitchFamily="50" charset="0"/>
              </a:rPr>
              <a:t> </a:t>
            </a:r>
            <a:r>
              <a:rPr lang="en-US" sz="3600" dirty="0">
                <a:latin typeface="LM Roman 10" panose="00000500000000000000" pitchFamily="50" charset="0"/>
              </a:rPr>
              <a:t>has confidence </a:t>
            </a:r>
            <a:r>
              <a:rPr lang="en-US" sz="3600" b="1" dirty="0">
                <a:latin typeface="LM Roman 10" panose="00000500000000000000" pitchFamily="50" charset="0"/>
              </a:rPr>
              <a:t>p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9AE0CC9-44EC-4623-AB99-08BC19E93504}"/>
              </a:ext>
            </a:extLst>
          </p:cNvPr>
          <p:cNvSpPr txBox="1">
            <a:spLocks/>
          </p:cNvSpPr>
          <p:nvPr/>
        </p:nvSpPr>
        <p:spPr>
          <a:xfrm>
            <a:off x="8698847" y="5147731"/>
            <a:ext cx="2286000" cy="587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P(Corgi)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LM Roman 10" panose="00000500000000000000" pitchFamily="50" charset="0"/>
              </a:rPr>
              <a:t>≅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 0.5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AE50C9A-1392-4939-810C-410CB1992F65}"/>
              </a:ext>
            </a:extLst>
          </p:cNvPr>
          <p:cNvGrpSpPr/>
          <p:nvPr/>
        </p:nvGrpSpPr>
        <p:grpSpPr>
          <a:xfrm>
            <a:off x="3714750" y="1849783"/>
            <a:ext cx="4762500" cy="4570064"/>
            <a:chOff x="3714750" y="1849783"/>
            <a:chExt cx="4762500" cy="4570064"/>
          </a:xfrm>
        </p:grpSpPr>
        <p:pic>
          <p:nvPicPr>
            <p:cNvPr id="12" name="Picture 11" descr="Background pattern&#10;&#10;Description automatically generated">
              <a:extLst>
                <a:ext uri="{FF2B5EF4-FFF2-40B4-BE49-F238E27FC236}">
                  <a16:creationId xmlns:a16="http://schemas.microsoft.com/office/drawing/2014/main" id="{6D8A09E0-224A-46A9-BD4A-0FE52B722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4750" y="1849783"/>
              <a:ext cx="4762500" cy="333375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D48915-5AC8-4716-9FCB-A9FA6D487F2C}"/>
                </a:ext>
              </a:extLst>
            </p:cNvPr>
            <p:cNvSpPr txBox="1"/>
            <p:nvPr/>
          </p:nvSpPr>
          <p:spPr>
            <a:xfrm>
              <a:off x="3714750" y="5342629"/>
              <a:ext cx="47625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P(Corgi) = 0.5 Level Set </a:t>
              </a:r>
            </a:p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True Posterior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C839DDB-7E23-45E1-8195-89B31A6F441E}"/>
              </a:ext>
            </a:extLst>
          </p:cNvPr>
          <p:cNvGrpSpPr/>
          <p:nvPr/>
        </p:nvGrpSpPr>
        <p:grpSpPr>
          <a:xfrm rot="1968251">
            <a:off x="7079104" y="3908586"/>
            <a:ext cx="1707428" cy="1055704"/>
            <a:chOff x="7828433" y="1912047"/>
            <a:chExt cx="1294084" cy="800128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8BE46CA-978D-480B-9B2D-2D7E2838A316}"/>
                </a:ext>
              </a:extLst>
            </p:cNvPr>
            <p:cNvSpPr/>
            <p:nvPr/>
          </p:nvSpPr>
          <p:spPr>
            <a:xfrm>
              <a:off x="7978125" y="2579171"/>
              <a:ext cx="133004" cy="1330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B5436A5-D82C-49A1-9588-7339699DE15F}"/>
                </a:ext>
              </a:extLst>
            </p:cNvPr>
            <p:cNvCxnSpPr>
              <a:cxnSpLocks/>
            </p:cNvCxnSpPr>
            <p:nvPr/>
          </p:nvCxnSpPr>
          <p:spPr>
            <a:xfrm rot="19631749" flipV="1">
              <a:off x="7828433" y="1912047"/>
              <a:ext cx="1294084" cy="41550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2" name="Picture 21" descr="A picture containing food, different, bread, several&#10;&#10;Description automatically generated">
            <a:extLst>
              <a:ext uri="{FF2B5EF4-FFF2-40B4-BE49-F238E27FC236}">
                <a16:creationId xmlns:a16="http://schemas.microsoft.com/office/drawing/2014/main" id="{C222CC45-77F8-4903-A60F-9532D26887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" t="1561" r="77045" b="76227"/>
          <a:stretch/>
        </p:blipFill>
        <p:spPr>
          <a:xfrm>
            <a:off x="8698847" y="2769242"/>
            <a:ext cx="2286000" cy="228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381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We want to find a </a:t>
            </a:r>
            <a:r>
              <a:rPr lang="en-US" sz="3600" i="1" dirty="0">
                <a:latin typeface="LM Roman 10" panose="00000500000000000000" pitchFamily="50" charset="0"/>
              </a:rPr>
              <a:t>natural</a:t>
            </a:r>
            <a:r>
              <a:rPr lang="en-US" sz="3600" dirty="0">
                <a:latin typeface="LM Roman 10" panose="00000500000000000000" pitchFamily="50" charset="0"/>
              </a:rPr>
              <a:t> example </a:t>
            </a:r>
            <a:r>
              <a:rPr lang="en-US" sz="3600" b="1" dirty="0">
                <a:latin typeface="LM Roman 10" panose="00000500000000000000" pitchFamily="50" charset="0"/>
              </a:rPr>
              <a:t>x </a:t>
            </a:r>
            <a:br>
              <a:rPr lang="en-US" sz="3600" b="1" dirty="0">
                <a:latin typeface="LM Roman 10" panose="00000500000000000000" pitchFamily="50" charset="0"/>
              </a:rPr>
            </a:br>
            <a:r>
              <a:rPr lang="en-US" sz="3600" dirty="0">
                <a:latin typeface="LM Roman 10" panose="00000500000000000000" pitchFamily="50" charset="0"/>
              </a:rPr>
              <a:t>where the classifier </a:t>
            </a:r>
            <a:r>
              <a:rPr lang="en-US" sz="3600" i="1" dirty="0">
                <a:latin typeface="LM Roman 10" panose="00000500000000000000" pitchFamily="50" charset="0"/>
              </a:rPr>
              <a:t>f </a:t>
            </a:r>
            <a:r>
              <a:rPr lang="en-US" sz="3600" dirty="0">
                <a:latin typeface="LM Roman 10" panose="00000500000000000000" pitchFamily="50" charset="0"/>
              </a:rPr>
              <a:t>(</a:t>
            </a:r>
            <a:r>
              <a:rPr lang="en-US" sz="3600" b="1" dirty="0">
                <a:latin typeface="LM Roman 10" panose="00000500000000000000" pitchFamily="50" charset="0"/>
              </a:rPr>
              <a:t>x</a:t>
            </a:r>
            <a:r>
              <a:rPr lang="en-US" sz="3600" dirty="0">
                <a:latin typeface="LM Roman 10" panose="00000500000000000000" pitchFamily="50" charset="0"/>
              </a:rPr>
              <a:t>)</a:t>
            </a:r>
            <a:r>
              <a:rPr lang="en-US" sz="3600" b="1" dirty="0">
                <a:latin typeface="LM Roman 10" panose="00000500000000000000" pitchFamily="50" charset="0"/>
              </a:rPr>
              <a:t> </a:t>
            </a:r>
            <a:r>
              <a:rPr lang="en-US" sz="3600" dirty="0">
                <a:latin typeface="LM Roman 10" panose="00000500000000000000" pitchFamily="50" charset="0"/>
              </a:rPr>
              <a:t>has confidence </a:t>
            </a:r>
            <a:r>
              <a:rPr lang="en-US" sz="3600" b="1" dirty="0">
                <a:latin typeface="LM Roman 10" panose="00000500000000000000" pitchFamily="50" charset="0"/>
              </a:rPr>
              <a:t>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03BF7A-20E7-4108-A38B-981DCF2E3E76}"/>
              </a:ext>
            </a:extLst>
          </p:cNvPr>
          <p:cNvSpPr txBox="1"/>
          <p:nvPr/>
        </p:nvSpPr>
        <p:spPr>
          <a:xfrm>
            <a:off x="5526720" y="3429000"/>
            <a:ext cx="6237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M Roman 10" panose="00000500000000000000" pitchFamily="50" charset="0"/>
              </a:rPr>
              <a:t>Want to sample from: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FAF93BE-FEED-4D7A-979B-87896A9BD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534" y="4204607"/>
            <a:ext cx="6032631" cy="48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FCA122A-37E3-470B-B6DB-78048267B39C}"/>
              </a:ext>
            </a:extLst>
          </p:cNvPr>
          <p:cNvGrpSpPr/>
          <p:nvPr/>
        </p:nvGrpSpPr>
        <p:grpSpPr>
          <a:xfrm>
            <a:off x="496987" y="1849783"/>
            <a:ext cx="4762500" cy="4570064"/>
            <a:chOff x="3714750" y="1849783"/>
            <a:chExt cx="4762500" cy="4570064"/>
          </a:xfrm>
        </p:grpSpPr>
        <p:pic>
          <p:nvPicPr>
            <p:cNvPr id="11" name="Picture 10" descr="Background pattern&#10;&#10;Description automatically generated">
              <a:extLst>
                <a:ext uri="{FF2B5EF4-FFF2-40B4-BE49-F238E27FC236}">
                  <a16:creationId xmlns:a16="http://schemas.microsoft.com/office/drawing/2014/main" id="{57448A05-FEDB-4885-BF70-B5CB5370F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4750" y="1849783"/>
              <a:ext cx="4762500" cy="333375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FA4415F-4C99-4EEB-8906-BD2C19B443C1}"/>
                </a:ext>
              </a:extLst>
            </p:cNvPr>
            <p:cNvSpPr txBox="1"/>
            <p:nvPr/>
          </p:nvSpPr>
          <p:spPr>
            <a:xfrm>
              <a:off x="3714750" y="5342629"/>
              <a:ext cx="47625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P(Corgi) = 0.5 Level Set </a:t>
              </a:r>
            </a:p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True Posterior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099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32" y="365125"/>
            <a:ext cx="11878268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LM Roman 10" panose="00000500000000000000" pitchFamily="50" charset="0"/>
              </a:rPr>
              <a:t>Want to sample from: </a:t>
            </a:r>
            <a:r>
              <a:rPr lang="en-US" sz="3600" b="1" dirty="0">
                <a:latin typeface="LM Roman 10" panose="00000500000000000000" pitchFamily="50" charset="0"/>
              </a:rPr>
              <a:t>                          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FAF93BE-FEED-4D7A-979B-87896A9BD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285" y="755229"/>
            <a:ext cx="6829899" cy="54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31B7F20-D0A6-44B3-A68C-71339FA9BCB4}"/>
              </a:ext>
            </a:extLst>
          </p:cNvPr>
          <p:cNvGrpSpPr/>
          <p:nvPr/>
        </p:nvGrpSpPr>
        <p:grpSpPr>
          <a:xfrm>
            <a:off x="496987" y="1849783"/>
            <a:ext cx="4762500" cy="4570064"/>
            <a:chOff x="3714750" y="1849783"/>
            <a:chExt cx="4762500" cy="4570064"/>
          </a:xfrm>
        </p:grpSpPr>
        <p:pic>
          <p:nvPicPr>
            <p:cNvPr id="16" name="Picture 15" descr="Background pattern&#10;&#10;Description automatically generated">
              <a:extLst>
                <a:ext uri="{FF2B5EF4-FFF2-40B4-BE49-F238E27FC236}">
                  <a16:creationId xmlns:a16="http://schemas.microsoft.com/office/drawing/2014/main" id="{D42F1DD7-9FD6-4873-B933-A6EDA6839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4750" y="1849783"/>
              <a:ext cx="4762500" cy="333375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5E8640A-8651-460F-BC61-1455D89507B0}"/>
                </a:ext>
              </a:extLst>
            </p:cNvPr>
            <p:cNvSpPr txBox="1"/>
            <p:nvPr/>
          </p:nvSpPr>
          <p:spPr>
            <a:xfrm>
              <a:off x="3714750" y="5342629"/>
              <a:ext cx="47625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P(Corgi) = 0.5 Level Set </a:t>
              </a:r>
            </a:p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True Posterior</a:t>
              </a: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77AD41C1-ECAE-47ED-AC8A-28354D2E9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473" y="2603162"/>
            <a:ext cx="2819666" cy="53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9D37DCE7-5C84-4B2D-AD79-12AE00B2A6AD}"/>
              </a:ext>
            </a:extLst>
          </p:cNvPr>
          <p:cNvCxnSpPr>
            <a:cxnSpLocks/>
            <a:stCxn id="20" idx="1"/>
          </p:cNvCxnSpPr>
          <p:nvPr/>
        </p:nvCxnSpPr>
        <p:spPr>
          <a:xfrm rot="10800000" flipV="1">
            <a:off x="4926286" y="3558710"/>
            <a:ext cx="1169715" cy="504004"/>
          </a:xfrm>
          <a:prstGeom prst="curvedConnector3">
            <a:avLst>
              <a:gd name="adj1" fmla="val 50000"/>
            </a:avLst>
          </a:prstGeom>
          <a:ln w="762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A007FC16-68FC-47D5-B04B-B8D7FBA230BF}"/>
              </a:ext>
            </a:extLst>
          </p:cNvPr>
          <p:cNvCxnSpPr>
            <a:cxnSpLocks/>
            <a:stCxn id="20" idx="1"/>
          </p:cNvCxnSpPr>
          <p:nvPr/>
        </p:nvCxnSpPr>
        <p:spPr>
          <a:xfrm rot="10800000" flipV="1">
            <a:off x="3784922" y="3558710"/>
            <a:ext cx="2311078" cy="1152186"/>
          </a:xfrm>
          <a:prstGeom prst="curvedConnector3">
            <a:avLst>
              <a:gd name="adj1" fmla="val 3422"/>
            </a:avLst>
          </a:prstGeom>
          <a:ln w="762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47F02F3-329F-4370-B773-95847974A73A}"/>
              </a:ext>
            </a:extLst>
          </p:cNvPr>
          <p:cNvSpPr txBox="1"/>
          <p:nvPr/>
        </p:nvSpPr>
        <p:spPr>
          <a:xfrm>
            <a:off x="6096000" y="3266322"/>
            <a:ext cx="5920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LM Roman 10" panose="00000500000000000000" pitchFamily="50" charset="0"/>
              </a:rPr>
              <a:t>has small or even zero measure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4884C68-2E0D-4612-92B6-DCAA19C0D77E}"/>
              </a:ext>
            </a:extLst>
          </p:cNvPr>
          <p:cNvSpPr txBox="1"/>
          <p:nvPr/>
        </p:nvSpPr>
        <p:spPr>
          <a:xfrm>
            <a:off x="6096000" y="1788404"/>
            <a:ext cx="5920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LM Roman 10" panose="00000500000000000000" pitchFamily="50" charset="0"/>
              </a:rPr>
              <a:t>Problem 1:</a:t>
            </a:r>
          </a:p>
        </p:txBody>
      </p:sp>
    </p:spTree>
    <p:extLst>
      <p:ext uri="{BB962C8B-B14F-4D97-AF65-F5344CB8AC3E}">
        <p14:creationId xmlns:p14="http://schemas.microsoft.com/office/powerpoint/2010/main" val="11721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32" y="365125"/>
            <a:ext cx="11878268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LM Roman 10" panose="00000500000000000000" pitchFamily="50" charset="0"/>
              </a:rPr>
              <a:t>Want to sample from: </a:t>
            </a:r>
            <a:r>
              <a:rPr lang="en-US" sz="3600" b="1" dirty="0">
                <a:latin typeface="LM Roman 10" panose="00000500000000000000" pitchFamily="50" charset="0"/>
              </a:rPr>
              <a:t>                          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FAF93BE-FEED-4D7A-979B-87896A9BD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285" y="755229"/>
            <a:ext cx="6829899" cy="54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77AD41C1-ECAE-47ED-AC8A-28354D2E9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473" y="2603162"/>
            <a:ext cx="2819666" cy="53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47F02F3-329F-4370-B773-95847974A73A}"/>
              </a:ext>
            </a:extLst>
          </p:cNvPr>
          <p:cNvSpPr txBox="1"/>
          <p:nvPr/>
        </p:nvSpPr>
        <p:spPr>
          <a:xfrm>
            <a:off x="6096000" y="3266322"/>
            <a:ext cx="5920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LM Roman 10" panose="00000500000000000000" pitchFamily="50" charset="0"/>
              </a:rPr>
              <a:t>has small or even zero measure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4884C68-2E0D-4612-92B6-DCAA19C0D77E}"/>
              </a:ext>
            </a:extLst>
          </p:cNvPr>
          <p:cNvSpPr txBox="1"/>
          <p:nvPr/>
        </p:nvSpPr>
        <p:spPr>
          <a:xfrm>
            <a:off x="6096000" y="1788404"/>
            <a:ext cx="5920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LM Roman 10" panose="00000500000000000000" pitchFamily="50" charset="0"/>
              </a:rPr>
              <a:t>Problem 1: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62E891-77DE-4EF2-AF23-B52D0F3C1F40}"/>
              </a:ext>
            </a:extLst>
          </p:cNvPr>
          <p:cNvSpPr txBox="1"/>
          <p:nvPr/>
        </p:nvSpPr>
        <p:spPr>
          <a:xfrm>
            <a:off x="6096000" y="4641461"/>
            <a:ext cx="5920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LM Roman 10" panose="00000500000000000000" pitchFamily="50" charset="0"/>
              </a:rPr>
              <a:t>Problem 2: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F6121E-7C76-4078-A1A9-3C632BBA7EEF}"/>
              </a:ext>
            </a:extLst>
          </p:cNvPr>
          <p:cNvSpPr txBox="1"/>
          <p:nvPr/>
        </p:nvSpPr>
        <p:spPr>
          <a:xfrm>
            <a:off x="6096000" y="5182365"/>
            <a:ext cx="5920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LM Roman 10" panose="00000500000000000000" pitchFamily="50" charset="0"/>
              </a:rPr>
              <a:t>x </a:t>
            </a:r>
            <a:r>
              <a:rPr lang="en-US" sz="3200" dirty="0">
                <a:latin typeface="LM Roman 10" panose="00000500000000000000" pitchFamily="50" charset="0"/>
              </a:rPr>
              <a:t>is too high-dimensional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66497A3-9775-4066-8BC3-169BAECDC08F}"/>
              </a:ext>
            </a:extLst>
          </p:cNvPr>
          <p:cNvGrpSpPr/>
          <p:nvPr/>
        </p:nvGrpSpPr>
        <p:grpSpPr>
          <a:xfrm>
            <a:off x="496987" y="1849783"/>
            <a:ext cx="4762500" cy="4570064"/>
            <a:chOff x="3714750" y="1849783"/>
            <a:chExt cx="4762500" cy="4570064"/>
          </a:xfrm>
        </p:grpSpPr>
        <p:pic>
          <p:nvPicPr>
            <p:cNvPr id="23" name="Picture 22" descr="Background pattern&#10;&#10;Description automatically generated">
              <a:extLst>
                <a:ext uri="{FF2B5EF4-FFF2-40B4-BE49-F238E27FC236}">
                  <a16:creationId xmlns:a16="http://schemas.microsoft.com/office/drawing/2014/main" id="{2F0B986F-0306-4D85-8514-6A368EEBB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4750" y="1849783"/>
              <a:ext cx="4762500" cy="333375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D9FF44D-C94D-424F-9C84-27E3B58D5163}"/>
                </a:ext>
              </a:extLst>
            </p:cNvPr>
            <p:cNvSpPr txBox="1"/>
            <p:nvPr/>
          </p:nvSpPr>
          <p:spPr>
            <a:xfrm>
              <a:off x="3714750" y="5342629"/>
              <a:ext cx="47625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P(Corgi) = 0.5 Level Set </a:t>
              </a:r>
            </a:p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True Posterior</a:t>
              </a:r>
            </a:p>
          </p:txBody>
        </p:sp>
      </p:grp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3B29C453-3816-4E46-9EA9-2C8B0DD11211}"/>
              </a:ext>
            </a:extLst>
          </p:cNvPr>
          <p:cNvCxnSpPr>
            <a:cxnSpLocks/>
          </p:cNvCxnSpPr>
          <p:nvPr/>
        </p:nvCxnSpPr>
        <p:spPr>
          <a:xfrm rot="10800000" flipV="1">
            <a:off x="4926286" y="3558710"/>
            <a:ext cx="1169715" cy="504004"/>
          </a:xfrm>
          <a:prstGeom prst="curvedConnector3">
            <a:avLst>
              <a:gd name="adj1" fmla="val 50000"/>
            </a:avLst>
          </a:prstGeom>
          <a:ln w="762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708D4DCB-1AE6-4AD1-995B-1DE8808600DD}"/>
              </a:ext>
            </a:extLst>
          </p:cNvPr>
          <p:cNvCxnSpPr>
            <a:cxnSpLocks/>
          </p:cNvCxnSpPr>
          <p:nvPr/>
        </p:nvCxnSpPr>
        <p:spPr>
          <a:xfrm rot="10800000" flipV="1">
            <a:off x="3784922" y="3558710"/>
            <a:ext cx="2311078" cy="1152186"/>
          </a:xfrm>
          <a:prstGeom prst="curvedConnector3">
            <a:avLst>
              <a:gd name="adj1" fmla="val 3422"/>
            </a:avLst>
          </a:prstGeom>
          <a:ln w="762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30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32" y="365125"/>
            <a:ext cx="11878268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LM Roman 10" panose="00000500000000000000" pitchFamily="50" charset="0"/>
              </a:rPr>
              <a:t>Want to sample from: </a:t>
            </a:r>
            <a:r>
              <a:rPr lang="en-US" sz="3600" b="1" dirty="0">
                <a:latin typeface="LM Roman 10" panose="00000500000000000000" pitchFamily="50" charset="0"/>
              </a:rPr>
              <a:t>                          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FAF93BE-FEED-4D7A-979B-87896A9BD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285" y="755229"/>
            <a:ext cx="6829899" cy="54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77AD41C1-ECAE-47ED-AC8A-28354D2E9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473" y="2603162"/>
            <a:ext cx="2819666" cy="53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47F02F3-329F-4370-B773-95847974A73A}"/>
              </a:ext>
            </a:extLst>
          </p:cNvPr>
          <p:cNvSpPr txBox="1"/>
          <p:nvPr/>
        </p:nvSpPr>
        <p:spPr>
          <a:xfrm>
            <a:off x="6096000" y="3266322"/>
            <a:ext cx="5920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LM Roman 10" panose="00000500000000000000" pitchFamily="50" charset="0"/>
              </a:rPr>
              <a:t>has small or even zero measure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4884C68-2E0D-4612-92B6-DCAA19C0D77E}"/>
              </a:ext>
            </a:extLst>
          </p:cNvPr>
          <p:cNvSpPr txBox="1"/>
          <p:nvPr/>
        </p:nvSpPr>
        <p:spPr>
          <a:xfrm>
            <a:off x="6096000" y="1788404"/>
            <a:ext cx="5920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LM Roman 10" panose="00000500000000000000" pitchFamily="50" charset="0"/>
              </a:rPr>
              <a:t>Problem 1: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62E891-77DE-4EF2-AF23-B52D0F3C1F40}"/>
              </a:ext>
            </a:extLst>
          </p:cNvPr>
          <p:cNvSpPr txBox="1"/>
          <p:nvPr/>
        </p:nvSpPr>
        <p:spPr>
          <a:xfrm>
            <a:off x="6096000" y="4641461"/>
            <a:ext cx="5920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LM Roman 10" panose="00000500000000000000" pitchFamily="50" charset="0"/>
              </a:rPr>
              <a:t>Problem 2: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F6121E-7C76-4078-A1A9-3C632BBA7EEF}"/>
              </a:ext>
            </a:extLst>
          </p:cNvPr>
          <p:cNvSpPr txBox="1"/>
          <p:nvPr/>
        </p:nvSpPr>
        <p:spPr>
          <a:xfrm>
            <a:off x="6096000" y="5182365"/>
            <a:ext cx="5920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LM Roman 10" panose="00000500000000000000" pitchFamily="50" charset="0"/>
              </a:rPr>
              <a:t>x </a:t>
            </a:r>
            <a:r>
              <a:rPr lang="en-US" sz="3200" dirty="0">
                <a:latin typeface="LM Roman 10" panose="00000500000000000000" pitchFamily="50" charset="0"/>
              </a:rPr>
              <a:t>is too high-dimensional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6E6013-DCF8-4B69-AF71-3383B0126160}"/>
              </a:ext>
            </a:extLst>
          </p:cNvPr>
          <p:cNvCxnSpPr/>
          <p:nvPr/>
        </p:nvCxnSpPr>
        <p:spPr>
          <a:xfrm flipV="1">
            <a:off x="4926285" y="653143"/>
            <a:ext cx="6829899" cy="726621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039606A-FF20-4C30-9862-2C63252341D1}"/>
              </a:ext>
            </a:extLst>
          </p:cNvPr>
          <p:cNvGrpSpPr/>
          <p:nvPr/>
        </p:nvGrpSpPr>
        <p:grpSpPr>
          <a:xfrm>
            <a:off x="496987" y="1849783"/>
            <a:ext cx="4762500" cy="4570064"/>
            <a:chOff x="3714750" y="1849783"/>
            <a:chExt cx="4762500" cy="4570064"/>
          </a:xfrm>
        </p:grpSpPr>
        <p:pic>
          <p:nvPicPr>
            <p:cNvPr id="17" name="Picture 16" descr="Background pattern&#10;&#10;Description automatically generated">
              <a:extLst>
                <a:ext uri="{FF2B5EF4-FFF2-40B4-BE49-F238E27FC236}">
                  <a16:creationId xmlns:a16="http://schemas.microsoft.com/office/drawing/2014/main" id="{5CCBD7C1-60BB-479A-B766-6C594E5B9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4750" y="1849783"/>
              <a:ext cx="4762500" cy="333375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6432154-E6CB-4286-9F18-0BB059C92B85}"/>
                </a:ext>
              </a:extLst>
            </p:cNvPr>
            <p:cNvSpPr txBox="1"/>
            <p:nvPr/>
          </p:nvSpPr>
          <p:spPr>
            <a:xfrm>
              <a:off x="3714750" y="5342629"/>
              <a:ext cx="47625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P(Corgi) = 0.5 Level Set </a:t>
              </a:r>
            </a:p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True Posterior</a:t>
              </a:r>
            </a:p>
          </p:txBody>
        </p:sp>
      </p:grp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6C29F79F-965C-4548-B88E-23EB22870C53}"/>
              </a:ext>
            </a:extLst>
          </p:cNvPr>
          <p:cNvCxnSpPr>
            <a:cxnSpLocks/>
          </p:cNvCxnSpPr>
          <p:nvPr/>
        </p:nvCxnSpPr>
        <p:spPr>
          <a:xfrm rot="10800000" flipV="1">
            <a:off x="4926286" y="3558710"/>
            <a:ext cx="1169715" cy="504004"/>
          </a:xfrm>
          <a:prstGeom prst="curvedConnector3">
            <a:avLst>
              <a:gd name="adj1" fmla="val 50000"/>
            </a:avLst>
          </a:prstGeom>
          <a:ln w="762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8657AB32-6A5F-4BB7-8A2B-32B8CCEAE58E}"/>
              </a:ext>
            </a:extLst>
          </p:cNvPr>
          <p:cNvCxnSpPr>
            <a:cxnSpLocks/>
          </p:cNvCxnSpPr>
          <p:nvPr/>
        </p:nvCxnSpPr>
        <p:spPr>
          <a:xfrm rot="10800000" flipV="1">
            <a:off x="3784922" y="3558710"/>
            <a:ext cx="2311078" cy="1152186"/>
          </a:xfrm>
          <a:prstGeom prst="curvedConnector3">
            <a:avLst>
              <a:gd name="adj1" fmla="val 3422"/>
            </a:avLst>
          </a:prstGeom>
          <a:ln w="762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42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32" y="365125"/>
            <a:ext cx="11878268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Make inference tractable</a:t>
            </a:r>
            <a:endParaRPr lang="en-US" sz="3600" b="1" dirty="0">
              <a:latin typeface="LM Roman 10" panose="00000500000000000000" pitchFamily="50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9DBC3-176D-4D5C-8390-D9EA86CE5F94}"/>
              </a:ext>
            </a:extLst>
          </p:cNvPr>
          <p:cNvSpPr txBox="1"/>
          <p:nvPr/>
        </p:nvSpPr>
        <p:spPr>
          <a:xfrm>
            <a:off x="6400851" y="3027400"/>
            <a:ext cx="488300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M Roman 10" panose="00000500000000000000" pitchFamily="50" charset="0"/>
              </a:rPr>
              <a:t>Relax the formulation by “widening” the level set</a:t>
            </a:r>
          </a:p>
          <a:p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D5C4F9E-E0F0-4144-A9F0-D0913EE31885}"/>
              </a:ext>
            </a:extLst>
          </p:cNvPr>
          <p:cNvGrpSpPr/>
          <p:nvPr/>
        </p:nvGrpSpPr>
        <p:grpSpPr>
          <a:xfrm>
            <a:off x="496987" y="1849783"/>
            <a:ext cx="4762500" cy="4570064"/>
            <a:chOff x="-4836195" y="1848615"/>
            <a:chExt cx="4762500" cy="457006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EDA445B-F089-49D3-9742-EA0852A43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36195" y="1848615"/>
              <a:ext cx="4762500" cy="3333750"/>
            </a:xfrm>
            <a:prstGeom prst="rect">
              <a:avLst/>
            </a:prstGeom>
            <a:solidFill>
              <a:srgbClr val="BE7EE9"/>
            </a:solidFill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07F4BA5-0FE4-4AD0-9EB0-3F4A62F01DFE}"/>
                </a:ext>
              </a:extLst>
            </p:cNvPr>
            <p:cNvSpPr txBox="1"/>
            <p:nvPr/>
          </p:nvSpPr>
          <p:spPr>
            <a:xfrm>
              <a:off x="-4836195" y="5341461"/>
              <a:ext cx="47625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P(Corgi) = 0.5 Level Set </a:t>
              </a:r>
            </a:p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Relaxed Posterior</a:t>
              </a:r>
            </a:p>
          </p:txBody>
        </p:sp>
      </p:grp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7DAAAAED-DC86-4351-9D86-BFC374DB2086}"/>
              </a:ext>
            </a:extLst>
          </p:cNvPr>
          <p:cNvCxnSpPr>
            <a:cxnSpLocks/>
          </p:cNvCxnSpPr>
          <p:nvPr/>
        </p:nvCxnSpPr>
        <p:spPr>
          <a:xfrm rot="10800000" flipV="1">
            <a:off x="4926286" y="3558710"/>
            <a:ext cx="1169715" cy="504004"/>
          </a:xfrm>
          <a:prstGeom prst="curvedConnector3">
            <a:avLst>
              <a:gd name="adj1" fmla="val 50000"/>
            </a:avLst>
          </a:prstGeom>
          <a:ln w="762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33729FA3-679F-4AA6-9749-88BFECA2A22A}"/>
              </a:ext>
            </a:extLst>
          </p:cNvPr>
          <p:cNvCxnSpPr>
            <a:cxnSpLocks/>
          </p:cNvCxnSpPr>
          <p:nvPr/>
        </p:nvCxnSpPr>
        <p:spPr>
          <a:xfrm rot="10800000" flipV="1">
            <a:off x="3784922" y="3558710"/>
            <a:ext cx="2311078" cy="1152186"/>
          </a:xfrm>
          <a:prstGeom prst="curvedConnector3">
            <a:avLst>
              <a:gd name="adj1" fmla="val 3422"/>
            </a:avLst>
          </a:prstGeom>
          <a:ln w="762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55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Relaxed Formulation</a:t>
            </a:r>
            <a:endParaRPr lang="en-US" sz="3600" b="1" dirty="0">
              <a:latin typeface="LM Roman 10" panose="00000500000000000000" pitchFamily="50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FAC51C7-7593-4573-8D32-9EF06B9FA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34691" y="3023227"/>
            <a:ext cx="3813402" cy="5707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36E9EF-32B1-4A38-8794-DBE634DD087E}"/>
              </a:ext>
            </a:extLst>
          </p:cNvPr>
          <p:cNvSpPr txBox="1"/>
          <p:nvPr/>
        </p:nvSpPr>
        <p:spPr>
          <a:xfrm>
            <a:off x="5331279" y="2259449"/>
            <a:ext cx="686072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M Roman 10" panose="00000500000000000000" pitchFamily="50" charset="0"/>
              </a:rPr>
              <a:t>Introduce a random vector:</a:t>
            </a:r>
          </a:p>
          <a:p>
            <a:endParaRPr lang="en-US" sz="3200" dirty="0">
              <a:latin typeface="LM Roman 10" panose="00000500000000000000" pitchFamily="50" charset="0"/>
            </a:endParaRPr>
          </a:p>
          <a:p>
            <a:endParaRPr lang="en-US" sz="3200" dirty="0">
              <a:latin typeface="LM Roman 10" panose="00000500000000000000" pitchFamily="50" charset="0"/>
            </a:endParaRPr>
          </a:p>
          <a:p>
            <a:endParaRPr lang="en-US" sz="3200" dirty="0">
              <a:latin typeface="LM Roman 10" panose="00000500000000000000" pitchFamily="50" charset="0"/>
            </a:endParaRPr>
          </a:p>
          <a:p>
            <a:r>
              <a:rPr lang="en-US" sz="3200" dirty="0">
                <a:latin typeface="LM Roman 10" panose="00000500000000000000" pitchFamily="50" charset="0"/>
              </a:rPr>
              <a:t> </a:t>
            </a:r>
          </a:p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F039CE0-D266-4E11-9FA5-D33F7A118972}"/>
              </a:ext>
            </a:extLst>
          </p:cNvPr>
          <p:cNvGrpSpPr/>
          <p:nvPr/>
        </p:nvGrpSpPr>
        <p:grpSpPr>
          <a:xfrm>
            <a:off x="496987" y="1849783"/>
            <a:ext cx="4762500" cy="4570064"/>
            <a:chOff x="-4836195" y="1848615"/>
            <a:chExt cx="4762500" cy="457006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588CFA-9CCF-469A-A432-8E31827AE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36195" y="1848615"/>
              <a:ext cx="4762500" cy="3333750"/>
            </a:xfrm>
            <a:prstGeom prst="rect">
              <a:avLst/>
            </a:prstGeom>
            <a:solidFill>
              <a:srgbClr val="BE7EE9"/>
            </a:solidFill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7D6F9E-DDA0-48E3-B430-F325916244F9}"/>
                </a:ext>
              </a:extLst>
            </p:cNvPr>
            <p:cNvSpPr txBox="1"/>
            <p:nvPr/>
          </p:nvSpPr>
          <p:spPr>
            <a:xfrm>
              <a:off x="-4836195" y="5341461"/>
              <a:ext cx="47625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P(Corgi) = 0.5 Level Set </a:t>
              </a:r>
            </a:p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Relaxed Posterior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080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436E9EF-32B1-4A38-8794-DBE634DD087E}"/>
              </a:ext>
            </a:extLst>
          </p:cNvPr>
          <p:cNvSpPr txBox="1"/>
          <p:nvPr/>
        </p:nvSpPr>
        <p:spPr>
          <a:xfrm>
            <a:off x="5331279" y="2259449"/>
            <a:ext cx="686072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M Roman 10" panose="00000500000000000000" pitchFamily="50" charset="0"/>
              </a:rPr>
              <a:t>Introduce a random vector:</a:t>
            </a:r>
          </a:p>
          <a:p>
            <a:endParaRPr lang="en-US" sz="3200" dirty="0">
              <a:latin typeface="LM Roman 10" panose="00000500000000000000" pitchFamily="50" charset="0"/>
            </a:endParaRPr>
          </a:p>
          <a:p>
            <a:endParaRPr lang="en-US" sz="3200" dirty="0">
              <a:latin typeface="LM Roman 10" panose="00000500000000000000" pitchFamily="50" charset="0"/>
            </a:endParaRPr>
          </a:p>
          <a:p>
            <a:endParaRPr lang="en-US" sz="3200" dirty="0">
              <a:latin typeface="LM Roman 10" panose="00000500000000000000" pitchFamily="50" charset="0"/>
            </a:endParaRPr>
          </a:p>
          <a:p>
            <a:r>
              <a:rPr lang="en-US" sz="3200" dirty="0">
                <a:latin typeface="LM Roman 10" panose="00000500000000000000" pitchFamily="50" charset="0"/>
              </a:rPr>
              <a:t>And sample from the new posterior:</a:t>
            </a:r>
          </a:p>
          <a:p>
            <a:endParaRPr lang="en-US" dirty="0"/>
          </a:p>
        </p:txBody>
      </p:sp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Relaxed Formulation</a:t>
            </a:r>
            <a:endParaRPr lang="en-US" sz="3600" b="1" dirty="0">
              <a:latin typeface="LM Roman 10" panose="00000500000000000000" pitchFamily="50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FAC51C7-7593-4573-8D32-9EF06B9FA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34691" y="3023227"/>
            <a:ext cx="3813402" cy="57071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C7FB737-DF79-4766-87B5-2C80015907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34691" y="4931117"/>
            <a:ext cx="6368147" cy="477611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4DA471BB-B258-4E5B-8932-40044CF0C3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34691" y="5642434"/>
            <a:ext cx="1249041" cy="42467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2396F35-809B-4C3A-9313-EE28A14100C4}"/>
              </a:ext>
            </a:extLst>
          </p:cNvPr>
          <p:cNvGrpSpPr/>
          <p:nvPr/>
        </p:nvGrpSpPr>
        <p:grpSpPr>
          <a:xfrm>
            <a:off x="496987" y="1849783"/>
            <a:ext cx="4762500" cy="4570064"/>
            <a:chOff x="-4836195" y="1848615"/>
            <a:chExt cx="4762500" cy="457006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3611D62-E607-4CC5-BFEE-FA2B31658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36195" y="1848615"/>
              <a:ext cx="4762500" cy="3333750"/>
            </a:xfrm>
            <a:prstGeom prst="rect">
              <a:avLst/>
            </a:prstGeom>
            <a:solidFill>
              <a:srgbClr val="BE7EE9"/>
            </a:solidFill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49B9341-574B-4F61-8C6F-9B6C907C7D77}"/>
                </a:ext>
              </a:extLst>
            </p:cNvPr>
            <p:cNvSpPr txBox="1"/>
            <p:nvPr/>
          </p:nvSpPr>
          <p:spPr>
            <a:xfrm>
              <a:off x="-4836195" y="5341461"/>
              <a:ext cx="47625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P(Corgi) = 0.5 Level Set </a:t>
              </a:r>
            </a:p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Relaxed Posterior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111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3613F8B-7842-4FC0-9158-7B98B8C16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LM Roman 10" panose="00000500000000000000" pitchFamily="50" charset="0"/>
              </a:rPr>
              <a:t>Consider a Corgi/Bread Classifier</a:t>
            </a:r>
            <a:endParaRPr lang="en-US" sz="4000" dirty="0"/>
          </a:p>
        </p:txBody>
      </p:sp>
      <p:pic>
        <p:nvPicPr>
          <p:cNvPr id="7" name="Picture 6" descr="A picture containing food, indoor, bread&#10;&#10;Description automatically generated">
            <a:extLst>
              <a:ext uri="{FF2B5EF4-FFF2-40B4-BE49-F238E27FC236}">
                <a16:creationId xmlns:a16="http://schemas.microsoft.com/office/drawing/2014/main" id="{D9B912DB-82C9-4987-BAC3-15CC4DFE76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7" r="212"/>
          <a:stretch/>
        </p:blipFill>
        <p:spPr>
          <a:xfrm>
            <a:off x="6835141" y="1883748"/>
            <a:ext cx="3953494" cy="39534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loaf of bread on a wooden surface&#10;&#10;Description automatically generated with low confidence">
            <a:extLst>
              <a:ext uri="{FF2B5EF4-FFF2-40B4-BE49-F238E27FC236}">
                <a16:creationId xmlns:a16="http://schemas.microsoft.com/office/drawing/2014/main" id="{BFD295DD-D46C-4343-9C5B-00EB5AFA05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3" r="13609"/>
          <a:stretch/>
        </p:blipFill>
        <p:spPr>
          <a:xfrm>
            <a:off x="1403365" y="1883746"/>
            <a:ext cx="3953496" cy="395349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364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But, how can we sample an image </a:t>
            </a:r>
            <a:r>
              <a:rPr lang="en-US" sz="3600" b="1" dirty="0">
                <a:latin typeface="LM Roman 10" panose="00000500000000000000" pitchFamily="50" charset="0"/>
              </a:rPr>
              <a:t>x</a:t>
            </a:r>
            <a:r>
              <a:rPr lang="en-US" sz="3600" dirty="0">
                <a:latin typeface="LM Roman 10" panose="00000500000000000000" pitchFamily="50" charset="0"/>
              </a:rPr>
              <a:t>?</a:t>
            </a:r>
            <a:endParaRPr lang="en-US" sz="3600" b="1" dirty="0">
              <a:latin typeface="LM Roman 10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63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But, how can we sample an image </a:t>
            </a:r>
            <a:r>
              <a:rPr lang="en-US" sz="3600" b="1" dirty="0">
                <a:latin typeface="LM Roman 10" panose="00000500000000000000" pitchFamily="50" charset="0"/>
              </a:rPr>
              <a:t>x</a:t>
            </a:r>
            <a:r>
              <a:rPr lang="en-US" sz="3600" dirty="0">
                <a:latin typeface="LM Roman 10" panose="00000500000000000000" pitchFamily="50" charset="0"/>
              </a:rPr>
              <a:t>?</a:t>
            </a:r>
            <a:endParaRPr lang="en-US" sz="3600" b="1" dirty="0">
              <a:latin typeface="LM Roman 10" panose="00000500000000000000" pitchFamily="50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0E5D354-040F-445D-A295-C1D48D763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90476" y="2858717"/>
            <a:ext cx="2203224" cy="591911"/>
          </a:xfrm>
          <a:prstGeom prst="rect">
            <a:avLst/>
          </a:prstGeom>
        </p:spPr>
      </p:pic>
      <p:sp>
        <p:nvSpPr>
          <p:cNvPr id="13" name="Title 5">
            <a:extLst>
              <a:ext uri="{FF2B5EF4-FFF2-40B4-BE49-F238E27FC236}">
                <a16:creationId xmlns:a16="http://schemas.microsoft.com/office/drawing/2014/main" id="{C6BD60B0-CAF0-4AA7-B7D7-CC18F8735AEC}"/>
              </a:ext>
            </a:extLst>
          </p:cNvPr>
          <p:cNvSpPr txBox="1">
            <a:spLocks/>
          </p:cNvSpPr>
          <p:nvPr/>
        </p:nvSpPr>
        <p:spPr>
          <a:xfrm>
            <a:off x="0" y="1430324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LM Roman 10" panose="00000500000000000000" pitchFamily="50" charset="0"/>
              </a:rPr>
              <a:t>We sample </a:t>
            </a:r>
            <a:r>
              <a:rPr lang="en-US" sz="3200" b="1" dirty="0">
                <a:latin typeface="LM Roman 10" panose="00000500000000000000" pitchFamily="50" charset="0"/>
              </a:rPr>
              <a:t>z</a:t>
            </a:r>
            <a:r>
              <a:rPr lang="en-US" sz="3200" dirty="0">
                <a:latin typeface="LM Roman 10" panose="00000500000000000000" pitchFamily="50" charset="0"/>
              </a:rPr>
              <a:t> from a latent space</a:t>
            </a:r>
            <a:r>
              <a:rPr lang="en-US" sz="3200" b="1" dirty="0">
                <a:latin typeface="LM Roman 10" panose="00000500000000000000" pitchFamily="50" charset="0"/>
              </a:rPr>
              <a:t> </a:t>
            </a:r>
            <a:r>
              <a:rPr lang="en-US" sz="3200" dirty="0">
                <a:latin typeface="LM Roman 10" panose="00000500000000000000" pitchFamily="50" charset="0"/>
              </a:rPr>
              <a:t>Z, instead.</a:t>
            </a:r>
          </a:p>
        </p:txBody>
      </p:sp>
    </p:spTree>
    <p:extLst>
      <p:ext uri="{BB962C8B-B14F-4D97-AF65-F5344CB8AC3E}">
        <p14:creationId xmlns:p14="http://schemas.microsoft.com/office/powerpoint/2010/main" val="114538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But, how can we sample an image </a:t>
            </a:r>
            <a:r>
              <a:rPr lang="en-US" sz="3600" b="1" dirty="0">
                <a:latin typeface="LM Roman 10" panose="00000500000000000000" pitchFamily="50" charset="0"/>
              </a:rPr>
              <a:t>x</a:t>
            </a:r>
            <a:r>
              <a:rPr lang="en-US" sz="3600" dirty="0">
                <a:latin typeface="LM Roman 10" panose="00000500000000000000" pitchFamily="50" charset="0"/>
              </a:rPr>
              <a:t>?</a:t>
            </a:r>
            <a:endParaRPr lang="en-US" sz="3600" b="1" dirty="0">
              <a:latin typeface="LM Roman 10" panose="00000500000000000000" pitchFamily="50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0E5D354-040F-445D-A295-C1D48D763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90476" y="2858717"/>
            <a:ext cx="2203224" cy="591911"/>
          </a:xfrm>
          <a:prstGeom prst="rect">
            <a:avLst/>
          </a:prstGeom>
        </p:spPr>
      </p:pic>
      <p:sp>
        <p:nvSpPr>
          <p:cNvPr id="13" name="Title 5">
            <a:extLst>
              <a:ext uri="{FF2B5EF4-FFF2-40B4-BE49-F238E27FC236}">
                <a16:creationId xmlns:a16="http://schemas.microsoft.com/office/drawing/2014/main" id="{C6BD60B0-CAF0-4AA7-B7D7-CC18F8735AEC}"/>
              </a:ext>
            </a:extLst>
          </p:cNvPr>
          <p:cNvSpPr txBox="1">
            <a:spLocks/>
          </p:cNvSpPr>
          <p:nvPr/>
        </p:nvSpPr>
        <p:spPr>
          <a:xfrm>
            <a:off x="0" y="1430324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LM Roman 10" panose="00000500000000000000" pitchFamily="50" charset="0"/>
              </a:rPr>
              <a:t>We sample </a:t>
            </a:r>
            <a:r>
              <a:rPr lang="en-US" sz="3200" b="1" dirty="0">
                <a:latin typeface="LM Roman 10" panose="00000500000000000000" pitchFamily="50" charset="0"/>
              </a:rPr>
              <a:t>z</a:t>
            </a:r>
            <a:r>
              <a:rPr lang="en-US" sz="3200" dirty="0">
                <a:latin typeface="LM Roman 10" panose="00000500000000000000" pitchFamily="50" charset="0"/>
              </a:rPr>
              <a:t> from a latent space</a:t>
            </a:r>
            <a:r>
              <a:rPr lang="en-US" sz="3200" b="1" dirty="0">
                <a:latin typeface="LM Roman 10" panose="00000500000000000000" pitchFamily="50" charset="0"/>
              </a:rPr>
              <a:t> </a:t>
            </a:r>
            <a:r>
              <a:rPr lang="en-US" sz="3200" dirty="0">
                <a:latin typeface="LM Roman 10" panose="00000500000000000000" pitchFamily="50" charset="0"/>
              </a:rPr>
              <a:t>Z, instead.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A6C100D-084F-4D6B-B334-01D665FB21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59746" y="3912809"/>
            <a:ext cx="4664684" cy="73829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98639207-5477-45E4-9338-E56D6F618F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57400" y="5113284"/>
            <a:ext cx="8069376" cy="62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80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To use Bayes-</a:t>
            </a:r>
            <a:r>
              <a:rPr lang="en-US" sz="3600" dirty="0" err="1">
                <a:latin typeface="LM Roman 10" panose="00000500000000000000" pitchFamily="50" charset="0"/>
              </a:rPr>
              <a:t>TrEx</a:t>
            </a:r>
            <a:r>
              <a:rPr lang="en-US" sz="3600" dirty="0">
                <a:latin typeface="LM Roman 10" panose="00000500000000000000" pitchFamily="50" charset="0"/>
              </a:rPr>
              <a:t>, we need 3 requirements:</a:t>
            </a:r>
            <a:endParaRPr lang="en-US" sz="3600" b="1" dirty="0">
              <a:latin typeface="LM Roman 10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1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To use Bayes-</a:t>
            </a:r>
            <a:r>
              <a:rPr lang="en-US" sz="3600" dirty="0" err="1">
                <a:latin typeface="LM Roman 10" panose="00000500000000000000" pitchFamily="50" charset="0"/>
              </a:rPr>
              <a:t>TrEx</a:t>
            </a:r>
            <a:r>
              <a:rPr lang="en-US" sz="3600" dirty="0">
                <a:latin typeface="LM Roman 10" panose="00000500000000000000" pitchFamily="50" charset="0"/>
              </a:rPr>
              <a:t>, we need 3 requirements:</a:t>
            </a:r>
            <a:endParaRPr lang="en-US" sz="3600" b="1" dirty="0">
              <a:latin typeface="LM Roman 10" panose="00000500000000000000" pitchFamily="50" charset="0"/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C6BD60B0-CAF0-4AA7-B7D7-CC18F8735AEC}"/>
              </a:ext>
            </a:extLst>
          </p:cNvPr>
          <p:cNvSpPr txBox="1">
            <a:spLocks/>
          </p:cNvSpPr>
          <p:nvPr/>
        </p:nvSpPr>
        <p:spPr>
          <a:xfrm>
            <a:off x="1059180" y="2261062"/>
            <a:ext cx="10081260" cy="39492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3200" dirty="0">
                <a:latin typeface="LM Roman 10" panose="00000500000000000000" pitchFamily="50" charset="0"/>
              </a:rPr>
              <a:t>A classifier which outputs class probabilities </a:t>
            </a:r>
          </a:p>
        </p:txBody>
      </p:sp>
    </p:spTree>
    <p:extLst>
      <p:ext uri="{BB962C8B-B14F-4D97-AF65-F5344CB8AC3E}">
        <p14:creationId xmlns:p14="http://schemas.microsoft.com/office/powerpoint/2010/main" val="315227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To use Bayes-</a:t>
            </a:r>
            <a:r>
              <a:rPr lang="en-US" sz="3600" dirty="0" err="1">
                <a:latin typeface="LM Roman 10" panose="00000500000000000000" pitchFamily="50" charset="0"/>
              </a:rPr>
              <a:t>TrEx</a:t>
            </a:r>
            <a:r>
              <a:rPr lang="en-US" sz="3600" dirty="0">
                <a:latin typeface="LM Roman 10" panose="00000500000000000000" pitchFamily="50" charset="0"/>
              </a:rPr>
              <a:t>, we need 3 requirements:</a:t>
            </a:r>
            <a:endParaRPr lang="en-US" sz="3600" b="1" dirty="0">
              <a:latin typeface="LM Roman 10" panose="00000500000000000000" pitchFamily="50" charset="0"/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C6BD60B0-CAF0-4AA7-B7D7-CC18F8735AEC}"/>
              </a:ext>
            </a:extLst>
          </p:cNvPr>
          <p:cNvSpPr txBox="1">
            <a:spLocks/>
          </p:cNvSpPr>
          <p:nvPr/>
        </p:nvSpPr>
        <p:spPr>
          <a:xfrm>
            <a:off x="1059180" y="2261062"/>
            <a:ext cx="10081260" cy="39492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3200" dirty="0">
                <a:latin typeface="LM Roman 10" panose="00000500000000000000" pitchFamily="50" charset="0"/>
              </a:rPr>
              <a:t>A classifier which outputs class probabilities 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3200" dirty="0">
                <a:latin typeface="LM Roman 10" panose="00000500000000000000" pitchFamily="50" charset="0"/>
              </a:rPr>
              <a:t>A user-specified confidence target</a:t>
            </a:r>
          </a:p>
        </p:txBody>
      </p:sp>
    </p:spTree>
    <p:extLst>
      <p:ext uri="{BB962C8B-B14F-4D97-AF65-F5344CB8AC3E}">
        <p14:creationId xmlns:p14="http://schemas.microsoft.com/office/powerpoint/2010/main" val="23962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To use Bayes-</a:t>
            </a:r>
            <a:r>
              <a:rPr lang="en-US" sz="3600" dirty="0" err="1">
                <a:latin typeface="LM Roman 10" panose="00000500000000000000" pitchFamily="50" charset="0"/>
              </a:rPr>
              <a:t>TrEx</a:t>
            </a:r>
            <a:r>
              <a:rPr lang="en-US" sz="3600" dirty="0">
                <a:latin typeface="LM Roman 10" panose="00000500000000000000" pitchFamily="50" charset="0"/>
              </a:rPr>
              <a:t>, we need 3 requirements:</a:t>
            </a:r>
            <a:endParaRPr lang="en-US" sz="3600" b="1" dirty="0">
              <a:latin typeface="LM Roman 10" panose="00000500000000000000" pitchFamily="50" charset="0"/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C6BD60B0-CAF0-4AA7-B7D7-CC18F8735AEC}"/>
              </a:ext>
            </a:extLst>
          </p:cNvPr>
          <p:cNvSpPr txBox="1">
            <a:spLocks/>
          </p:cNvSpPr>
          <p:nvPr/>
        </p:nvSpPr>
        <p:spPr>
          <a:xfrm>
            <a:off x="1059180" y="2261062"/>
            <a:ext cx="10081260" cy="39492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3200" dirty="0">
                <a:latin typeface="LM Roman 10" panose="00000500000000000000" pitchFamily="50" charset="0"/>
              </a:rPr>
              <a:t>A classifier which outputs class probabilities 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3200" dirty="0">
                <a:latin typeface="LM Roman 10" panose="00000500000000000000" pitchFamily="50" charset="0"/>
              </a:rPr>
              <a:t>A user-specified confidence target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3200" dirty="0">
                <a:latin typeface="LM Roman 10" panose="00000500000000000000" pitchFamily="50" charset="0"/>
              </a:rPr>
              <a:t>A data distribution we can sample from  </a:t>
            </a:r>
          </a:p>
        </p:txBody>
      </p:sp>
    </p:spTree>
    <p:extLst>
      <p:ext uri="{BB962C8B-B14F-4D97-AF65-F5344CB8AC3E}">
        <p14:creationId xmlns:p14="http://schemas.microsoft.com/office/powerpoint/2010/main" val="8065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Experiments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45133BA7-6B77-4F32-B751-19255C6082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 descr="A picture containing indoor, table&#10;&#10;Description automatically generated">
            <a:extLst>
              <a:ext uri="{FF2B5EF4-FFF2-40B4-BE49-F238E27FC236}">
                <a16:creationId xmlns:a16="http://schemas.microsoft.com/office/drawing/2014/main" id="{2B57020B-C7A3-4AF0-B0D2-818E4650AB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2" r="5468"/>
          <a:stretch/>
        </p:blipFill>
        <p:spPr>
          <a:xfrm>
            <a:off x="816427" y="2297076"/>
            <a:ext cx="3047619" cy="30476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46A19327-B042-4077-AF80-795415C834C5}"/>
              </a:ext>
            </a:extLst>
          </p:cNvPr>
          <p:cNvSpPr txBox="1">
            <a:spLocks/>
          </p:cNvSpPr>
          <p:nvPr/>
        </p:nvSpPr>
        <p:spPr>
          <a:xfrm>
            <a:off x="1197236" y="1690688"/>
            <a:ext cx="2286000" cy="587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CLEVR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826CF62-5D50-4799-849B-C11ADF6CD535}"/>
              </a:ext>
            </a:extLst>
          </p:cNvPr>
          <p:cNvSpPr txBox="1">
            <a:spLocks/>
          </p:cNvSpPr>
          <p:nvPr/>
        </p:nvSpPr>
        <p:spPr>
          <a:xfrm>
            <a:off x="4952999" y="1690688"/>
            <a:ext cx="2286000" cy="587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MNIST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5D5333E-E636-4917-BF48-C51F47BBD434}"/>
              </a:ext>
            </a:extLst>
          </p:cNvPr>
          <p:cNvSpPr txBox="1">
            <a:spLocks/>
          </p:cNvSpPr>
          <p:nvPr/>
        </p:nvSpPr>
        <p:spPr>
          <a:xfrm>
            <a:off x="8708763" y="1700278"/>
            <a:ext cx="2286000" cy="587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Fashion-MNIST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B781DD23-7576-44A2-96E2-BA4711FB1F3D}"/>
              </a:ext>
            </a:extLst>
          </p:cNvPr>
          <p:cNvSpPr txBox="1">
            <a:spLocks/>
          </p:cNvSpPr>
          <p:nvPr/>
        </p:nvSpPr>
        <p:spPr>
          <a:xfrm>
            <a:off x="1197236" y="5370782"/>
            <a:ext cx="2286000" cy="587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Scene graph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BBD2517-CB21-4188-AC20-166818DF89EA}"/>
              </a:ext>
            </a:extLst>
          </p:cNvPr>
          <p:cNvSpPr txBox="1">
            <a:spLocks/>
          </p:cNvSpPr>
          <p:nvPr/>
        </p:nvSpPr>
        <p:spPr>
          <a:xfrm>
            <a:off x="4952999" y="5370782"/>
            <a:ext cx="2286000" cy="587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VAEs, GANs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A165886D-ED8E-4872-AB03-65D93044A0A7}"/>
              </a:ext>
            </a:extLst>
          </p:cNvPr>
          <p:cNvSpPr txBox="1">
            <a:spLocks/>
          </p:cNvSpPr>
          <p:nvPr/>
        </p:nvSpPr>
        <p:spPr>
          <a:xfrm>
            <a:off x="8708762" y="5370782"/>
            <a:ext cx="2286000" cy="587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VAEs, GANs</a:t>
            </a:r>
          </a:p>
        </p:txBody>
      </p:sp>
      <p:pic>
        <p:nvPicPr>
          <p:cNvPr id="4106" name="Picture 10">
            <a:extLst>
              <a:ext uri="{FF2B5EF4-FFF2-40B4-BE49-F238E27FC236}">
                <a16:creationId xmlns:a16="http://schemas.microsoft.com/office/drawing/2014/main" id="{05439672-DC0D-44D3-A1F6-8D66DE43D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6" t="3464" r="15862" b="4064"/>
          <a:stretch/>
        </p:blipFill>
        <p:spPr bwMode="auto">
          <a:xfrm>
            <a:off x="4572190" y="2297074"/>
            <a:ext cx="3047619" cy="30476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fashion-mnist-sprite">
            <a:extLst>
              <a:ext uri="{FF2B5EF4-FFF2-40B4-BE49-F238E27FC236}">
                <a16:creationId xmlns:a16="http://schemas.microsoft.com/office/drawing/2014/main" id="{F5D8897D-2E25-478C-A7C4-1196F036A0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" t="39872" r="63045" b="23387"/>
          <a:stretch/>
        </p:blipFill>
        <p:spPr bwMode="auto">
          <a:xfrm>
            <a:off x="8251941" y="2297074"/>
            <a:ext cx="3047618" cy="30476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3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Smoke Test: High Confidence Examples (</a:t>
            </a:r>
            <a:r>
              <a:rPr lang="en-US" sz="3600" i="1" dirty="0">
                <a:latin typeface="LM Roman 10" panose="00000500000000000000" pitchFamily="50" charset="0"/>
              </a:rPr>
              <a:t>p</a:t>
            </a:r>
            <a:r>
              <a:rPr lang="en-US" sz="3600" i="1" baseline="-25000" dirty="0">
                <a:latin typeface="LM Roman 10" panose="00000500000000000000" pitchFamily="50" charset="0"/>
              </a:rPr>
              <a:t>i</a:t>
            </a:r>
            <a:r>
              <a:rPr lang="en-US" sz="3600" dirty="0">
                <a:latin typeface="LM Roman 10" panose="00000500000000000000" pitchFamily="50" charset="0"/>
              </a:rPr>
              <a:t>=1, </a:t>
            </a:r>
            <a:r>
              <a:rPr lang="en-US" sz="3600" i="1" dirty="0">
                <a:latin typeface="LM Roman 10" panose="00000500000000000000" pitchFamily="50" charset="0"/>
              </a:rPr>
              <a:t>p</a:t>
            </a:r>
            <a:r>
              <a:rPr lang="en-US" sz="3600" i="1" baseline="-25000" dirty="0">
                <a:latin typeface="LM Roman 10" panose="00000500000000000000" pitchFamily="50" charset="0"/>
              </a:rPr>
              <a:t>¬i</a:t>
            </a:r>
            <a:r>
              <a:rPr lang="en-US" sz="3600" dirty="0">
                <a:latin typeface="LM Roman 10" panose="00000500000000000000" pitchFamily="50" charset="0"/>
              </a:rPr>
              <a:t>=0)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C1AE48B-B7F9-4919-B3F3-C1C588A89D9B}"/>
              </a:ext>
            </a:extLst>
          </p:cNvPr>
          <p:cNvSpPr/>
          <p:nvPr/>
        </p:nvSpPr>
        <p:spPr>
          <a:xfrm rot="18628947">
            <a:off x="688788" y="1306806"/>
            <a:ext cx="2202835" cy="3857470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72E7192-8210-4823-81AA-1E650604F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30368" y="3228360"/>
            <a:ext cx="7532548" cy="40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9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Smoke Test: High Confidence Examples (</a:t>
            </a:r>
            <a:r>
              <a:rPr lang="en-US" sz="3600" i="1" dirty="0">
                <a:latin typeface="LM Roman 10" panose="00000500000000000000" pitchFamily="50" charset="0"/>
              </a:rPr>
              <a:t>p</a:t>
            </a:r>
            <a:r>
              <a:rPr lang="en-US" sz="3600" i="1" baseline="-25000" dirty="0">
                <a:latin typeface="LM Roman 10" panose="00000500000000000000" pitchFamily="50" charset="0"/>
              </a:rPr>
              <a:t>i</a:t>
            </a:r>
            <a:r>
              <a:rPr lang="en-US" sz="3600" dirty="0">
                <a:latin typeface="LM Roman 10" panose="00000500000000000000" pitchFamily="50" charset="0"/>
              </a:rPr>
              <a:t>=1, </a:t>
            </a:r>
            <a:r>
              <a:rPr lang="en-US" sz="3600" i="1" dirty="0">
                <a:latin typeface="LM Roman 10" panose="00000500000000000000" pitchFamily="50" charset="0"/>
              </a:rPr>
              <a:t>p</a:t>
            </a:r>
            <a:r>
              <a:rPr lang="en-US" sz="3600" i="1" baseline="-25000" dirty="0">
                <a:latin typeface="LM Roman 10" panose="00000500000000000000" pitchFamily="50" charset="0"/>
              </a:rPr>
              <a:t>¬i</a:t>
            </a:r>
            <a:r>
              <a:rPr lang="en-US" sz="3600" dirty="0">
                <a:latin typeface="LM Roman 10" panose="00000500000000000000" pitchFamily="50" charset="0"/>
              </a:rPr>
              <a:t>=0)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C1AE48B-B7F9-4919-B3F3-C1C588A89D9B}"/>
              </a:ext>
            </a:extLst>
          </p:cNvPr>
          <p:cNvSpPr/>
          <p:nvPr/>
        </p:nvSpPr>
        <p:spPr>
          <a:xfrm rot="18628947">
            <a:off x="688788" y="1306806"/>
            <a:ext cx="2202835" cy="3857470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C1C1743-5191-494F-B919-493C8D1AA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44544" y="4158417"/>
            <a:ext cx="8496290" cy="405793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72E7192-8210-4823-81AA-1E650604F3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30368" y="3228360"/>
            <a:ext cx="7532548" cy="40579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C9E885F-DBF8-41C4-B28F-100D26A9EA05}"/>
              </a:ext>
            </a:extLst>
          </p:cNvPr>
          <p:cNvSpPr/>
          <p:nvPr/>
        </p:nvSpPr>
        <p:spPr>
          <a:xfrm rot="18900000">
            <a:off x="581479" y="1336726"/>
            <a:ext cx="2306491" cy="4022237"/>
          </a:xfrm>
          <a:prstGeom prst="ellipse">
            <a:avLst/>
          </a:prstGeom>
          <a:solidFill>
            <a:srgbClr val="FFC000">
              <a:alpha val="40000"/>
            </a:srgb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4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oaf of bread on a table&#10;&#10;Description automatically generated with medium confidence">
            <a:extLst>
              <a:ext uri="{FF2B5EF4-FFF2-40B4-BE49-F238E27FC236}">
                <a16:creationId xmlns:a16="http://schemas.microsoft.com/office/drawing/2014/main" id="{6590468C-0531-4143-9F78-B7CE22B84D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4" b="9522"/>
          <a:stretch/>
        </p:blipFill>
        <p:spPr>
          <a:xfrm>
            <a:off x="8227671" y="1690690"/>
            <a:ext cx="3953493" cy="39534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outdoor, ground, grass, mammal&#10;&#10;Description automatically generated">
            <a:extLst>
              <a:ext uri="{FF2B5EF4-FFF2-40B4-BE49-F238E27FC236}">
                <a16:creationId xmlns:a16="http://schemas.microsoft.com/office/drawing/2014/main" id="{D7B850C8-1618-4BE3-965E-A332388043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3125"/>
          <a:stretch/>
        </p:blipFill>
        <p:spPr>
          <a:xfrm>
            <a:off x="10836" y="1690688"/>
            <a:ext cx="3953495" cy="39534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picture containing grass, dog, outdoor, standing&#10;&#10;Description automatically generated">
            <a:extLst>
              <a:ext uri="{FF2B5EF4-FFF2-40B4-BE49-F238E27FC236}">
                <a16:creationId xmlns:a16="http://schemas.microsoft.com/office/drawing/2014/main" id="{9E225164-D05E-42CA-86BC-A73163EA69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2" r="2844"/>
          <a:stretch/>
        </p:blipFill>
        <p:spPr>
          <a:xfrm>
            <a:off x="4119253" y="1690689"/>
            <a:ext cx="3953494" cy="39534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EB7EBFC-52F0-42B8-8E56-CEDE03092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LM Roman 10" panose="00000500000000000000" pitchFamily="50" charset="0"/>
              </a:rPr>
              <a:t>Consider a Corgi/Bread Classifier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3250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Smoke Test: High Confidence Examples (</a:t>
            </a:r>
            <a:r>
              <a:rPr lang="en-US" sz="3600" i="1" dirty="0">
                <a:latin typeface="LM Roman 10" panose="00000500000000000000" pitchFamily="50" charset="0"/>
              </a:rPr>
              <a:t>p</a:t>
            </a:r>
            <a:r>
              <a:rPr lang="en-US" sz="3600" i="1" baseline="-25000" dirty="0">
                <a:latin typeface="LM Roman 10" panose="00000500000000000000" pitchFamily="50" charset="0"/>
              </a:rPr>
              <a:t>i</a:t>
            </a:r>
            <a:r>
              <a:rPr lang="en-US" sz="3600" dirty="0">
                <a:latin typeface="LM Roman 10" panose="00000500000000000000" pitchFamily="50" charset="0"/>
              </a:rPr>
              <a:t>=1, </a:t>
            </a:r>
            <a:r>
              <a:rPr lang="en-US" sz="3600" i="1" dirty="0">
                <a:latin typeface="LM Roman 10" panose="00000500000000000000" pitchFamily="50" charset="0"/>
              </a:rPr>
              <a:t>p</a:t>
            </a:r>
            <a:r>
              <a:rPr lang="en-US" sz="3600" i="1" baseline="-25000" dirty="0">
                <a:latin typeface="LM Roman 10" panose="00000500000000000000" pitchFamily="50" charset="0"/>
              </a:rPr>
              <a:t>¬i</a:t>
            </a:r>
            <a:r>
              <a:rPr lang="en-US" sz="3600" dirty="0">
                <a:latin typeface="LM Roman 10" panose="00000500000000000000" pitchFamily="50" charset="0"/>
              </a:rPr>
              <a:t>=0)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04ACAA48-2501-4064-8A50-C863EBE73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44544" y="4158417"/>
            <a:ext cx="8496290" cy="405793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517252C7-8328-4FD9-A8F3-DD460993E7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300" y="5325449"/>
            <a:ext cx="2010199" cy="51987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937850F-2B00-4A20-8D9D-F49099E82C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30368" y="3228360"/>
            <a:ext cx="7532548" cy="405794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58CEA603-8FE9-4164-88BC-10832D0F8F4B}"/>
              </a:ext>
            </a:extLst>
          </p:cNvPr>
          <p:cNvSpPr/>
          <p:nvPr/>
        </p:nvSpPr>
        <p:spPr>
          <a:xfrm rot="18628947">
            <a:off x="688788" y="1306806"/>
            <a:ext cx="2202835" cy="3857470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B6FB2B-5CD6-4A62-A932-AFFB6B8BA8A7}"/>
              </a:ext>
            </a:extLst>
          </p:cNvPr>
          <p:cNvSpPr/>
          <p:nvPr/>
        </p:nvSpPr>
        <p:spPr>
          <a:xfrm rot="18900000">
            <a:off x="581479" y="1336726"/>
            <a:ext cx="2306491" cy="4022237"/>
          </a:xfrm>
          <a:prstGeom prst="ellipse">
            <a:avLst/>
          </a:prstGeom>
          <a:solidFill>
            <a:srgbClr val="FFC000">
              <a:alpha val="40000"/>
            </a:srgb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20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Smoke Test: High Confidence Examples (</a:t>
            </a:r>
            <a:r>
              <a:rPr lang="en-US" sz="3600" i="1" dirty="0">
                <a:latin typeface="LM Roman 10" panose="00000500000000000000" pitchFamily="50" charset="0"/>
              </a:rPr>
              <a:t>p</a:t>
            </a:r>
            <a:r>
              <a:rPr lang="en-US" sz="3600" i="1" baseline="-25000" dirty="0">
                <a:latin typeface="LM Roman 10" panose="00000500000000000000" pitchFamily="50" charset="0"/>
              </a:rPr>
              <a:t>i</a:t>
            </a:r>
            <a:r>
              <a:rPr lang="en-US" sz="3600" dirty="0">
                <a:latin typeface="LM Roman 10" panose="00000500000000000000" pitchFamily="50" charset="0"/>
              </a:rPr>
              <a:t>=1, </a:t>
            </a:r>
            <a:r>
              <a:rPr lang="en-US" sz="3600" i="1" dirty="0">
                <a:latin typeface="LM Roman 10" panose="00000500000000000000" pitchFamily="50" charset="0"/>
              </a:rPr>
              <a:t>p</a:t>
            </a:r>
            <a:r>
              <a:rPr lang="en-US" sz="3600" i="1" baseline="-25000" dirty="0">
                <a:latin typeface="LM Roman 10" panose="00000500000000000000" pitchFamily="50" charset="0"/>
              </a:rPr>
              <a:t>¬i</a:t>
            </a:r>
            <a:r>
              <a:rPr lang="en-US" sz="3600" dirty="0">
                <a:latin typeface="LM Roman 10" panose="00000500000000000000" pitchFamily="50" charset="0"/>
              </a:rPr>
              <a:t>=0)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04ACAA48-2501-4064-8A50-C863EBE73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44544" y="4158417"/>
            <a:ext cx="8496290" cy="405793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517252C7-8328-4FD9-A8F3-DD460993E7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300" y="5325449"/>
            <a:ext cx="2010199" cy="51987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937850F-2B00-4A20-8D9D-F49099E82C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30368" y="3228360"/>
            <a:ext cx="7532548" cy="405794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58CEA603-8FE9-4164-88BC-10832D0F8F4B}"/>
              </a:ext>
            </a:extLst>
          </p:cNvPr>
          <p:cNvSpPr/>
          <p:nvPr/>
        </p:nvSpPr>
        <p:spPr>
          <a:xfrm rot="18628947">
            <a:off x="688788" y="1306806"/>
            <a:ext cx="2202835" cy="3857470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B6FB2B-5CD6-4A62-A932-AFFB6B8BA8A7}"/>
              </a:ext>
            </a:extLst>
          </p:cNvPr>
          <p:cNvSpPr/>
          <p:nvPr/>
        </p:nvSpPr>
        <p:spPr>
          <a:xfrm rot="18900000">
            <a:off x="581479" y="1336726"/>
            <a:ext cx="2306491" cy="4022237"/>
          </a:xfrm>
          <a:prstGeom prst="ellipse">
            <a:avLst/>
          </a:prstGeom>
          <a:solidFill>
            <a:srgbClr val="FFC000">
              <a:alpha val="40000"/>
            </a:srgb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Cube with solid fill">
            <a:extLst>
              <a:ext uri="{FF2B5EF4-FFF2-40B4-BE49-F238E27FC236}">
                <a16:creationId xmlns:a16="http://schemas.microsoft.com/office/drawing/2014/main" id="{E2B2FFA2-17E3-4EDA-9CCF-913DA5C7B8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4887" y="2177532"/>
            <a:ext cx="1015348" cy="1011138"/>
          </a:xfrm>
          <a:prstGeom prst="rect">
            <a:avLst/>
          </a:prstGeom>
        </p:spPr>
      </p:pic>
      <p:pic>
        <p:nvPicPr>
          <p:cNvPr id="10" name="Graphic 9" descr="Cylinder with solid fill">
            <a:extLst>
              <a:ext uri="{FF2B5EF4-FFF2-40B4-BE49-F238E27FC236}">
                <a16:creationId xmlns:a16="http://schemas.microsoft.com/office/drawing/2014/main" id="{9C55B5ED-3783-47B0-9E6D-8A43B27517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33382" y="3686668"/>
            <a:ext cx="1015348" cy="1011138"/>
          </a:xfrm>
          <a:prstGeom prst="rect">
            <a:avLst/>
          </a:prstGeom>
        </p:spPr>
      </p:pic>
      <p:pic>
        <p:nvPicPr>
          <p:cNvPr id="11" name="Graphic 10" descr="Sphere with solid fill">
            <a:extLst>
              <a:ext uri="{FF2B5EF4-FFF2-40B4-BE49-F238E27FC236}">
                <a16:creationId xmlns:a16="http://schemas.microsoft.com/office/drawing/2014/main" id="{E2B0992D-5021-48D2-BB53-3B18CA48C2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814493" y="2682183"/>
            <a:ext cx="1015349" cy="101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30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Smoke Test: High Confidence Examples (</a:t>
            </a:r>
            <a:r>
              <a:rPr lang="en-US" sz="3600" i="1" dirty="0">
                <a:latin typeface="LM Roman 10" panose="00000500000000000000" pitchFamily="50" charset="0"/>
              </a:rPr>
              <a:t>p</a:t>
            </a:r>
            <a:r>
              <a:rPr lang="en-US" sz="3600" i="1" baseline="-25000" dirty="0">
                <a:latin typeface="LM Roman 10" panose="00000500000000000000" pitchFamily="50" charset="0"/>
              </a:rPr>
              <a:t>i</a:t>
            </a:r>
            <a:r>
              <a:rPr lang="en-US" sz="3600" dirty="0">
                <a:latin typeface="LM Roman 10" panose="00000500000000000000" pitchFamily="50" charset="0"/>
              </a:rPr>
              <a:t>=1, </a:t>
            </a:r>
            <a:r>
              <a:rPr lang="en-US" sz="3600" i="1" dirty="0">
                <a:latin typeface="LM Roman 10" panose="00000500000000000000" pitchFamily="50" charset="0"/>
              </a:rPr>
              <a:t>p</a:t>
            </a:r>
            <a:r>
              <a:rPr lang="en-US" sz="3600" i="1" baseline="-25000" dirty="0">
                <a:latin typeface="LM Roman 10" panose="00000500000000000000" pitchFamily="50" charset="0"/>
              </a:rPr>
              <a:t>¬i</a:t>
            </a:r>
            <a:r>
              <a:rPr lang="en-US" sz="3600" dirty="0">
                <a:latin typeface="LM Roman 10" panose="00000500000000000000" pitchFamily="50" charset="0"/>
              </a:rPr>
              <a:t>=0)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F9CE273-F81E-4E37-AFA2-78E0D5759B46}"/>
              </a:ext>
            </a:extLst>
          </p:cNvPr>
          <p:cNvGrpSpPr/>
          <p:nvPr/>
        </p:nvGrpSpPr>
        <p:grpSpPr>
          <a:xfrm>
            <a:off x="1840997" y="1787705"/>
            <a:ext cx="6862386" cy="1325563"/>
            <a:chOff x="2950201" y="1874520"/>
            <a:chExt cx="6862386" cy="1325563"/>
          </a:xfrm>
        </p:grpSpPr>
        <p:pic>
          <p:nvPicPr>
            <p:cNvPr id="22" name="Picture 21" descr="A group of colorful balls&#10;&#10;Description automatically generated with low confidence">
              <a:extLst>
                <a:ext uri="{FF2B5EF4-FFF2-40B4-BE49-F238E27FC236}">
                  <a16:creationId xmlns:a16="http://schemas.microsoft.com/office/drawing/2014/main" id="{38A426F8-0205-40DF-9219-3EF6F20252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33" t="18938" r="29822" b="1536"/>
            <a:stretch/>
          </p:blipFill>
          <p:spPr>
            <a:xfrm>
              <a:off x="2950201" y="1874520"/>
              <a:ext cx="1325563" cy="13255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 descr="A picture containing indoor, pool ball, table&#10;&#10;Description automatically generated">
              <a:extLst>
                <a:ext uri="{FF2B5EF4-FFF2-40B4-BE49-F238E27FC236}">
                  <a16:creationId xmlns:a16="http://schemas.microsoft.com/office/drawing/2014/main" id="{C9C9E5DD-0908-4C53-B5CC-B641308470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6" t="12853" r="29372"/>
            <a:stretch/>
          </p:blipFill>
          <p:spPr>
            <a:xfrm>
              <a:off x="8487024" y="1874520"/>
              <a:ext cx="1325563" cy="13255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Picture 25" descr="A picture containing indoor, pool ball&#10;&#10;Description automatically generated">
              <a:extLst>
                <a:ext uri="{FF2B5EF4-FFF2-40B4-BE49-F238E27FC236}">
                  <a16:creationId xmlns:a16="http://schemas.microsoft.com/office/drawing/2014/main" id="{8FB8773B-C0B5-4E2E-8CA7-CEB2ED25F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46" t="7038" r="20861" b="6172"/>
            <a:stretch/>
          </p:blipFill>
          <p:spPr>
            <a:xfrm>
              <a:off x="7104593" y="1874520"/>
              <a:ext cx="1325563" cy="13255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39169BA-9522-4E12-AEAA-1E76356F2E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65" t="10235" r="17584" b="5832"/>
            <a:stretch/>
          </p:blipFill>
          <p:spPr>
            <a:xfrm>
              <a:off x="5722162" y="1874520"/>
              <a:ext cx="1325563" cy="13255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34A2B92-E147-4C9F-8ECB-B6C011A74D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56" r="19097" b="7137"/>
            <a:stretch/>
          </p:blipFill>
          <p:spPr>
            <a:xfrm>
              <a:off x="4339731" y="1874520"/>
              <a:ext cx="1325563" cy="13255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1" name="Subtitle 2">
            <a:extLst>
              <a:ext uri="{FF2B5EF4-FFF2-40B4-BE49-F238E27FC236}">
                <a16:creationId xmlns:a16="http://schemas.microsoft.com/office/drawing/2014/main" id="{A7DE42DF-BD50-47AB-89E5-EE17CEB12FA7}"/>
              </a:ext>
            </a:extLst>
          </p:cNvPr>
          <p:cNvSpPr txBox="1">
            <a:spLocks/>
          </p:cNvSpPr>
          <p:nvPr/>
        </p:nvSpPr>
        <p:spPr>
          <a:xfrm>
            <a:off x="10351002" y="1906177"/>
            <a:ext cx="1659315" cy="1088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CLEVR: 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5 Spheres</a:t>
            </a:r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4A6BD9F4-A07E-4206-87A4-581D458B23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57358" y="4486155"/>
            <a:ext cx="1313220" cy="339626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9A5AF46F-D7B7-451B-8539-6D4423AD6914}"/>
              </a:ext>
            </a:extLst>
          </p:cNvPr>
          <p:cNvSpPr/>
          <p:nvPr/>
        </p:nvSpPr>
        <p:spPr>
          <a:xfrm rot="18628947">
            <a:off x="437881" y="2679744"/>
            <a:ext cx="982565" cy="1720608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1AD0AC0-5028-475E-ADBC-B08D3D5E7049}"/>
              </a:ext>
            </a:extLst>
          </p:cNvPr>
          <p:cNvSpPr/>
          <p:nvPr/>
        </p:nvSpPr>
        <p:spPr>
          <a:xfrm rot="18900000">
            <a:off x="328549" y="2648837"/>
            <a:ext cx="1028801" cy="1794102"/>
          </a:xfrm>
          <a:prstGeom prst="ellipse">
            <a:avLst/>
          </a:prstGeom>
          <a:solidFill>
            <a:srgbClr val="FFC000">
              <a:alpha val="40000"/>
            </a:srgb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3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Smoke Test: High Confidence Examples (</a:t>
            </a:r>
            <a:r>
              <a:rPr lang="en-US" sz="3600" i="1" dirty="0">
                <a:latin typeface="LM Roman 10" panose="00000500000000000000" pitchFamily="50" charset="0"/>
              </a:rPr>
              <a:t>p</a:t>
            </a:r>
            <a:r>
              <a:rPr lang="en-US" sz="3600" i="1" baseline="-25000" dirty="0">
                <a:latin typeface="LM Roman 10" panose="00000500000000000000" pitchFamily="50" charset="0"/>
              </a:rPr>
              <a:t>i</a:t>
            </a:r>
            <a:r>
              <a:rPr lang="en-US" sz="3600" dirty="0">
                <a:latin typeface="LM Roman 10" panose="00000500000000000000" pitchFamily="50" charset="0"/>
              </a:rPr>
              <a:t>=1, </a:t>
            </a:r>
            <a:r>
              <a:rPr lang="en-US" sz="3600" i="1" dirty="0">
                <a:latin typeface="LM Roman 10" panose="00000500000000000000" pitchFamily="50" charset="0"/>
              </a:rPr>
              <a:t>p</a:t>
            </a:r>
            <a:r>
              <a:rPr lang="en-US" sz="3600" i="1" baseline="-25000" dirty="0">
                <a:latin typeface="LM Roman 10" panose="00000500000000000000" pitchFamily="50" charset="0"/>
              </a:rPr>
              <a:t>¬i</a:t>
            </a:r>
            <a:r>
              <a:rPr lang="en-US" sz="3600" dirty="0">
                <a:latin typeface="LM Roman 10" panose="00000500000000000000" pitchFamily="50" charset="0"/>
              </a:rPr>
              <a:t>=0)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F9CE273-F81E-4E37-AFA2-78E0D5759B46}"/>
              </a:ext>
            </a:extLst>
          </p:cNvPr>
          <p:cNvGrpSpPr/>
          <p:nvPr/>
        </p:nvGrpSpPr>
        <p:grpSpPr>
          <a:xfrm>
            <a:off x="1840997" y="1787705"/>
            <a:ext cx="6862386" cy="1325563"/>
            <a:chOff x="2950201" y="1874520"/>
            <a:chExt cx="6862386" cy="1325563"/>
          </a:xfrm>
        </p:grpSpPr>
        <p:pic>
          <p:nvPicPr>
            <p:cNvPr id="22" name="Picture 21" descr="A group of colorful balls&#10;&#10;Description automatically generated with low confidence">
              <a:extLst>
                <a:ext uri="{FF2B5EF4-FFF2-40B4-BE49-F238E27FC236}">
                  <a16:creationId xmlns:a16="http://schemas.microsoft.com/office/drawing/2014/main" id="{38A426F8-0205-40DF-9219-3EF6F20252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33" t="18938" r="29822" b="1536"/>
            <a:stretch/>
          </p:blipFill>
          <p:spPr>
            <a:xfrm>
              <a:off x="2950201" y="1874520"/>
              <a:ext cx="1325563" cy="13255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 descr="A picture containing indoor, pool ball, table&#10;&#10;Description automatically generated">
              <a:extLst>
                <a:ext uri="{FF2B5EF4-FFF2-40B4-BE49-F238E27FC236}">
                  <a16:creationId xmlns:a16="http://schemas.microsoft.com/office/drawing/2014/main" id="{C9C9E5DD-0908-4C53-B5CC-B641308470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6" t="12853" r="29372"/>
            <a:stretch/>
          </p:blipFill>
          <p:spPr>
            <a:xfrm>
              <a:off x="8487024" y="1874520"/>
              <a:ext cx="1325563" cy="13255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Picture 25" descr="A picture containing indoor, pool ball&#10;&#10;Description automatically generated">
              <a:extLst>
                <a:ext uri="{FF2B5EF4-FFF2-40B4-BE49-F238E27FC236}">
                  <a16:creationId xmlns:a16="http://schemas.microsoft.com/office/drawing/2014/main" id="{8FB8773B-C0B5-4E2E-8CA7-CEB2ED25F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46" t="7038" r="20861" b="6172"/>
            <a:stretch/>
          </p:blipFill>
          <p:spPr>
            <a:xfrm>
              <a:off x="7104593" y="1874520"/>
              <a:ext cx="1325563" cy="13255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39169BA-9522-4E12-AEAA-1E76356F2E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65" t="10235" r="17584" b="5832"/>
            <a:stretch/>
          </p:blipFill>
          <p:spPr>
            <a:xfrm>
              <a:off x="5722162" y="1874520"/>
              <a:ext cx="1325563" cy="13255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34A2B92-E147-4C9F-8ECB-B6C011A74D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56" r="19097" b="7137"/>
            <a:stretch/>
          </p:blipFill>
          <p:spPr>
            <a:xfrm>
              <a:off x="4339731" y="1874520"/>
              <a:ext cx="1325563" cy="13255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1" name="Subtitle 2">
            <a:extLst>
              <a:ext uri="{FF2B5EF4-FFF2-40B4-BE49-F238E27FC236}">
                <a16:creationId xmlns:a16="http://schemas.microsoft.com/office/drawing/2014/main" id="{A7DE42DF-BD50-47AB-89E5-EE17CEB12FA7}"/>
              </a:ext>
            </a:extLst>
          </p:cNvPr>
          <p:cNvSpPr txBox="1">
            <a:spLocks/>
          </p:cNvSpPr>
          <p:nvPr/>
        </p:nvSpPr>
        <p:spPr>
          <a:xfrm>
            <a:off x="10351002" y="1906177"/>
            <a:ext cx="1659315" cy="1088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CLEVR: 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5 Spheres</a:t>
            </a:r>
          </a:p>
        </p:txBody>
      </p:sp>
      <p:pic>
        <p:nvPicPr>
          <p:cNvPr id="33" name="Picture 32" descr="Text&#10;&#10;Description automatically generated with medium confidence">
            <a:extLst>
              <a:ext uri="{FF2B5EF4-FFF2-40B4-BE49-F238E27FC236}">
                <a16:creationId xmlns:a16="http://schemas.microsoft.com/office/drawing/2014/main" id="{ACAD0259-4CD6-4523-954E-B0895463D64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65"/>
          <a:stretch/>
        </p:blipFill>
        <p:spPr>
          <a:xfrm>
            <a:off x="1811415" y="3389362"/>
            <a:ext cx="6921551" cy="1252728"/>
          </a:xfrm>
          <a:prstGeom prst="rect">
            <a:avLst/>
          </a:prstGeom>
        </p:spPr>
      </p:pic>
      <p:sp>
        <p:nvSpPr>
          <p:cNvPr id="37" name="Subtitle 2">
            <a:extLst>
              <a:ext uri="{FF2B5EF4-FFF2-40B4-BE49-F238E27FC236}">
                <a16:creationId xmlns:a16="http://schemas.microsoft.com/office/drawing/2014/main" id="{E6EDEE8C-AF0B-4960-8B3F-8CDF4B373D47}"/>
              </a:ext>
            </a:extLst>
          </p:cNvPr>
          <p:cNvSpPr txBox="1">
            <a:spLocks/>
          </p:cNvSpPr>
          <p:nvPr/>
        </p:nvSpPr>
        <p:spPr>
          <a:xfrm>
            <a:off x="10351002" y="3471417"/>
            <a:ext cx="1659316" cy="1088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MNIST</a:t>
            </a:r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4A6BD9F4-A07E-4206-87A4-581D458B23C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57358" y="4486155"/>
            <a:ext cx="1313220" cy="339626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9A5AF46F-D7B7-451B-8539-6D4423AD6914}"/>
              </a:ext>
            </a:extLst>
          </p:cNvPr>
          <p:cNvSpPr/>
          <p:nvPr/>
        </p:nvSpPr>
        <p:spPr>
          <a:xfrm rot="18628947">
            <a:off x="437881" y="2679744"/>
            <a:ext cx="982565" cy="1720608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1AD0AC0-5028-475E-ADBC-B08D3D5E7049}"/>
              </a:ext>
            </a:extLst>
          </p:cNvPr>
          <p:cNvSpPr/>
          <p:nvPr/>
        </p:nvSpPr>
        <p:spPr>
          <a:xfrm rot="18900000">
            <a:off x="328549" y="2648837"/>
            <a:ext cx="1028801" cy="1794102"/>
          </a:xfrm>
          <a:prstGeom prst="ellipse">
            <a:avLst/>
          </a:prstGeom>
          <a:solidFill>
            <a:srgbClr val="FFC000">
              <a:alpha val="40000"/>
            </a:srgb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31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Smoke Test: High Confidence Examples (</a:t>
            </a:r>
            <a:r>
              <a:rPr lang="en-US" sz="3600" i="1" dirty="0">
                <a:latin typeface="LM Roman 10" panose="00000500000000000000" pitchFamily="50" charset="0"/>
              </a:rPr>
              <a:t>p</a:t>
            </a:r>
            <a:r>
              <a:rPr lang="en-US" sz="3600" i="1" baseline="-25000" dirty="0">
                <a:latin typeface="LM Roman 10" panose="00000500000000000000" pitchFamily="50" charset="0"/>
              </a:rPr>
              <a:t>i</a:t>
            </a:r>
            <a:r>
              <a:rPr lang="en-US" sz="3600" dirty="0">
                <a:latin typeface="LM Roman 10" panose="00000500000000000000" pitchFamily="50" charset="0"/>
              </a:rPr>
              <a:t>=1, </a:t>
            </a:r>
            <a:r>
              <a:rPr lang="en-US" sz="3600" i="1" dirty="0">
                <a:latin typeface="LM Roman 10" panose="00000500000000000000" pitchFamily="50" charset="0"/>
              </a:rPr>
              <a:t>p</a:t>
            </a:r>
            <a:r>
              <a:rPr lang="en-US" sz="3600" i="1" baseline="-25000" dirty="0">
                <a:latin typeface="LM Roman 10" panose="00000500000000000000" pitchFamily="50" charset="0"/>
              </a:rPr>
              <a:t>¬i</a:t>
            </a:r>
            <a:r>
              <a:rPr lang="en-US" sz="3600" dirty="0">
                <a:latin typeface="LM Roman 10" panose="00000500000000000000" pitchFamily="50" charset="0"/>
              </a:rPr>
              <a:t>=0)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F9CE273-F81E-4E37-AFA2-78E0D5759B46}"/>
              </a:ext>
            </a:extLst>
          </p:cNvPr>
          <p:cNvGrpSpPr/>
          <p:nvPr/>
        </p:nvGrpSpPr>
        <p:grpSpPr>
          <a:xfrm>
            <a:off x="1840997" y="1787705"/>
            <a:ext cx="6862386" cy="1325563"/>
            <a:chOff x="2950201" y="1874520"/>
            <a:chExt cx="6862386" cy="1325563"/>
          </a:xfrm>
        </p:grpSpPr>
        <p:pic>
          <p:nvPicPr>
            <p:cNvPr id="22" name="Picture 21" descr="A group of colorful balls&#10;&#10;Description automatically generated with low confidence">
              <a:extLst>
                <a:ext uri="{FF2B5EF4-FFF2-40B4-BE49-F238E27FC236}">
                  <a16:creationId xmlns:a16="http://schemas.microsoft.com/office/drawing/2014/main" id="{38A426F8-0205-40DF-9219-3EF6F20252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33" t="18938" r="29822" b="1536"/>
            <a:stretch/>
          </p:blipFill>
          <p:spPr>
            <a:xfrm>
              <a:off x="2950201" y="1874520"/>
              <a:ext cx="1325563" cy="13255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 descr="A picture containing indoor, pool ball, table&#10;&#10;Description automatically generated">
              <a:extLst>
                <a:ext uri="{FF2B5EF4-FFF2-40B4-BE49-F238E27FC236}">
                  <a16:creationId xmlns:a16="http://schemas.microsoft.com/office/drawing/2014/main" id="{C9C9E5DD-0908-4C53-B5CC-B641308470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6" t="12853" r="29372"/>
            <a:stretch/>
          </p:blipFill>
          <p:spPr>
            <a:xfrm>
              <a:off x="8487024" y="1874520"/>
              <a:ext cx="1325563" cy="13255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Picture 25" descr="A picture containing indoor, pool ball&#10;&#10;Description automatically generated">
              <a:extLst>
                <a:ext uri="{FF2B5EF4-FFF2-40B4-BE49-F238E27FC236}">
                  <a16:creationId xmlns:a16="http://schemas.microsoft.com/office/drawing/2014/main" id="{8FB8773B-C0B5-4E2E-8CA7-CEB2ED25F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46" t="7038" r="20861" b="6172"/>
            <a:stretch/>
          </p:blipFill>
          <p:spPr>
            <a:xfrm>
              <a:off x="7104593" y="1874520"/>
              <a:ext cx="1325563" cy="13255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39169BA-9522-4E12-AEAA-1E76356F2E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65" t="10235" r="17584" b="5832"/>
            <a:stretch/>
          </p:blipFill>
          <p:spPr>
            <a:xfrm>
              <a:off x="5722162" y="1874520"/>
              <a:ext cx="1325563" cy="13255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34A2B92-E147-4C9F-8ECB-B6C011A74D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56" r="19097" b="7137"/>
            <a:stretch/>
          </p:blipFill>
          <p:spPr>
            <a:xfrm>
              <a:off x="4339731" y="1874520"/>
              <a:ext cx="1325563" cy="13255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1" name="Subtitle 2">
            <a:extLst>
              <a:ext uri="{FF2B5EF4-FFF2-40B4-BE49-F238E27FC236}">
                <a16:creationId xmlns:a16="http://schemas.microsoft.com/office/drawing/2014/main" id="{A7DE42DF-BD50-47AB-89E5-EE17CEB12FA7}"/>
              </a:ext>
            </a:extLst>
          </p:cNvPr>
          <p:cNvSpPr txBox="1">
            <a:spLocks/>
          </p:cNvSpPr>
          <p:nvPr/>
        </p:nvSpPr>
        <p:spPr>
          <a:xfrm>
            <a:off x="10351002" y="1906177"/>
            <a:ext cx="1659315" cy="1088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CLEVR: 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5 Spheres</a:t>
            </a:r>
          </a:p>
        </p:txBody>
      </p:sp>
      <p:pic>
        <p:nvPicPr>
          <p:cNvPr id="33" name="Picture 32" descr="Text&#10;&#10;Description automatically generated with medium confidence">
            <a:extLst>
              <a:ext uri="{FF2B5EF4-FFF2-40B4-BE49-F238E27FC236}">
                <a16:creationId xmlns:a16="http://schemas.microsoft.com/office/drawing/2014/main" id="{ACAD0259-4CD6-4523-954E-B0895463D64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65"/>
          <a:stretch/>
        </p:blipFill>
        <p:spPr>
          <a:xfrm>
            <a:off x="1811415" y="3389362"/>
            <a:ext cx="6921551" cy="1252728"/>
          </a:xfrm>
          <a:prstGeom prst="rect">
            <a:avLst/>
          </a:prstGeom>
        </p:spPr>
      </p:pic>
      <p:pic>
        <p:nvPicPr>
          <p:cNvPr id="35" name="Picture 34" descr="A picture containing text&#10;&#10;Description automatically generated">
            <a:extLst>
              <a:ext uri="{FF2B5EF4-FFF2-40B4-BE49-F238E27FC236}">
                <a16:creationId xmlns:a16="http://schemas.microsoft.com/office/drawing/2014/main" id="{6C7EF974-B2A7-4560-8824-B3B74FFE035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65"/>
          <a:stretch/>
        </p:blipFill>
        <p:spPr>
          <a:xfrm>
            <a:off x="1811416" y="4954603"/>
            <a:ext cx="6921552" cy="1252728"/>
          </a:xfrm>
          <a:prstGeom prst="rect">
            <a:avLst/>
          </a:prstGeom>
        </p:spPr>
      </p:pic>
      <p:sp>
        <p:nvSpPr>
          <p:cNvPr id="37" name="Subtitle 2">
            <a:extLst>
              <a:ext uri="{FF2B5EF4-FFF2-40B4-BE49-F238E27FC236}">
                <a16:creationId xmlns:a16="http://schemas.microsoft.com/office/drawing/2014/main" id="{E6EDEE8C-AF0B-4960-8B3F-8CDF4B373D47}"/>
              </a:ext>
            </a:extLst>
          </p:cNvPr>
          <p:cNvSpPr txBox="1">
            <a:spLocks/>
          </p:cNvSpPr>
          <p:nvPr/>
        </p:nvSpPr>
        <p:spPr>
          <a:xfrm>
            <a:off x="10351002" y="3471417"/>
            <a:ext cx="1659316" cy="1088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MNIST</a:t>
            </a:r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id="{A05FE10B-7DD1-4DAA-BF4B-D9D870790CF9}"/>
              </a:ext>
            </a:extLst>
          </p:cNvPr>
          <p:cNvSpPr txBox="1">
            <a:spLocks/>
          </p:cNvSpPr>
          <p:nvPr/>
        </p:nvSpPr>
        <p:spPr>
          <a:xfrm>
            <a:off x="10351002" y="5036658"/>
            <a:ext cx="1659316" cy="1088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Fashion-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MNIST</a:t>
            </a:r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4A6BD9F4-A07E-4206-87A4-581D458B23C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57358" y="4486155"/>
            <a:ext cx="1313220" cy="339626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9A5AF46F-D7B7-451B-8539-6D4423AD6914}"/>
              </a:ext>
            </a:extLst>
          </p:cNvPr>
          <p:cNvSpPr/>
          <p:nvPr/>
        </p:nvSpPr>
        <p:spPr>
          <a:xfrm rot="18628947">
            <a:off x="437881" y="2679744"/>
            <a:ext cx="982565" cy="1720608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1AD0AC0-5028-475E-ADBC-B08D3D5E7049}"/>
              </a:ext>
            </a:extLst>
          </p:cNvPr>
          <p:cNvSpPr/>
          <p:nvPr/>
        </p:nvSpPr>
        <p:spPr>
          <a:xfrm rot="18900000">
            <a:off x="328549" y="2648837"/>
            <a:ext cx="1028801" cy="1794102"/>
          </a:xfrm>
          <a:prstGeom prst="ellipse">
            <a:avLst/>
          </a:prstGeom>
          <a:solidFill>
            <a:srgbClr val="FFC000">
              <a:alpha val="40000"/>
            </a:srgb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34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Smoke Test: High Confidence Examples (</a:t>
            </a:r>
            <a:r>
              <a:rPr lang="en-US" sz="3600" i="1" dirty="0">
                <a:latin typeface="LM Roman 10" panose="00000500000000000000" pitchFamily="50" charset="0"/>
              </a:rPr>
              <a:t>p</a:t>
            </a:r>
            <a:r>
              <a:rPr lang="en-US" sz="3600" i="1" baseline="-25000" dirty="0">
                <a:latin typeface="LM Roman 10" panose="00000500000000000000" pitchFamily="50" charset="0"/>
              </a:rPr>
              <a:t>i</a:t>
            </a:r>
            <a:r>
              <a:rPr lang="en-US" sz="3600" dirty="0">
                <a:latin typeface="LM Roman 10" panose="00000500000000000000" pitchFamily="50" charset="0"/>
              </a:rPr>
              <a:t>=1, </a:t>
            </a:r>
            <a:r>
              <a:rPr lang="en-US" sz="3600" i="1" dirty="0">
                <a:latin typeface="LM Roman 10" panose="00000500000000000000" pitchFamily="50" charset="0"/>
              </a:rPr>
              <a:t>p</a:t>
            </a:r>
            <a:r>
              <a:rPr lang="en-US" sz="3600" i="1" baseline="-25000" dirty="0">
                <a:latin typeface="LM Roman 10" panose="00000500000000000000" pitchFamily="50" charset="0"/>
              </a:rPr>
              <a:t>¬i</a:t>
            </a:r>
            <a:r>
              <a:rPr lang="en-US" sz="3600" dirty="0">
                <a:latin typeface="LM Roman 10" panose="00000500000000000000" pitchFamily="50" charset="0"/>
              </a:rPr>
              <a:t>=0)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F9CE273-F81E-4E37-AFA2-78E0D5759B46}"/>
              </a:ext>
            </a:extLst>
          </p:cNvPr>
          <p:cNvGrpSpPr/>
          <p:nvPr/>
        </p:nvGrpSpPr>
        <p:grpSpPr>
          <a:xfrm>
            <a:off x="1840997" y="1787705"/>
            <a:ext cx="6862386" cy="1325563"/>
            <a:chOff x="2950201" y="1874520"/>
            <a:chExt cx="6862386" cy="1325563"/>
          </a:xfrm>
        </p:grpSpPr>
        <p:pic>
          <p:nvPicPr>
            <p:cNvPr id="22" name="Picture 21" descr="A group of colorful balls&#10;&#10;Description automatically generated with low confidence">
              <a:extLst>
                <a:ext uri="{FF2B5EF4-FFF2-40B4-BE49-F238E27FC236}">
                  <a16:creationId xmlns:a16="http://schemas.microsoft.com/office/drawing/2014/main" id="{38A426F8-0205-40DF-9219-3EF6F20252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33" t="18938" r="29822" b="1536"/>
            <a:stretch/>
          </p:blipFill>
          <p:spPr>
            <a:xfrm>
              <a:off x="2950201" y="1874520"/>
              <a:ext cx="1325563" cy="13255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 descr="A picture containing indoor, pool ball, table&#10;&#10;Description automatically generated">
              <a:extLst>
                <a:ext uri="{FF2B5EF4-FFF2-40B4-BE49-F238E27FC236}">
                  <a16:creationId xmlns:a16="http://schemas.microsoft.com/office/drawing/2014/main" id="{C9C9E5DD-0908-4C53-B5CC-B641308470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6" t="12853" r="29372"/>
            <a:stretch/>
          </p:blipFill>
          <p:spPr>
            <a:xfrm>
              <a:off x="8487024" y="1874520"/>
              <a:ext cx="1325563" cy="13255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Picture 25" descr="A picture containing indoor, pool ball&#10;&#10;Description automatically generated">
              <a:extLst>
                <a:ext uri="{FF2B5EF4-FFF2-40B4-BE49-F238E27FC236}">
                  <a16:creationId xmlns:a16="http://schemas.microsoft.com/office/drawing/2014/main" id="{8FB8773B-C0B5-4E2E-8CA7-CEB2ED25F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46" t="7038" r="20861" b="6172"/>
            <a:stretch/>
          </p:blipFill>
          <p:spPr>
            <a:xfrm>
              <a:off x="7104593" y="1874520"/>
              <a:ext cx="1325563" cy="13255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39169BA-9522-4E12-AEAA-1E76356F2E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65" t="10235" r="17584" b="5832"/>
            <a:stretch/>
          </p:blipFill>
          <p:spPr>
            <a:xfrm>
              <a:off x="5722162" y="1874520"/>
              <a:ext cx="1325563" cy="13255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34A2B92-E147-4C9F-8ECB-B6C011A74D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56" r="19097" b="7137"/>
            <a:stretch/>
          </p:blipFill>
          <p:spPr>
            <a:xfrm>
              <a:off x="4339731" y="1874520"/>
              <a:ext cx="1325563" cy="13255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1" name="Subtitle 2">
            <a:extLst>
              <a:ext uri="{FF2B5EF4-FFF2-40B4-BE49-F238E27FC236}">
                <a16:creationId xmlns:a16="http://schemas.microsoft.com/office/drawing/2014/main" id="{A7DE42DF-BD50-47AB-89E5-EE17CEB12FA7}"/>
              </a:ext>
            </a:extLst>
          </p:cNvPr>
          <p:cNvSpPr txBox="1">
            <a:spLocks/>
          </p:cNvSpPr>
          <p:nvPr/>
        </p:nvSpPr>
        <p:spPr>
          <a:xfrm>
            <a:off x="10351002" y="1906177"/>
            <a:ext cx="1659315" cy="1088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CLEVR: 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5 Spheres</a:t>
            </a:r>
          </a:p>
        </p:txBody>
      </p:sp>
      <p:pic>
        <p:nvPicPr>
          <p:cNvPr id="33" name="Picture 32" descr="Text&#10;&#10;Description automatically generated with medium confidence">
            <a:extLst>
              <a:ext uri="{FF2B5EF4-FFF2-40B4-BE49-F238E27FC236}">
                <a16:creationId xmlns:a16="http://schemas.microsoft.com/office/drawing/2014/main" id="{ACAD0259-4CD6-4523-954E-B0895463D64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65"/>
          <a:stretch/>
        </p:blipFill>
        <p:spPr>
          <a:xfrm>
            <a:off x="1811415" y="3389362"/>
            <a:ext cx="6921551" cy="1252728"/>
          </a:xfrm>
          <a:prstGeom prst="rect">
            <a:avLst/>
          </a:prstGeom>
        </p:spPr>
      </p:pic>
      <p:pic>
        <p:nvPicPr>
          <p:cNvPr id="35" name="Picture 34" descr="A picture containing text&#10;&#10;Description automatically generated">
            <a:extLst>
              <a:ext uri="{FF2B5EF4-FFF2-40B4-BE49-F238E27FC236}">
                <a16:creationId xmlns:a16="http://schemas.microsoft.com/office/drawing/2014/main" id="{6C7EF974-B2A7-4560-8824-B3B74FFE035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65"/>
          <a:stretch/>
        </p:blipFill>
        <p:spPr>
          <a:xfrm>
            <a:off x="1811416" y="4954603"/>
            <a:ext cx="6921552" cy="1252728"/>
          </a:xfrm>
          <a:prstGeom prst="rect">
            <a:avLst/>
          </a:prstGeom>
        </p:spPr>
      </p:pic>
      <p:sp>
        <p:nvSpPr>
          <p:cNvPr id="37" name="Subtitle 2">
            <a:extLst>
              <a:ext uri="{FF2B5EF4-FFF2-40B4-BE49-F238E27FC236}">
                <a16:creationId xmlns:a16="http://schemas.microsoft.com/office/drawing/2014/main" id="{E6EDEE8C-AF0B-4960-8B3F-8CDF4B373D47}"/>
              </a:ext>
            </a:extLst>
          </p:cNvPr>
          <p:cNvSpPr txBox="1">
            <a:spLocks/>
          </p:cNvSpPr>
          <p:nvPr/>
        </p:nvSpPr>
        <p:spPr>
          <a:xfrm>
            <a:off x="10351002" y="3471417"/>
            <a:ext cx="1659316" cy="1088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MNIST</a:t>
            </a:r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id="{A05FE10B-7DD1-4DAA-BF4B-D9D870790CF9}"/>
              </a:ext>
            </a:extLst>
          </p:cNvPr>
          <p:cNvSpPr txBox="1">
            <a:spLocks/>
          </p:cNvSpPr>
          <p:nvPr/>
        </p:nvSpPr>
        <p:spPr>
          <a:xfrm>
            <a:off x="10351002" y="5036658"/>
            <a:ext cx="1659316" cy="1088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Fashion-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MNIST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23DAD706-52B1-40E7-B582-731148407F32}"/>
              </a:ext>
            </a:extLst>
          </p:cNvPr>
          <p:cNvSpPr txBox="1">
            <a:spLocks/>
          </p:cNvSpPr>
          <p:nvPr/>
        </p:nvSpPr>
        <p:spPr>
          <a:xfrm>
            <a:off x="8535414" y="2260547"/>
            <a:ext cx="2103398" cy="3798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LM Roman 10" panose="00000500000000000000" pitchFamily="50" charset="0"/>
              </a:rPr>
              <a:t>≈0.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LM Roman 10" panose="00000500000000000000" pitchFamily="50" charset="0"/>
              </a:rPr>
              <a:t>943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4748D525-3D47-4F08-B943-7F5C746FDE0C}"/>
              </a:ext>
            </a:extLst>
          </p:cNvPr>
          <p:cNvSpPr txBox="1">
            <a:spLocks/>
          </p:cNvSpPr>
          <p:nvPr/>
        </p:nvSpPr>
        <p:spPr>
          <a:xfrm>
            <a:off x="8535414" y="3843096"/>
            <a:ext cx="2103398" cy="3798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 i="0" dirty="0">
                <a:solidFill>
                  <a:srgbClr val="202124"/>
                </a:solidFill>
                <a:effectLst/>
                <a:latin typeface="LM Roman 10" panose="00000500000000000000" pitchFamily="50" charset="0"/>
              </a:rPr>
              <a:t>≈</a:t>
            </a:r>
            <a:r>
              <a:rPr lang="en-US" sz="360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LM Roman 10" panose="00000500000000000000" pitchFamily="50" charset="0"/>
              </a:rPr>
              <a:t>0.999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LM Roman 10" panose="00000500000000000000" pitchFamily="50" charset="0"/>
            </a:endParaRP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57B1B508-5CFA-470D-8DAE-2FBA20163D6E}"/>
              </a:ext>
            </a:extLst>
          </p:cNvPr>
          <p:cNvSpPr txBox="1">
            <a:spLocks/>
          </p:cNvSpPr>
          <p:nvPr/>
        </p:nvSpPr>
        <p:spPr>
          <a:xfrm>
            <a:off x="8535414" y="5425645"/>
            <a:ext cx="2103398" cy="3798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 i="0" dirty="0">
                <a:solidFill>
                  <a:srgbClr val="202124"/>
                </a:solidFill>
                <a:effectLst/>
                <a:latin typeface="LM Roman 10" panose="00000500000000000000" pitchFamily="50" charset="0"/>
              </a:rPr>
              <a:t>≈</a:t>
            </a:r>
            <a:r>
              <a:rPr lang="en-US" sz="360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LM Roman 10" panose="00000500000000000000" pitchFamily="50" charset="0"/>
              </a:rPr>
              <a:t>0.99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8</a:t>
            </a:r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4A6BD9F4-A07E-4206-87A4-581D458B23C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57358" y="4486155"/>
            <a:ext cx="1313220" cy="339626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9A5AF46F-D7B7-451B-8539-6D4423AD6914}"/>
              </a:ext>
            </a:extLst>
          </p:cNvPr>
          <p:cNvSpPr/>
          <p:nvPr/>
        </p:nvSpPr>
        <p:spPr>
          <a:xfrm rot="18628947">
            <a:off x="437881" y="2679744"/>
            <a:ext cx="982565" cy="1720608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1AD0AC0-5028-475E-ADBC-B08D3D5E7049}"/>
              </a:ext>
            </a:extLst>
          </p:cNvPr>
          <p:cNvSpPr/>
          <p:nvPr/>
        </p:nvSpPr>
        <p:spPr>
          <a:xfrm rot="18900000">
            <a:off x="328549" y="2648837"/>
            <a:ext cx="1028801" cy="1794102"/>
          </a:xfrm>
          <a:prstGeom prst="ellipse">
            <a:avLst/>
          </a:prstGeom>
          <a:solidFill>
            <a:srgbClr val="FFC000">
              <a:alpha val="40000"/>
            </a:srgb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4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rossword puzzle&#10;&#10;Description automatically generated">
            <a:extLst>
              <a:ext uri="{FF2B5EF4-FFF2-40B4-BE49-F238E27FC236}">
                <a16:creationId xmlns:a16="http://schemas.microsoft.com/office/drawing/2014/main" id="{F9540D63-35AE-4CB7-BA73-2FAD88B386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8" t="7679" r="10098" b="8804"/>
          <a:stretch/>
        </p:blipFill>
        <p:spPr>
          <a:xfrm>
            <a:off x="3785354" y="835738"/>
            <a:ext cx="5265729" cy="5393849"/>
          </a:xfrm>
          <a:prstGeom prst="rtTriangle">
            <a:avLst/>
          </a:prstGeom>
        </p:spPr>
      </p:pic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Class Boundaries (</a:t>
            </a:r>
            <a:r>
              <a:rPr lang="en-US" sz="3600" i="1" dirty="0">
                <a:latin typeface="LM Roman 10" panose="00000500000000000000" pitchFamily="50" charset="0"/>
              </a:rPr>
              <a:t>p</a:t>
            </a:r>
            <a:r>
              <a:rPr lang="en-US" sz="3600" i="1" baseline="-25000" dirty="0">
                <a:latin typeface="LM Roman 10" panose="00000500000000000000" pitchFamily="50" charset="0"/>
              </a:rPr>
              <a:t>i</a:t>
            </a:r>
            <a:r>
              <a:rPr lang="en-US" sz="3600" dirty="0">
                <a:latin typeface="LM Roman 10" panose="00000500000000000000" pitchFamily="50" charset="0"/>
              </a:rPr>
              <a:t>=0.5, </a:t>
            </a:r>
            <a:r>
              <a:rPr lang="en-US" sz="3600" i="1" dirty="0">
                <a:latin typeface="LM Roman 10" panose="00000500000000000000" pitchFamily="50" charset="0"/>
              </a:rPr>
              <a:t>p</a:t>
            </a:r>
            <a:r>
              <a:rPr lang="en-US" sz="3600" i="1" baseline="-25000" dirty="0">
                <a:latin typeface="LM Roman 10" panose="00000500000000000000" pitchFamily="50" charset="0"/>
              </a:rPr>
              <a:t>j</a:t>
            </a:r>
            <a:r>
              <a:rPr lang="en-US" sz="3600" dirty="0">
                <a:latin typeface="LM Roman 10" panose="00000500000000000000" pitchFamily="50" charset="0"/>
              </a:rPr>
              <a:t>=0.5, </a:t>
            </a:r>
            <a:r>
              <a:rPr lang="en-US" sz="3600" i="1" dirty="0">
                <a:latin typeface="LM Roman 10" panose="00000500000000000000" pitchFamily="50" charset="0"/>
              </a:rPr>
              <a:t>p</a:t>
            </a:r>
            <a:r>
              <a:rPr lang="en-US" sz="3600" i="1" baseline="-25000" dirty="0">
                <a:latin typeface="LM Roman 10" panose="00000500000000000000" pitchFamily="50" charset="0"/>
              </a:rPr>
              <a:t>¬i,¬j </a:t>
            </a:r>
            <a:r>
              <a:rPr lang="en-US" sz="3600" dirty="0">
                <a:latin typeface="LM Roman 10" panose="00000500000000000000" pitchFamily="50" charset="0"/>
              </a:rPr>
              <a:t>=0) 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3858A3A5-ADF2-4556-B62F-D7FFBAFB5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7358" y="4486155"/>
            <a:ext cx="1313220" cy="339626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92734973-EC55-41FD-BFC1-D806C2976BBB}"/>
              </a:ext>
            </a:extLst>
          </p:cNvPr>
          <p:cNvSpPr/>
          <p:nvPr/>
        </p:nvSpPr>
        <p:spPr>
          <a:xfrm rot="18628947">
            <a:off x="437881" y="2679744"/>
            <a:ext cx="982565" cy="1720608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3C65AD3-2BCB-4955-BBEA-45FDE6254802}"/>
              </a:ext>
            </a:extLst>
          </p:cNvPr>
          <p:cNvSpPr/>
          <p:nvPr/>
        </p:nvSpPr>
        <p:spPr>
          <a:xfrm rot="18900000">
            <a:off x="328549" y="2648837"/>
            <a:ext cx="1028801" cy="1794102"/>
          </a:xfrm>
          <a:prstGeom prst="ellipse">
            <a:avLst/>
          </a:prstGeom>
          <a:solidFill>
            <a:srgbClr val="FFC000">
              <a:alpha val="40000"/>
            </a:srgb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B2AEAF1-40C3-4BE7-9515-F9A629CA2909}"/>
              </a:ext>
            </a:extLst>
          </p:cNvPr>
          <p:cNvGrpSpPr/>
          <p:nvPr/>
        </p:nvGrpSpPr>
        <p:grpSpPr>
          <a:xfrm>
            <a:off x="3785354" y="6229587"/>
            <a:ext cx="4817083" cy="584775"/>
            <a:chOff x="3829906" y="6261889"/>
            <a:chExt cx="4817083" cy="58477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71EDA9F-F18F-44B9-972A-92B37F1D1592}"/>
                </a:ext>
              </a:extLst>
            </p:cNvPr>
            <p:cNvSpPr txBox="1"/>
            <p:nvPr/>
          </p:nvSpPr>
          <p:spPr>
            <a:xfrm>
              <a:off x="4360818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2F3F9D7-60C9-4F6F-AE80-E79308376ABC}"/>
                </a:ext>
              </a:extLst>
            </p:cNvPr>
            <p:cNvSpPr txBox="1"/>
            <p:nvPr/>
          </p:nvSpPr>
          <p:spPr>
            <a:xfrm>
              <a:off x="3829906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9986978-3DEA-4314-B518-6F68A3B11944}"/>
                </a:ext>
              </a:extLst>
            </p:cNvPr>
            <p:cNvSpPr txBox="1"/>
            <p:nvPr/>
          </p:nvSpPr>
          <p:spPr>
            <a:xfrm>
              <a:off x="4891730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2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6465E9B-8F0A-41CB-98D4-91CF13CC9F55}"/>
                </a:ext>
              </a:extLst>
            </p:cNvPr>
            <p:cNvSpPr txBox="1"/>
            <p:nvPr/>
          </p:nvSpPr>
          <p:spPr>
            <a:xfrm>
              <a:off x="5422642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3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ED47741-54BD-4655-87BC-3B9588F457A8}"/>
                </a:ext>
              </a:extLst>
            </p:cNvPr>
            <p:cNvSpPr txBox="1"/>
            <p:nvPr/>
          </p:nvSpPr>
          <p:spPr>
            <a:xfrm>
              <a:off x="5953554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4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9C17FFE-8FB1-43FF-820C-44E90AA1B964}"/>
                </a:ext>
              </a:extLst>
            </p:cNvPr>
            <p:cNvSpPr txBox="1"/>
            <p:nvPr/>
          </p:nvSpPr>
          <p:spPr>
            <a:xfrm>
              <a:off x="6484466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5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DC621EB-853C-40EC-A1F1-27190BB05093}"/>
                </a:ext>
              </a:extLst>
            </p:cNvPr>
            <p:cNvSpPr txBox="1"/>
            <p:nvPr/>
          </p:nvSpPr>
          <p:spPr>
            <a:xfrm>
              <a:off x="7015378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6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E6D5EB1-4ADE-4507-91B8-12381E62BA63}"/>
                </a:ext>
              </a:extLst>
            </p:cNvPr>
            <p:cNvSpPr txBox="1"/>
            <p:nvPr/>
          </p:nvSpPr>
          <p:spPr>
            <a:xfrm>
              <a:off x="7546290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7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D286C45-D42E-4C52-AEED-C8525D5639C5}"/>
                </a:ext>
              </a:extLst>
            </p:cNvPr>
            <p:cNvSpPr txBox="1"/>
            <p:nvPr/>
          </p:nvSpPr>
          <p:spPr>
            <a:xfrm>
              <a:off x="8077202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8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9EECE57-341C-4AD5-BB7A-B30696DF2A86}"/>
              </a:ext>
            </a:extLst>
          </p:cNvPr>
          <p:cNvGrpSpPr/>
          <p:nvPr/>
        </p:nvGrpSpPr>
        <p:grpSpPr>
          <a:xfrm>
            <a:off x="3207583" y="1398300"/>
            <a:ext cx="569787" cy="4855482"/>
            <a:chOff x="3277033" y="1398300"/>
            <a:chExt cx="569787" cy="485548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D1692EA-75EE-43BF-813B-E3BCF889F6C4}"/>
                </a:ext>
              </a:extLst>
            </p:cNvPr>
            <p:cNvSpPr txBox="1"/>
            <p:nvPr/>
          </p:nvSpPr>
          <p:spPr>
            <a:xfrm>
              <a:off x="3277033" y="1398300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8ED056D-17FC-4AC1-8675-F87BA3D122C0}"/>
                </a:ext>
              </a:extLst>
            </p:cNvPr>
            <p:cNvSpPr txBox="1"/>
            <p:nvPr/>
          </p:nvSpPr>
          <p:spPr>
            <a:xfrm>
              <a:off x="3277033" y="1932138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2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C21E058-4A1C-4D7B-8F22-957E163A2F67}"/>
                </a:ext>
              </a:extLst>
            </p:cNvPr>
            <p:cNvSpPr txBox="1"/>
            <p:nvPr/>
          </p:nvSpPr>
          <p:spPr>
            <a:xfrm>
              <a:off x="3277033" y="2465976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3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1480FEA-B7F6-4818-886B-AE4513E295EB}"/>
                </a:ext>
              </a:extLst>
            </p:cNvPr>
            <p:cNvSpPr txBox="1"/>
            <p:nvPr/>
          </p:nvSpPr>
          <p:spPr>
            <a:xfrm>
              <a:off x="3277033" y="2999814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4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3501F8D-623A-4218-BA95-0DE2728B1084}"/>
                </a:ext>
              </a:extLst>
            </p:cNvPr>
            <p:cNvSpPr txBox="1"/>
            <p:nvPr/>
          </p:nvSpPr>
          <p:spPr>
            <a:xfrm>
              <a:off x="3277033" y="3533652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5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C569AAE-9DF1-4B39-934F-375CC910FA73}"/>
                </a:ext>
              </a:extLst>
            </p:cNvPr>
            <p:cNvSpPr txBox="1"/>
            <p:nvPr/>
          </p:nvSpPr>
          <p:spPr>
            <a:xfrm>
              <a:off x="3277033" y="4067490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6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73C740D-0A0D-4613-A4D7-1F80BA8ED067}"/>
                </a:ext>
              </a:extLst>
            </p:cNvPr>
            <p:cNvSpPr txBox="1"/>
            <p:nvPr/>
          </p:nvSpPr>
          <p:spPr>
            <a:xfrm>
              <a:off x="3277033" y="4601328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7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01B96C1-581D-4088-A9D7-C939841F78E4}"/>
                </a:ext>
              </a:extLst>
            </p:cNvPr>
            <p:cNvSpPr txBox="1"/>
            <p:nvPr/>
          </p:nvSpPr>
          <p:spPr>
            <a:xfrm>
              <a:off x="3277033" y="5135166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8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A6A8605-7579-49E2-9196-61E9390F4BCA}"/>
                </a:ext>
              </a:extLst>
            </p:cNvPr>
            <p:cNvSpPr txBox="1"/>
            <p:nvPr/>
          </p:nvSpPr>
          <p:spPr>
            <a:xfrm>
              <a:off x="3277033" y="5669007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931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rossword puzzle&#10;&#10;Description automatically generated">
            <a:extLst>
              <a:ext uri="{FF2B5EF4-FFF2-40B4-BE49-F238E27FC236}">
                <a16:creationId xmlns:a16="http://schemas.microsoft.com/office/drawing/2014/main" id="{F9540D63-35AE-4CB7-BA73-2FAD88B386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8" t="7679" r="10098" b="8804"/>
          <a:stretch/>
        </p:blipFill>
        <p:spPr>
          <a:xfrm>
            <a:off x="3785354" y="835738"/>
            <a:ext cx="5265729" cy="5393849"/>
          </a:xfrm>
          <a:prstGeom prst="rtTriangle">
            <a:avLst/>
          </a:prstGeom>
        </p:spPr>
      </p:pic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Class Boundaries (</a:t>
            </a:r>
            <a:r>
              <a:rPr lang="en-US" sz="3600" i="1" dirty="0">
                <a:latin typeface="LM Roman 10" panose="00000500000000000000" pitchFamily="50" charset="0"/>
              </a:rPr>
              <a:t>p</a:t>
            </a:r>
            <a:r>
              <a:rPr lang="en-US" sz="3600" i="1" baseline="-25000" dirty="0">
                <a:latin typeface="LM Roman 10" panose="00000500000000000000" pitchFamily="50" charset="0"/>
              </a:rPr>
              <a:t>i</a:t>
            </a:r>
            <a:r>
              <a:rPr lang="en-US" sz="3600" dirty="0">
                <a:latin typeface="LM Roman 10" panose="00000500000000000000" pitchFamily="50" charset="0"/>
              </a:rPr>
              <a:t>=0.5, </a:t>
            </a:r>
            <a:r>
              <a:rPr lang="en-US" sz="3600" i="1" dirty="0">
                <a:latin typeface="LM Roman 10" panose="00000500000000000000" pitchFamily="50" charset="0"/>
              </a:rPr>
              <a:t>p</a:t>
            </a:r>
            <a:r>
              <a:rPr lang="en-US" sz="3600" i="1" baseline="-25000" dirty="0">
                <a:latin typeface="LM Roman 10" panose="00000500000000000000" pitchFamily="50" charset="0"/>
              </a:rPr>
              <a:t>j</a:t>
            </a:r>
            <a:r>
              <a:rPr lang="en-US" sz="3600" dirty="0">
                <a:latin typeface="LM Roman 10" panose="00000500000000000000" pitchFamily="50" charset="0"/>
              </a:rPr>
              <a:t>=0.5, </a:t>
            </a:r>
            <a:r>
              <a:rPr lang="en-US" sz="3600" i="1" dirty="0">
                <a:latin typeface="LM Roman 10" panose="00000500000000000000" pitchFamily="50" charset="0"/>
              </a:rPr>
              <a:t>p</a:t>
            </a:r>
            <a:r>
              <a:rPr lang="en-US" sz="3600" i="1" baseline="-25000" dirty="0">
                <a:latin typeface="LM Roman 10" panose="00000500000000000000" pitchFamily="50" charset="0"/>
              </a:rPr>
              <a:t>¬i,¬j </a:t>
            </a:r>
            <a:r>
              <a:rPr lang="en-US" sz="3600" dirty="0">
                <a:latin typeface="LM Roman 10" panose="00000500000000000000" pitchFamily="50" charset="0"/>
              </a:rPr>
              <a:t>=0) 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3858A3A5-ADF2-4556-B62F-D7FFBAFB5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7358" y="4486155"/>
            <a:ext cx="1313220" cy="339626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92734973-EC55-41FD-BFC1-D806C2976BBB}"/>
              </a:ext>
            </a:extLst>
          </p:cNvPr>
          <p:cNvSpPr/>
          <p:nvPr/>
        </p:nvSpPr>
        <p:spPr>
          <a:xfrm rot="18628947">
            <a:off x="437881" y="2679744"/>
            <a:ext cx="982565" cy="1720608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3C65AD3-2BCB-4955-BBEA-45FDE6254802}"/>
              </a:ext>
            </a:extLst>
          </p:cNvPr>
          <p:cNvSpPr/>
          <p:nvPr/>
        </p:nvSpPr>
        <p:spPr>
          <a:xfrm rot="18900000">
            <a:off x="328549" y="2648837"/>
            <a:ext cx="1028801" cy="1794102"/>
          </a:xfrm>
          <a:prstGeom prst="ellipse">
            <a:avLst/>
          </a:prstGeom>
          <a:solidFill>
            <a:srgbClr val="FFC000">
              <a:alpha val="40000"/>
            </a:srgb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B2AEAF1-40C3-4BE7-9515-F9A629CA2909}"/>
              </a:ext>
            </a:extLst>
          </p:cNvPr>
          <p:cNvGrpSpPr/>
          <p:nvPr/>
        </p:nvGrpSpPr>
        <p:grpSpPr>
          <a:xfrm>
            <a:off x="3785354" y="6229587"/>
            <a:ext cx="4817083" cy="584775"/>
            <a:chOff x="3829906" y="6261889"/>
            <a:chExt cx="4817083" cy="58477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71EDA9F-F18F-44B9-972A-92B37F1D1592}"/>
                </a:ext>
              </a:extLst>
            </p:cNvPr>
            <p:cNvSpPr txBox="1"/>
            <p:nvPr/>
          </p:nvSpPr>
          <p:spPr>
            <a:xfrm>
              <a:off x="4360818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2F3F9D7-60C9-4F6F-AE80-E79308376ABC}"/>
                </a:ext>
              </a:extLst>
            </p:cNvPr>
            <p:cNvSpPr txBox="1"/>
            <p:nvPr/>
          </p:nvSpPr>
          <p:spPr>
            <a:xfrm>
              <a:off x="3829906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9986978-3DEA-4314-B518-6F68A3B11944}"/>
                </a:ext>
              </a:extLst>
            </p:cNvPr>
            <p:cNvSpPr txBox="1"/>
            <p:nvPr/>
          </p:nvSpPr>
          <p:spPr>
            <a:xfrm>
              <a:off x="4891730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2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6465E9B-8F0A-41CB-98D4-91CF13CC9F55}"/>
                </a:ext>
              </a:extLst>
            </p:cNvPr>
            <p:cNvSpPr txBox="1"/>
            <p:nvPr/>
          </p:nvSpPr>
          <p:spPr>
            <a:xfrm>
              <a:off x="5422642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3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ED47741-54BD-4655-87BC-3B9588F457A8}"/>
                </a:ext>
              </a:extLst>
            </p:cNvPr>
            <p:cNvSpPr txBox="1"/>
            <p:nvPr/>
          </p:nvSpPr>
          <p:spPr>
            <a:xfrm>
              <a:off x="5953554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4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9C17FFE-8FB1-43FF-820C-44E90AA1B964}"/>
                </a:ext>
              </a:extLst>
            </p:cNvPr>
            <p:cNvSpPr txBox="1"/>
            <p:nvPr/>
          </p:nvSpPr>
          <p:spPr>
            <a:xfrm>
              <a:off x="6484466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5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DC621EB-853C-40EC-A1F1-27190BB05093}"/>
                </a:ext>
              </a:extLst>
            </p:cNvPr>
            <p:cNvSpPr txBox="1"/>
            <p:nvPr/>
          </p:nvSpPr>
          <p:spPr>
            <a:xfrm>
              <a:off x="7015378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6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E6D5EB1-4ADE-4507-91B8-12381E62BA63}"/>
                </a:ext>
              </a:extLst>
            </p:cNvPr>
            <p:cNvSpPr txBox="1"/>
            <p:nvPr/>
          </p:nvSpPr>
          <p:spPr>
            <a:xfrm>
              <a:off x="7546290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7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D286C45-D42E-4C52-AEED-C8525D5639C5}"/>
                </a:ext>
              </a:extLst>
            </p:cNvPr>
            <p:cNvSpPr txBox="1"/>
            <p:nvPr/>
          </p:nvSpPr>
          <p:spPr>
            <a:xfrm>
              <a:off x="8077202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8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9EECE57-341C-4AD5-BB7A-B30696DF2A86}"/>
              </a:ext>
            </a:extLst>
          </p:cNvPr>
          <p:cNvGrpSpPr/>
          <p:nvPr/>
        </p:nvGrpSpPr>
        <p:grpSpPr>
          <a:xfrm>
            <a:off x="3207583" y="1398300"/>
            <a:ext cx="569787" cy="4855482"/>
            <a:chOff x="3277033" y="1398300"/>
            <a:chExt cx="569787" cy="485548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D1692EA-75EE-43BF-813B-E3BCF889F6C4}"/>
                </a:ext>
              </a:extLst>
            </p:cNvPr>
            <p:cNvSpPr txBox="1"/>
            <p:nvPr/>
          </p:nvSpPr>
          <p:spPr>
            <a:xfrm>
              <a:off x="3277033" y="1398300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8ED056D-17FC-4AC1-8675-F87BA3D122C0}"/>
                </a:ext>
              </a:extLst>
            </p:cNvPr>
            <p:cNvSpPr txBox="1"/>
            <p:nvPr/>
          </p:nvSpPr>
          <p:spPr>
            <a:xfrm>
              <a:off x="3277033" y="1932138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2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C21E058-4A1C-4D7B-8F22-957E163A2F67}"/>
                </a:ext>
              </a:extLst>
            </p:cNvPr>
            <p:cNvSpPr txBox="1"/>
            <p:nvPr/>
          </p:nvSpPr>
          <p:spPr>
            <a:xfrm>
              <a:off x="3277033" y="2465976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3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1480FEA-B7F6-4818-886B-AE4513E295EB}"/>
                </a:ext>
              </a:extLst>
            </p:cNvPr>
            <p:cNvSpPr txBox="1"/>
            <p:nvPr/>
          </p:nvSpPr>
          <p:spPr>
            <a:xfrm>
              <a:off x="3277033" y="2999814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4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3501F8D-623A-4218-BA95-0DE2728B1084}"/>
                </a:ext>
              </a:extLst>
            </p:cNvPr>
            <p:cNvSpPr txBox="1"/>
            <p:nvPr/>
          </p:nvSpPr>
          <p:spPr>
            <a:xfrm>
              <a:off x="3277033" y="3533652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5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C569AAE-9DF1-4B39-934F-375CC910FA73}"/>
                </a:ext>
              </a:extLst>
            </p:cNvPr>
            <p:cNvSpPr txBox="1"/>
            <p:nvPr/>
          </p:nvSpPr>
          <p:spPr>
            <a:xfrm>
              <a:off x="3277033" y="4067490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6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73C740D-0A0D-4613-A4D7-1F80BA8ED067}"/>
                </a:ext>
              </a:extLst>
            </p:cNvPr>
            <p:cNvSpPr txBox="1"/>
            <p:nvPr/>
          </p:nvSpPr>
          <p:spPr>
            <a:xfrm>
              <a:off x="3277033" y="4601328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7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01B96C1-581D-4088-A9D7-C939841F78E4}"/>
                </a:ext>
              </a:extLst>
            </p:cNvPr>
            <p:cNvSpPr txBox="1"/>
            <p:nvPr/>
          </p:nvSpPr>
          <p:spPr>
            <a:xfrm>
              <a:off x="3277033" y="5135166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8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A6A8605-7579-49E2-9196-61E9390F4BCA}"/>
                </a:ext>
              </a:extLst>
            </p:cNvPr>
            <p:cNvSpPr txBox="1"/>
            <p:nvPr/>
          </p:nvSpPr>
          <p:spPr>
            <a:xfrm>
              <a:off x="3277033" y="5669007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9</a:t>
              </a:r>
            </a:p>
          </p:txBody>
        </p:sp>
      </p:grpSp>
      <p:pic>
        <p:nvPicPr>
          <p:cNvPr id="35" name="Picture 34" descr="A picture containing text, crossword puzzle&#10;&#10;Description automatically generated">
            <a:extLst>
              <a:ext uri="{FF2B5EF4-FFF2-40B4-BE49-F238E27FC236}">
                <a16:creationId xmlns:a16="http://schemas.microsoft.com/office/drawing/2014/main" id="{79399476-DA86-4D7A-BEEA-DF738EA75A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37" t="83999" r="17585" b="9446"/>
          <a:stretch/>
        </p:blipFill>
        <p:spPr>
          <a:xfrm>
            <a:off x="7755679" y="5450703"/>
            <a:ext cx="1150331" cy="1065322"/>
          </a:xfrm>
          <a:prstGeom prst="flowChartConnector">
            <a:avLst/>
          </a:prstGeom>
        </p:spPr>
      </p:pic>
      <p:pic>
        <p:nvPicPr>
          <p:cNvPr id="9" name="Graphic 8" descr="Magnifying glass outline">
            <a:extLst>
              <a:ext uri="{FF2B5EF4-FFF2-40B4-BE49-F238E27FC236}">
                <a16:creationId xmlns:a16="http://schemas.microsoft.com/office/drawing/2014/main" id="{2A3C0076-5B3A-4807-9E00-F7D73E8E53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762171">
            <a:off x="7669679" y="5058929"/>
            <a:ext cx="1926667" cy="1926667"/>
          </a:xfrm>
          <a:prstGeom prst="rect">
            <a:avLst/>
          </a:prstGeom>
        </p:spPr>
      </p:pic>
      <p:pic>
        <p:nvPicPr>
          <p:cNvPr id="37" name="Picture 36" descr="Diagram&#10;&#10;Description automatically generated">
            <a:extLst>
              <a:ext uri="{FF2B5EF4-FFF2-40B4-BE49-F238E27FC236}">
                <a16:creationId xmlns:a16="http://schemas.microsoft.com/office/drawing/2014/main" id="{4A06ED7A-A81F-4F8C-A90A-9F2B779DC1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4" r="44171" b="71980"/>
          <a:stretch/>
        </p:blipFill>
        <p:spPr>
          <a:xfrm>
            <a:off x="9715786" y="2607853"/>
            <a:ext cx="551810" cy="2555621"/>
          </a:xfrm>
          <a:prstGeom prst="rect">
            <a:avLst/>
          </a:prstGeom>
        </p:spPr>
      </p:pic>
      <p:sp>
        <p:nvSpPr>
          <p:cNvPr id="46" name="Subtitle 2">
            <a:extLst>
              <a:ext uri="{FF2B5EF4-FFF2-40B4-BE49-F238E27FC236}">
                <a16:creationId xmlns:a16="http://schemas.microsoft.com/office/drawing/2014/main" id="{3E4441A8-510D-4801-BF01-CAE60B7D15E9}"/>
              </a:ext>
            </a:extLst>
          </p:cNvPr>
          <p:cNvSpPr txBox="1">
            <a:spLocks/>
          </p:cNvSpPr>
          <p:nvPr/>
        </p:nvSpPr>
        <p:spPr>
          <a:xfrm>
            <a:off x="9085936" y="5405290"/>
            <a:ext cx="1811510" cy="10886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8 v 9</a:t>
            </a:r>
          </a:p>
        </p:txBody>
      </p:sp>
    </p:spTree>
    <p:extLst>
      <p:ext uri="{BB962C8B-B14F-4D97-AF65-F5344CB8AC3E}">
        <p14:creationId xmlns:p14="http://schemas.microsoft.com/office/powerpoint/2010/main" val="328311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rossword puzzle&#10;&#10;Description automatically generated">
            <a:extLst>
              <a:ext uri="{FF2B5EF4-FFF2-40B4-BE49-F238E27FC236}">
                <a16:creationId xmlns:a16="http://schemas.microsoft.com/office/drawing/2014/main" id="{F9540D63-35AE-4CB7-BA73-2FAD88B386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8" t="7679" r="10098" b="8804"/>
          <a:stretch/>
        </p:blipFill>
        <p:spPr>
          <a:xfrm>
            <a:off x="3785354" y="835738"/>
            <a:ext cx="5265729" cy="5393849"/>
          </a:xfrm>
          <a:prstGeom prst="rtTriangle">
            <a:avLst/>
          </a:prstGeom>
        </p:spPr>
      </p:pic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Class Boundaries (</a:t>
            </a:r>
            <a:r>
              <a:rPr lang="en-US" sz="3600" i="1" dirty="0">
                <a:latin typeface="LM Roman 10" panose="00000500000000000000" pitchFamily="50" charset="0"/>
              </a:rPr>
              <a:t>p</a:t>
            </a:r>
            <a:r>
              <a:rPr lang="en-US" sz="3600" i="1" baseline="-25000" dirty="0">
                <a:latin typeface="LM Roman 10" panose="00000500000000000000" pitchFamily="50" charset="0"/>
              </a:rPr>
              <a:t>i</a:t>
            </a:r>
            <a:r>
              <a:rPr lang="en-US" sz="3600" dirty="0">
                <a:latin typeface="LM Roman 10" panose="00000500000000000000" pitchFamily="50" charset="0"/>
              </a:rPr>
              <a:t>=0.5, </a:t>
            </a:r>
            <a:r>
              <a:rPr lang="en-US" sz="3600" i="1" dirty="0">
                <a:latin typeface="LM Roman 10" panose="00000500000000000000" pitchFamily="50" charset="0"/>
              </a:rPr>
              <a:t>p</a:t>
            </a:r>
            <a:r>
              <a:rPr lang="en-US" sz="3600" i="1" baseline="-25000" dirty="0">
                <a:latin typeface="LM Roman 10" panose="00000500000000000000" pitchFamily="50" charset="0"/>
              </a:rPr>
              <a:t>j</a:t>
            </a:r>
            <a:r>
              <a:rPr lang="en-US" sz="3600" dirty="0">
                <a:latin typeface="LM Roman 10" panose="00000500000000000000" pitchFamily="50" charset="0"/>
              </a:rPr>
              <a:t>=0.5, </a:t>
            </a:r>
            <a:r>
              <a:rPr lang="en-US" sz="3600" i="1" dirty="0">
                <a:latin typeface="LM Roman 10" panose="00000500000000000000" pitchFamily="50" charset="0"/>
              </a:rPr>
              <a:t>p</a:t>
            </a:r>
            <a:r>
              <a:rPr lang="en-US" sz="3600" i="1" baseline="-25000" dirty="0">
                <a:latin typeface="LM Roman 10" panose="00000500000000000000" pitchFamily="50" charset="0"/>
              </a:rPr>
              <a:t>¬i,¬j </a:t>
            </a:r>
            <a:r>
              <a:rPr lang="en-US" sz="3600" dirty="0">
                <a:latin typeface="LM Roman 10" panose="00000500000000000000" pitchFamily="50" charset="0"/>
              </a:rPr>
              <a:t>=0) 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3858A3A5-ADF2-4556-B62F-D7FFBAFB5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7358" y="4486155"/>
            <a:ext cx="1313220" cy="339626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92734973-EC55-41FD-BFC1-D806C2976BBB}"/>
              </a:ext>
            </a:extLst>
          </p:cNvPr>
          <p:cNvSpPr/>
          <p:nvPr/>
        </p:nvSpPr>
        <p:spPr>
          <a:xfrm rot="18628947">
            <a:off x="437881" y="2679744"/>
            <a:ext cx="982565" cy="1720608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3C65AD3-2BCB-4955-BBEA-45FDE6254802}"/>
              </a:ext>
            </a:extLst>
          </p:cNvPr>
          <p:cNvSpPr/>
          <p:nvPr/>
        </p:nvSpPr>
        <p:spPr>
          <a:xfrm rot="18900000">
            <a:off x="328549" y="2648837"/>
            <a:ext cx="1028801" cy="1794102"/>
          </a:xfrm>
          <a:prstGeom prst="ellipse">
            <a:avLst/>
          </a:prstGeom>
          <a:solidFill>
            <a:srgbClr val="FFC000">
              <a:alpha val="40000"/>
            </a:srgb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B2AEAF1-40C3-4BE7-9515-F9A629CA2909}"/>
              </a:ext>
            </a:extLst>
          </p:cNvPr>
          <p:cNvGrpSpPr/>
          <p:nvPr/>
        </p:nvGrpSpPr>
        <p:grpSpPr>
          <a:xfrm>
            <a:off x="3785354" y="6229587"/>
            <a:ext cx="4817083" cy="584775"/>
            <a:chOff x="3829906" y="6261889"/>
            <a:chExt cx="4817083" cy="58477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71EDA9F-F18F-44B9-972A-92B37F1D1592}"/>
                </a:ext>
              </a:extLst>
            </p:cNvPr>
            <p:cNvSpPr txBox="1"/>
            <p:nvPr/>
          </p:nvSpPr>
          <p:spPr>
            <a:xfrm>
              <a:off x="4360818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2F3F9D7-60C9-4F6F-AE80-E79308376ABC}"/>
                </a:ext>
              </a:extLst>
            </p:cNvPr>
            <p:cNvSpPr txBox="1"/>
            <p:nvPr/>
          </p:nvSpPr>
          <p:spPr>
            <a:xfrm>
              <a:off x="3829906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9986978-3DEA-4314-B518-6F68A3B11944}"/>
                </a:ext>
              </a:extLst>
            </p:cNvPr>
            <p:cNvSpPr txBox="1"/>
            <p:nvPr/>
          </p:nvSpPr>
          <p:spPr>
            <a:xfrm>
              <a:off x="4891730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2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6465E9B-8F0A-41CB-98D4-91CF13CC9F55}"/>
                </a:ext>
              </a:extLst>
            </p:cNvPr>
            <p:cNvSpPr txBox="1"/>
            <p:nvPr/>
          </p:nvSpPr>
          <p:spPr>
            <a:xfrm>
              <a:off x="5422642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3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ED47741-54BD-4655-87BC-3B9588F457A8}"/>
                </a:ext>
              </a:extLst>
            </p:cNvPr>
            <p:cNvSpPr txBox="1"/>
            <p:nvPr/>
          </p:nvSpPr>
          <p:spPr>
            <a:xfrm>
              <a:off x="5953554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4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9C17FFE-8FB1-43FF-820C-44E90AA1B964}"/>
                </a:ext>
              </a:extLst>
            </p:cNvPr>
            <p:cNvSpPr txBox="1"/>
            <p:nvPr/>
          </p:nvSpPr>
          <p:spPr>
            <a:xfrm>
              <a:off x="6484466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5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DC621EB-853C-40EC-A1F1-27190BB05093}"/>
                </a:ext>
              </a:extLst>
            </p:cNvPr>
            <p:cNvSpPr txBox="1"/>
            <p:nvPr/>
          </p:nvSpPr>
          <p:spPr>
            <a:xfrm>
              <a:off x="7015378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6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E6D5EB1-4ADE-4507-91B8-12381E62BA63}"/>
                </a:ext>
              </a:extLst>
            </p:cNvPr>
            <p:cNvSpPr txBox="1"/>
            <p:nvPr/>
          </p:nvSpPr>
          <p:spPr>
            <a:xfrm>
              <a:off x="7546290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7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D286C45-D42E-4C52-AEED-C8525D5639C5}"/>
                </a:ext>
              </a:extLst>
            </p:cNvPr>
            <p:cNvSpPr txBox="1"/>
            <p:nvPr/>
          </p:nvSpPr>
          <p:spPr>
            <a:xfrm>
              <a:off x="8077202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8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9EECE57-341C-4AD5-BB7A-B30696DF2A86}"/>
              </a:ext>
            </a:extLst>
          </p:cNvPr>
          <p:cNvGrpSpPr/>
          <p:nvPr/>
        </p:nvGrpSpPr>
        <p:grpSpPr>
          <a:xfrm>
            <a:off x="3207583" y="1398300"/>
            <a:ext cx="569787" cy="4855482"/>
            <a:chOff x="3277033" y="1398300"/>
            <a:chExt cx="569787" cy="485548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D1692EA-75EE-43BF-813B-E3BCF889F6C4}"/>
                </a:ext>
              </a:extLst>
            </p:cNvPr>
            <p:cNvSpPr txBox="1"/>
            <p:nvPr/>
          </p:nvSpPr>
          <p:spPr>
            <a:xfrm>
              <a:off x="3277033" y="1398300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8ED056D-17FC-4AC1-8675-F87BA3D122C0}"/>
                </a:ext>
              </a:extLst>
            </p:cNvPr>
            <p:cNvSpPr txBox="1"/>
            <p:nvPr/>
          </p:nvSpPr>
          <p:spPr>
            <a:xfrm>
              <a:off x="3277033" y="1932138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2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C21E058-4A1C-4D7B-8F22-957E163A2F67}"/>
                </a:ext>
              </a:extLst>
            </p:cNvPr>
            <p:cNvSpPr txBox="1"/>
            <p:nvPr/>
          </p:nvSpPr>
          <p:spPr>
            <a:xfrm>
              <a:off x="3277033" y="2465976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3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1480FEA-B7F6-4818-886B-AE4513E295EB}"/>
                </a:ext>
              </a:extLst>
            </p:cNvPr>
            <p:cNvSpPr txBox="1"/>
            <p:nvPr/>
          </p:nvSpPr>
          <p:spPr>
            <a:xfrm>
              <a:off x="3277033" y="2999814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4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3501F8D-623A-4218-BA95-0DE2728B1084}"/>
                </a:ext>
              </a:extLst>
            </p:cNvPr>
            <p:cNvSpPr txBox="1"/>
            <p:nvPr/>
          </p:nvSpPr>
          <p:spPr>
            <a:xfrm>
              <a:off x="3277033" y="3533652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5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C569AAE-9DF1-4B39-934F-375CC910FA73}"/>
                </a:ext>
              </a:extLst>
            </p:cNvPr>
            <p:cNvSpPr txBox="1"/>
            <p:nvPr/>
          </p:nvSpPr>
          <p:spPr>
            <a:xfrm>
              <a:off x="3277033" y="4067490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6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73C740D-0A0D-4613-A4D7-1F80BA8ED067}"/>
                </a:ext>
              </a:extLst>
            </p:cNvPr>
            <p:cNvSpPr txBox="1"/>
            <p:nvPr/>
          </p:nvSpPr>
          <p:spPr>
            <a:xfrm>
              <a:off x="3277033" y="4601328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7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01B96C1-581D-4088-A9D7-C939841F78E4}"/>
                </a:ext>
              </a:extLst>
            </p:cNvPr>
            <p:cNvSpPr txBox="1"/>
            <p:nvPr/>
          </p:nvSpPr>
          <p:spPr>
            <a:xfrm>
              <a:off x="3277033" y="5135166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8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A6A8605-7579-49E2-9196-61E9390F4BCA}"/>
                </a:ext>
              </a:extLst>
            </p:cNvPr>
            <p:cNvSpPr txBox="1"/>
            <p:nvPr/>
          </p:nvSpPr>
          <p:spPr>
            <a:xfrm>
              <a:off x="3277033" y="5669007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87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rossword puzzle&#10;&#10;Description automatically generated">
            <a:extLst>
              <a:ext uri="{FF2B5EF4-FFF2-40B4-BE49-F238E27FC236}">
                <a16:creationId xmlns:a16="http://schemas.microsoft.com/office/drawing/2014/main" id="{F9540D63-35AE-4CB7-BA73-2FAD88B386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8" t="7679" r="10098" b="8804"/>
          <a:stretch/>
        </p:blipFill>
        <p:spPr>
          <a:xfrm>
            <a:off x="3785354" y="835738"/>
            <a:ext cx="5265729" cy="5393849"/>
          </a:xfrm>
          <a:prstGeom prst="rtTriangle">
            <a:avLst/>
          </a:prstGeom>
        </p:spPr>
      </p:pic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Class Boundaries (</a:t>
            </a:r>
            <a:r>
              <a:rPr lang="en-US" sz="3600" i="1" dirty="0">
                <a:latin typeface="LM Roman 10" panose="00000500000000000000" pitchFamily="50" charset="0"/>
              </a:rPr>
              <a:t>p</a:t>
            </a:r>
            <a:r>
              <a:rPr lang="en-US" sz="3600" i="1" baseline="-25000" dirty="0">
                <a:latin typeface="LM Roman 10" panose="00000500000000000000" pitchFamily="50" charset="0"/>
              </a:rPr>
              <a:t>i</a:t>
            </a:r>
            <a:r>
              <a:rPr lang="en-US" sz="3600" dirty="0">
                <a:latin typeface="LM Roman 10" panose="00000500000000000000" pitchFamily="50" charset="0"/>
              </a:rPr>
              <a:t>=0.5, </a:t>
            </a:r>
            <a:r>
              <a:rPr lang="en-US" sz="3600" i="1" dirty="0">
                <a:latin typeface="LM Roman 10" panose="00000500000000000000" pitchFamily="50" charset="0"/>
              </a:rPr>
              <a:t>p</a:t>
            </a:r>
            <a:r>
              <a:rPr lang="en-US" sz="3600" i="1" baseline="-25000" dirty="0">
                <a:latin typeface="LM Roman 10" panose="00000500000000000000" pitchFamily="50" charset="0"/>
              </a:rPr>
              <a:t>j</a:t>
            </a:r>
            <a:r>
              <a:rPr lang="en-US" sz="3600" dirty="0">
                <a:latin typeface="LM Roman 10" panose="00000500000000000000" pitchFamily="50" charset="0"/>
              </a:rPr>
              <a:t>=0.5, </a:t>
            </a:r>
            <a:r>
              <a:rPr lang="en-US" sz="3600" i="1" dirty="0">
                <a:latin typeface="LM Roman 10" panose="00000500000000000000" pitchFamily="50" charset="0"/>
              </a:rPr>
              <a:t>p</a:t>
            </a:r>
            <a:r>
              <a:rPr lang="en-US" sz="3600" i="1" baseline="-25000" dirty="0">
                <a:latin typeface="LM Roman 10" panose="00000500000000000000" pitchFamily="50" charset="0"/>
              </a:rPr>
              <a:t>¬i,¬j </a:t>
            </a:r>
            <a:r>
              <a:rPr lang="en-US" sz="3600" dirty="0">
                <a:latin typeface="LM Roman 10" panose="00000500000000000000" pitchFamily="50" charset="0"/>
              </a:rPr>
              <a:t>=0) 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3858A3A5-ADF2-4556-B62F-D7FFBAFB5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7358" y="4486155"/>
            <a:ext cx="1313220" cy="339626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92734973-EC55-41FD-BFC1-D806C2976BBB}"/>
              </a:ext>
            </a:extLst>
          </p:cNvPr>
          <p:cNvSpPr/>
          <p:nvPr/>
        </p:nvSpPr>
        <p:spPr>
          <a:xfrm rot="18628947">
            <a:off x="437881" y="2679744"/>
            <a:ext cx="982565" cy="1720608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3C65AD3-2BCB-4955-BBEA-45FDE6254802}"/>
              </a:ext>
            </a:extLst>
          </p:cNvPr>
          <p:cNvSpPr/>
          <p:nvPr/>
        </p:nvSpPr>
        <p:spPr>
          <a:xfrm rot="18900000">
            <a:off x="328549" y="2648837"/>
            <a:ext cx="1028801" cy="1794102"/>
          </a:xfrm>
          <a:prstGeom prst="ellipse">
            <a:avLst/>
          </a:prstGeom>
          <a:solidFill>
            <a:srgbClr val="FFC000">
              <a:alpha val="40000"/>
            </a:srgb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B2AEAF1-40C3-4BE7-9515-F9A629CA2909}"/>
              </a:ext>
            </a:extLst>
          </p:cNvPr>
          <p:cNvGrpSpPr/>
          <p:nvPr/>
        </p:nvGrpSpPr>
        <p:grpSpPr>
          <a:xfrm>
            <a:off x="3785354" y="6229587"/>
            <a:ext cx="4817083" cy="584775"/>
            <a:chOff x="3829906" y="6261889"/>
            <a:chExt cx="4817083" cy="58477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71EDA9F-F18F-44B9-972A-92B37F1D1592}"/>
                </a:ext>
              </a:extLst>
            </p:cNvPr>
            <p:cNvSpPr txBox="1"/>
            <p:nvPr/>
          </p:nvSpPr>
          <p:spPr>
            <a:xfrm>
              <a:off x="4360818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2F3F9D7-60C9-4F6F-AE80-E79308376ABC}"/>
                </a:ext>
              </a:extLst>
            </p:cNvPr>
            <p:cNvSpPr txBox="1"/>
            <p:nvPr/>
          </p:nvSpPr>
          <p:spPr>
            <a:xfrm>
              <a:off x="3829906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9986978-3DEA-4314-B518-6F68A3B11944}"/>
                </a:ext>
              </a:extLst>
            </p:cNvPr>
            <p:cNvSpPr txBox="1"/>
            <p:nvPr/>
          </p:nvSpPr>
          <p:spPr>
            <a:xfrm>
              <a:off x="4891730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2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6465E9B-8F0A-41CB-98D4-91CF13CC9F55}"/>
                </a:ext>
              </a:extLst>
            </p:cNvPr>
            <p:cNvSpPr txBox="1"/>
            <p:nvPr/>
          </p:nvSpPr>
          <p:spPr>
            <a:xfrm>
              <a:off x="5422642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3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ED47741-54BD-4655-87BC-3B9588F457A8}"/>
                </a:ext>
              </a:extLst>
            </p:cNvPr>
            <p:cNvSpPr txBox="1"/>
            <p:nvPr/>
          </p:nvSpPr>
          <p:spPr>
            <a:xfrm>
              <a:off x="5953554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4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9C17FFE-8FB1-43FF-820C-44E90AA1B964}"/>
                </a:ext>
              </a:extLst>
            </p:cNvPr>
            <p:cNvSpPr txBox="1"/>
            <p:nvPr/>
          </p:nvSpPr>
          <p:spPr>
            <a:xfrm>
              <a:off x="6484466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5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DC621EB-853C-40EC-A1F1-27190BB05093}"/>
                </a:ext>
              </a:extLst>
            </p:cNvPr>
            <p:cNvSpPr txBox="1"/>
            <p:nvPr/>
          </p:nvSpPr>
          <p:spPr>
            <a:xfrm>
              <a:off x="7015378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6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E6D5EB1-4ADE-4507-91B8-12381E62BA63}"/>
                </a:ext>
              </a:extLst>
            </p:cNvPr>
            <p:cNvSpPr txBox="1"/>
            <p:nvPr/>
          </p:nvSpPr>
          <p:spPr>
            <a:xfrm>
              <a:off x="7546290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7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D286C45-D42E-4C52-AEED-C8525D5639C5}"/>
                </a:ext>
              </a:extLst>
            </p:cNvPr>
            <p:cNvSpPr txBox="1"/>
            <p:nvPr/>
          </p:nvSpPr>
          <p:spPr>
            <a:xfrm>
              <a:off x="8077202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8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9EECE57-341C-4AD5-BB7A-B30696DF2A86}"/>
              </a:ext>
            </a:extLst>
          </p:cNvPr>
          <p:cNvGrpSpPr/>
          <p:nvPr/>
        </p:nvGrpSpPr>
        <p:grpSpPr>
          <a:xfrm>
            <a:off x="3207583" y="1398300"/>
            <a:ext cx="569787" cy="4855482"/>
            <a:chOff x="3277033" y="1398300"/>
            <a:chExt cx="569787" cy="485548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D1692EA-75EE-43BF-813B-E3BCF889F6C4}"/>
                </a:ext>
              </a:extLst>
            </p:cNvPr>
            <p:cNvSpPr txBox="1"/>
            <p:nvPr/>
          </p:nvSpPr>
          <p:spPr>
            <a:xfrm>
              <a:off x="3277033" y="1398300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8ED056D-17FC-4AC1-8675-F87BA3D122C0}"/>
                </a:ext>
              </a:extLst>
            </p:cNvPr>
            <p:cNvSpPr txBox="1"/>
            <p:nvPr/>
          </p:nvSpPr>
          <p:spPr>
            <a:xfrm>
              <a:off x="3277033" y="1932138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2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C21E058-4A1C-4D7B-8F22-957E163A2F67}"/>
                </a:ext>
              </a:extLst>
            </p:cNvPr>
            <p:cNvSpPr txBox="1"/>
            <p:nvPr/>
          </p:nvSpPr>
          <p:spPr>
            <a:xfrm>
              <a:off x="3277033" y="2465976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3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1480FEA-B7F6-4818-886B-AE4513E295EB}"/>
                </a:ext>
              </a:extLst>
            </p:cNvPr>
            <p:cNvSpPr txBox="1"/>
            <p:nvPr/>
          </p:nvSpPr>
          <p:spPr>
            <a:xfrm>
              <a:off x="3277033" y="2999814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4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3501F8D-623A-4218-BA95-0DE2728B1084}"/>
                </a:ext>
              </a:extLst>
            </p:cNvPr>
            <p:cNvSpPr txBox="1"/>
            <p:nvPr/>
          </p:nvSpPr>
          <p:spPr>
            <a:xfrm>
              <a:off x="3277033" y="3533652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5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C569AAE-9DF1-4B39-934F-375CC910FA73}"/>
                </a:ext>
              </a:extLst>
            </p:cNvPr>
            <p:cNvSpPr txBox="1"/>
            <p:nvPr/>
          </p:nvSpPr>
          <p:spPr>
            <a:xfrm>
              <a:off x="3277033" y="4067490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6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73C740D-0A0D-4613-A4D7-1F80BA8ED067}"/>
                </a:ext>
              </a:extLst>
            </p:cNvPr>
            <p:cNvSpPr txBox="1"/>
            <p:nvPr/>
          </p:nvSpPr>
          <p:spPr>
            <a:xfrm>
              <a:off x="3277033" y="4601328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7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01B96C1-581D-4088-A9D7-C939841F78E4}"/>
                </a:ext>
              </a:extLst>
            </p:cNvPr>
            <p:cNvSpPr txBox="1"/>
            <p:nvPr/>
          </p:nvSpPr>
          <p:spPr>
            <a:xfrm>
              <a:off x="3277033" y="5135166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8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A6A8605-7579-49E2-9196-61E9390F4BCA}"/>
                </a:ext>
              </a:extLst>
            </p:cNvPr>
            <p:cNvSpPr txBox="1"/>
            <p:nvPr/>
          </p:nvSpPr>
          <p:spPr>
            <a:xfrm>
              <a:off x="3277033" y="5669007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9</a:t>
              </a:r>
            </a:p>
          </p:txBody>
        </p:sp>
      </p:grpSp>
      <p:pic>
        <p:nvPicPr>
          <p:cNvPr id="35" name="Picture 34" descr="A picture containing text, crossword puzzle&#10;&#10;Description automatically generated">
            <a:extLst>
              <a:ext uri="{FF2B5EF4-FFF2-40B4-BE49-F238E27FC236}">
                <a16:creationId xmlns:a16="http://schemas.microsoft.com/office/drawing/2014/main" id="{79399476-DA86-4D7A-BEEA-DF738EA75A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3" t="76159" r="50579" b="17286"/>
          <a:stretch/>
        </p:blipFill>
        <p:spPr>
          <a:xfrm>
            <a:off x="5618729" y="4894892"/>
            <a:ext cx="1150331" cy="1065322"/>
          </a:xfrm>
          <a:prstGeom prst="flowChartConnector">
            <a:avLst/>
          </a:prstGeom>
        </p:spPr>
      </p:pic>
      <p:pic>
        <p:nvPicPr>
          <p:cNvPr id="9" name="Graphic 8" descr="Magnifying glass outline">
            <a:extLst>
              <a:ext uri="{FF2B5EF4-FFF2-40B4-BE49-F238E27FC236}">
                <a16:creationId xmlns:a16="http://schemas.microsoft.com/office/drawing/2014/main" id="{2A3C0076-5B3A-4807-9E00-F7D73E8E53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762171">
            <a:off x="5516243" y="4533261"/>
            <a:ext cx="1926667" cy="192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58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068338B-5CE4-4BD4-BD80-8DBFA5D6A0E9}"/>
              </a:ext>
            </a:extLst>
          </p:cNvPr>
          <p:cNvGrpSpPr/>
          <p:nvPr/>
        </p:nvGrpSpPr>
        <p:grpSpPr>
          <a:xfrm>
            <a:off x="909234" y="5192401"/>
            <a:ext cx="10373532" cy="1182999"/>
            <a:chOff x="909234" y="2861562"/>
            <a:chExt cx="10373532" cy="118299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AFA45D3-8CD3-4F1C-9896-3DD68F66AD24}"/>
                </a:ext>
              </a:extLst>
            </p:cNvPr>
            <p:cNvSpPr txBox="1"/>
            <p:nvPr/>
          </p:nvSpPr>
          <p:spPr>
            <a:xfrm>
              <a:off x="909234" y="3398230"/>
              <a:ext cx="10373532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600" dirty="0">
                  <a:latin typeface="LM Roman 10" panose="00000500000000000000" pitchFamily="50" charset="0"/>
                </a:rPr>
                <a:t>Build a </a:t>
              </a:r>
              <a:r>
                <a:rPr lang="en-US" sz="3600" i="1" dirty="0">
                  <a:latin typeface="LM Roman 10" panose="00000500000000000000" pitchFamily="50" charset="0"/>
                </a:rPr>
                <a:t>holistic</a:t>
              </a:r>
              <a:r>
                <a:rPr lang="en-US" sz="3600" dirty="0">
                  <a:latin typeface="LM Roman 10" panose="00000500000000000000" pitchFamily="50" charset="0"/>
                </a:rPr>
                <a:t> understanding of the classifier.</a:t>
              </a:r>
              <a:endParaRPr lang="en-US" sz="4400" dirty="0">
                <a:latin typeface="LM Roman 10" panose="00000500000000000000" pitchFamily="50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DA0219A-BF95-485F-BF80-5594C8E856A8}"/>
                </a:ext>
              </a:extLst>
            </p:cNvPr>
            <p:cNvSpPr txBox="1"/>
            <p:nvPr/>
          </p:nvSpPr>
          <p:spPr>
            <a:xfrm>
              <a:off x="3048443" y="2861562"/>
              <a:ext cx="609511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>
                  <a:latin typeface="LM Roman 10" panose="00000500000000000000" pitchFamily="50" charset="0"/>
                </a:rPr>
                <a:t>Our objective:</a:t>
              </a:r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B82E86B7-39B2-4530-ABDA-727A558956C5}"/>
              </a:ext>
            </a:extLst>
          </p:cNvPr>
          <p:cNvGrpSpPr/>
          <p:nvPr/>
        </p:nvGrpSpPr>
        <p:grpSpPr>
          <a:xfrm>
            <a:off x="4539368" y="525150"/>
            <a:ext cx="7064217" cy="4211610"/>
            <a:chOff x="4686067" y="482600"/>
            <a:chExt cx="7064217" cy="421161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6991440-74E8-462E-9B37-E40862E8141A}"/>
                </a:ext>
              </a:extLst>
            </p:cNvPr>
            <p:cNvSpPr/>
            <p:nvPr/>
          </p:nvSpPr>
          <p:spPr>
            <a:xfrm>
              <a:off x="4686067" y="909035"/>
              <a:ext cx="675640" cy="67564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E53E466-0F70-4727-B539-5B8B60015727}"/>
                </a:ext>
              </a:extLst>
            </p:cNvPr>
            <p:cNvSpPr/>
            <p:nvPr/>
          </p:nvSpPr>
          <p:spPr>
            <a:xfrm>
              <a:off x="4686067" y="1910085"/>
              <a:ext cx="675640" cy="67564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C797FE4-1FB8-498A-A918-B0666FE67CF9}"/>
                </a:ext>
              </a:extLst>
            </p:cNvPr>
            <p:cNvSpPr/>
            <p:nvPr/>
          </p:nvSpPr>
          <p:spPr>
            <a:xfrm>
              <a:off x="4708926" y="3404236"/>
              <a:ext cx="675640" cy="67564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101E8FD-0B1E-47E0-8ACB-0D160ED18241}"/>
                </a:ext>
              </a:extLst>
            </p:cNvPr>
            <p:cNvGrpSpPr/>
            <p:nvPr/>
          </p:nvGrpSpPr>
          <p:grpSpPr>
            <a:xfrm>
              <a:off x="5001027" y="2863631"/>
              <a:ext cx="45719" cy="297628"/>
              <a:chOff x="2240280" y="2417015"/>
              <a:chExt cx="45719" cy="297628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26507E70-FB87-42F2-987F-D596091B8903}"/>
                  </a:ext>
                </a:extLst>
              </p:cNvPr>
              <p:cNvSpPr/>
              <p:nvPr/>
            </p:nvSpPr>
            <p:spPr>
              <a:xfrm flipV="1">
                <a:off x="2240280" y="2417015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6DE65C76-6A94-4634-8732-5EF94A29C06C}"/>
                  </a:ext>
                </a:extLst>
              </p:cNvPr>
              <p:cNvSpPr/>
              <p:nvPr/>
            </p:nvSpPr>
            <p:spPr>
              <a:xfrm flipV="1">
                <a:off x="2240280" y="2542685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FD3A81E-1192-4292-B452-AE801BEDD6D8}"/>
                  </a:ext>
                </a:extLst>
              </p:cNvPr>
              <p:cNvSpPr/>
              <p:nvPr/>
            </p:nvSpPr>
            <p:spPr>
              <a:xfrm flipV="1">
                <a:off x="2240280" y="2668924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9FDA9E3-B291-4B25-964B-D275FF4E80B9}"/>
                </a:ext>
              </a:extLst>
            </p:cNvPr>
            <p:cNvSpPr/>
            <p:nvPr/>
          </p:nvSpPr>
          <p:spPr>
            <a:xfrm>
              <a:off x="6880345" y="482600"/>
              <a:ext cx="675640" cy="6756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BA3151B-4BBE-40CD-8718-8774F9747D41}"/>
                </a:ext>
              </a:extLst>
            </p:cNvPr>
            <p:cNvSpPr/>
            <p:nvPr/>
          </p:nvSpPr>
          <p:spPr>
            <a:xfrm>
              <a:off x="6880345" y="1483650"/>
              <a:ext cx="675640" cy="6756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5203696-0EC5-4C8B-9C24-BFEA0298B66A}"/>
                </a:ext>
              </a:extLst>
            </p:cNvPr>
            <p:cNvSpPr/>
            <p:nvPr/>
          </p:nvSpPr>
          <p:spPr>
            <a:xfrm>
              <a:off x="6885425" y="3017520"/>
              <a:ext cx="675640" cy="6756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35E5322-742F-402F-BA06-53D3945C1305}"/>
                </a:ext>
              </a:extLst>
            </p:cNvPr>
            <p:cNvGrpSpPr/>
            <p:nvPr/>
          </p:nvGrpSpPr>
          <p:grpSpPr>
            <a:xfrm>
              <a:off x="7195305" y="2437196"/>
              <a:ext cx="45719" cy="297628"/>
              <a:chOff x="2240280" y="2417015"/>
              <a:chExt cx="45719" cy="297628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8A008CC4-66B5-4D39-AA21-051B37243A6F}"/>
                  </a:ext>
                </a:extLst>
              </p:cNvPr>
              <p:cNvSpPr/>
              <p:nvPr/>
            </p:nvSpPr>
            <p:spPr>
              <a:xfrm flipV="1">
                <a:off x="2240280" y="2417015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4200D65-B65B-47FE-9667-90E8E6B83600}"/>
                  </a:ext>
                </a:extLst>
              </p:cNvPr>
              <p:cNvSpPr/>
              <p:nvPr/>
            </p:nvSpPr>
            <p:spPr>
              <a:xfrm flipV="1">
                <a:off x="2240280" y="2542685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C164555-3919-483D-A7BE-E1D82E5AE4CC}"/>
                  </a:ext>
                </a:extLst>
              </p:cNvPr>
              <p:cNvSpPr/>
              <p:nvPr/>
            </p:nvSpPr>
            <p:spPr>
              <a:xfrm flipV="1">
                <a:off x="2240280" y="2668924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6C9E55A-E2F1-4DCE-8B53-480A568A95C7}"/>
                </a:ext>
              </a:extLst>
            </p:cNvPr>
            <p:cNvSpPr/>
            <p:nvPr/>
          </p:nvSpPr>
          <p:spPr>
            <a:xfrm>
              <a:off x="8444702" y="482600"/>
              <a:ext cx="675640" cy="6756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DA64136-8C99-4A18-944A-2DF93E319A70}"/>
                </a:ext>
              </a:extLst>
            </p:cNvPr>
            <p:cNvSpPr/>
            <p:nvPr/>
          </p:nvSpPr>
          <p:spPr>
            <a:xfrm>
              <a:off x="8444702" y="1483650"/>
              <a:ext cx="675640" cy="6756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112FA5C-CAED-430F-9725-262EBD058634}"/>
                </a:ext>
              </a:extLst>
            </p:cNvPr>
            <p:cNvSpPr/>
            <p:nvPr/>
          </p:nvSpPr>
          <p:spPr>
            <a:xfrm>
              <a:off x="8449782" y="3017520"/>
              <a:ext cx="675640" cy="6756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F72D7C4-5EA0-48E2-9576-8FBAA546C01A}"/>
                </a:ext>
              </a:extLst>
            </p:cNvPr>
            <p:cNvGrpSpPr/>
            <p:nvPr/>
          </p:nvGrpSpPr>
          <p:grpSpPr>
            <a:xfrm>
              <a:off x="8759662" y="2437196"/>
              <a:ext cx="45719" cy="297628"/>
              <a:chOff x="2240280" y="2417015"/>
              <a:chExt cx="45719" cy="297628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47BE0C29-2F63-4652-B82D-D4600EB07687}"/>
                  </a:ext>
                </a:extLst>
              </p:cNvPr>
              <p:cNvSpPr/>
              <p:nvPr/>
            </p:nvSpPr>
            <p:spPr>
              <a:xfrm flipV="1">
                <a:off x="2240280" y="2417015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713B8C56-EA43-4490-B334-11B724E8DDA1}"/>
                  </a:ext>
                </a:extLst>
              </p:cNvPr>
              <p:cNvSpPr/>
              <p:nvPr/>
            </p:nvSpPr>
            <p:spPr>
              <a:xfrm flipV="1">
                <a:off x="2240280" y="2542685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9A5F8031-6690-4BB0-97EF-3A2963A64650}"/>
                  </a:ext>
                </a:extLst>
              </p:cNvPr>
              <p:cNvSpPr/>
              <p:nvPr/>
            </p:nvSpPr>
            <p:spPr>
              <a:xfrm flipV="1">
                <a:off x="2240280" y="2668924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971065A-6820-4F54-8EE9-3A31F182739B}"/>
                </a:ext>
              </a:extLst>
            </p:cNvPr>
            <p:cNvSpPr/>
            <p:nvPr/>
          </p:nvSpPr>
          <p:spPr>
            <a:xfrm>
              <a:off x="10107955" y="1652114"/>
              <a:ext cx="1642329" cy="6756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LM Roman 10" panose="00000500000000000000" pitchFamily="50" charset="0"/>
                </a:rPr>
                <a:t>P(Corgi)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E585B23-CE0D-4D29-BAAF-3CC7B28CC6B1}"/>
                </a:ext>
              </a:extLst>
            </p:cNvPr>
            <p:cNvSpPr/>
            <p:nvPr/>
          </p:nvSpPr>
          <p:spPr>
            <a:xfrm>
              <a:off x="10107956" y="2906589"/>
              <a:ext cx="1642328" cy="6756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LM Roman 10" panose="00000500000000000000" pitchFamily="50" charset="0"/>
                </a:rPr>
                <a:t>P(Bread)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BCDD1B9-43C7-4C7B-8697-C056A01DF07F}"/>
                </a:ext>
              </a:extLst>
            </p:cNvPr>
            <p:cNvSpPr/>
            <p:nvPr/>
          </p:nvSpPr>
          <p:spPr>
            <a:xfrm>
              <a:off x="6880345" y="4018570"/>
              <a:ext cx="675640" cy="6756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FF7ECA3-AFD3-481C-B423-E5889771FA95}"/>
                </a:ext>
              </a:extLst>
            </p:cNvPr>
            <p:cNvSpPr/>
            <p:nvPr/>
          </p:nvSpPr>
          <p:spPr>
            <a:xfrm>
              <a:off x="8444702" y="4018570"/>
              <a:ext cx="675640" cy="6756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776FC1E-E578-4801-AB64-B42E5EE31437}"/>
                </a:ext>
              </a:extLst>
            </p:cNvPr>
            <p:cNvCxnSpPr>
              <a:stCxn id="8" idx="6"/>
              <a:endCxn id="16" idx="2"/>
            </p:cNvCxnSpPr>
            <p:nvPr/>
          </p:nvCxnSpPr>
          <p:spPr>
            <a:xfrm flipV="1">
              <a:off x="5361707" y="820420"/>
              <a:ext cx="1518638" cy="42643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BD06FBE-B6C1-48BB-B9C4-EBA0DACBEEEF}"/>
                </a:ext>
              </a:extLst>
            </p:cNvPr>
            <p:cNvCxnSpPr>
              <a:stCxn id="8" idx="6"/>
              <a:endCxn id="17" idx="2"/>
            </p:cNvCxnSpPr>
            <p:nvPr/>
          </p:nvCxnSpPr>
          <p:spPr>
            <a:xfrm>
              <a:off x="5361707" y="1246855"/>
              <a:ext cx="1518638" cy="57461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D9FFF91-C5B6-4847-B792-A4CBC0C23A40}"/>
                </a:ext>
              </a:extLst>
            </p:cNvPr>
            <p:cNvCxnSpPr>
              <a:stCxn id="8" idx="6"/>
              <a:endCxn id="19" idx="2"/>
            </p:cNvCxnSpPr>
            <p:nvPr/>
          </p:nvCxnSpPr>
          <p:spPr>
            <a:xfrm>
              <a:off x="5361707" y="1246855"/>
              <a:ext cx="1523718" cy="210848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4273643-7C42-49FD-964A-56BDF123B8B0}"/>
                </a:ext>
              </a:extLst>
            </p:cNvPr>
            <p:cNvCxnSpPr>
              <a:stCxn id="8" idx="6"/>
              <a:endCxn id="52" idx="2"/>
            </p:cNvCxnSpPr>
            <p:nvPr/>
          </p:nvCxnSpPr>
          <p:spPr>
            <a:xfrm>
              <a:off x="5361707" y="1246855"/>
              <a:ext cx="1518638" cy="310953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CF25CA3-651F-480A-9EE8-DFF8F9EF35C8}"/>
                </a:ext>
              </a:extLst>
            </p:cNvPr>
            <p:cNvCxnSpPr>
              <a:stCxn id="9" idx="6"/>
              <a:endCxn id="17" idx="2"/>
            </p:cNvCxnSpPr>
            <p:nvPr/>
          </p:nvCxnSpPr>
          <p:spPr>
            <a:xfrm flipV="1">
              <a:off x="5361707" y="1821470"/>
              <a:ext cx="1518638" cy="42643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6A5EECC-D094-423E-9C61-D4CC1A1CAE97}"/>
                </a:ext>
              </a:extLst>
            </p:cNvPr>
            <p:cNvCxnSpPr>
              <a:stCxn id="9" idx="6"/>
              <a:endCxn id="19" idx="2"/>
            </p:cNvCxnSpPr>
            <p:nvPr/>
          </p:nvCxnSpPr>
          <p:spPr>
            <a:xfrm>
              <a:off x="5361707" y="2247905"/>
              <a:ext cx="1523718" cy="110743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7C1E4A56-726E-4D6D-877A-D584216B562E}"/>
                </a:ext>
              </a:extLst>
            </p:cNvPr>
            <p:cNvCxnSpPr>
              <a:stCxn id="9" idx="6"/>
              <a:endCxn id="52" idx="2"/>
            </p:cNvCxnSpPr>
            <p:nvPr/>
          </p:nvCxnSpPr>
          <p:spPr>
            <a:xfrm>
              <a:off x="5361707" y="2247905"/>
              <a:ext cx="1518638" cy="210848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B5913A35-E78D-48C2-9A60-8BDC7CCE5F47}"/>
                </a:ext>
              </a:extLst>
            </p:cNvPr>
            <p:cNvCxnSpPr>
              <a:stCxn id="9" idx="6"/>
              <a:endCxn id="16" idx="2"/>
            </p:cNvCxnSpPr>
            <p:nvPr/>
          </p:nvCxnSpPr>
          <p:spPr>
            <a:xfrm flipV="1">
              <a:off x="5361707" y="820420"/>
              <a:ext cx="1518638" cy="142748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60828DF5-8B72-4BB2-9489-57E9EA1F081E}"/>
                </a:ext>
              </a:extLst>
            </p:cNvPr>
            <p:cNvCxnSpPr>
              <a:stCxn id="11" idx="6"/>
              <a:endCxn id="16" idx="2"/>
            </p:cNvCxnSpPr>
            <p:nvPr/>
          </p:nvCxnSpPr>
          <p:spPr>
            <a:xfrm flipV="1">
              <a:off x="5384566" y="820420"/>
              <a:ext cx="1495779" cy="292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63E4AD7-BD74-44D6-8CEF-CD2F1AC87421}"/>
                </a:ext>
              </a:extLst>
            </p:cNvPr>
            <p:cNvCxnSpPr>
              <a:stCxn id="11" idx="6"/>
              <a:endCxn id="17" idx="2"/>
            </p:cNvCxnSpPr>
            <p:nvPr/>
          </p:nvCxnSpPr>
          <p:spPr>
            <a:xfrm flipV="1">
              <a:off x="5384566" y="1821470"/>
              <a:ext cx="1495779" cy="192058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66969A3B-3734-474C-B703-F39FFDDD5413}"/>
                </a:ext>
              </a:extLst>
            </p:cNvPr>
            <p:cNvCxnSpPr>
              <a:stCxn id="11" idx="6"/>
              <a:endCxn id="19" idx="2"/>
            </p:cNvCxnSpPr>
            <p:nvPr/>
          </p:nvCxnSpPr>
          <p:spPr>
            <a:xfrm flipV="1">
              <a:off x="5384566" y="3355340"/>
              <a:ext cx="1500859" cy="38671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F14066F0-89F8-49EA-9338-ECF0B227017E}"/>
                </a:ext>
              </a:extLst>
            </p:cNvPr>
            <p:cNvCxnSpPr>
              <a:stCxn id="11" idx="6"/>
              <a:endCxn id="52" idx="2"/>
            </p:cNvCxnSpPr>
            <p:nvPr/>
          </p:nvCxnSpPr>
          <p:spPr>
            <a:xfrm>
              <a:off x="5384566" y="3742056"/>
              <a:ext cx="1495779" cy="61433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16588E7D-0244-48E3-8E91-8BCDB15FF56D}"/>
                </a:ext>
              </a:extLst>
            </p:cNvPr>
            <p:cNvCxnSpPr>
              <a:stCxn id="16" idx="6"/>
              <a:endCxn id="24" idx="2"/>
            </p:cNvCxnSpPr>
            <p:nvPr/>
          </p:nvCxnSpPr>
          <p:spPr>
            <a:xfrm>
              <a:off x="7555985" y="820420"/>
              <a:ext cx="888717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D639ACE0-A5C6-433A-9927-76ECB11D70DD}"/>
                </a:ext>
              </a:extLst>
            </p:cNvPr>
            <p:cNvCxnSpPr>
              <a:stCxn id="16" idx="6"/>
              <a:endCxn id="25" idx="2"/>
            </p:cNvCxnSpPr>
            <p:nvPr/>
          </p:nvCxnSpPr>
          <p:spPr>
            <a:xfrm>
              <a:off x="7555985" y="820420"/>
              <a:ext cx="888717" cy="100105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3440E6C3-79DD-4F6F-9CE3-BFC4ED6F1AC1}"/>
                </a:ext>
              </a:extLst>
            </p:cNvPr>
            <p:cNvCxnSpPr>
              <a:stCxn id="16" idx="6"/>
              <a:endCxn id="26" idx="2"/>
            </p:cNvCxnSpPr>
            <p:nvPr/>
          </p:nvCxnSpPr>
          <p:spPr>
            <a:xfrm>
              <a:off x="7555985" y="820420"/>
              <a:ext cx="893797" cy="253492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B3BE66A8-B127-4E03-A707-11A33EDACA48}"/>
                </a:ext>
              </a:extLst>
            </p:cNvPr>
            <p:cNvCxnSpPr>
              <a:stCxn id="16" idx="6"/>
              <a:endCxn id="53" idx="2"/>
            </p:cNvCxnSpPr>
            <p:nvPr/>
          </p:nvCxnSpPr>
          <p:spPr>
            <a:xfrm>
              <a:off x="7555985" y="820420"/>
              <a:ext cx="888717" cy="353597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209E02FC-9587-45A6-9192-9C8229A6D04C}"/>
                </a:ext>
              </a:extLst>
            </p:cNvPr>
            <p:cNvCxnSpPr>
              <a:stCxn id="17" idx="6"/>
              <a:endCxn id="24" idx="2"/>
            </p:cNvCxnSpPr>
            <p:nvPr/>
          </p:nvCxnSpPr>
          <p:spPr>
            <a:xfrm flipV="1">
              <a:off x="7555985" y="820420"/>
              <a:ext cx="888717" cy="100105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87D4EFBC-1B34-42E4-A3B6-9AE730FD99FF}"/>
                </a:ext>
              </a:extLst>
            </p:cNvPr>
            <p:cNvCxnSpPr>
              <a:stCxn id="17" idx="6"/>
              <a:endCxn id="25" idx="2"/>
            </p:cNvCxnSpPr>
            <p:nvPr/>
          </p:nvCxnSpPr>
          <p:spPr>
            <a:xfrm>
              <a:off x="7555985" y="1821470"/>
              <a:ext cx="888717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6C7AA83-9C23-4670-978A-1D338DE619D3}"/>
                </a:ext>
              </a:extLst>
            </p:cNvPr>
            <p:cNvCxnSpPr>
              <a:stCxn id="17" idx="6"/>
              <a:endCxn id="26" idx="2"/>
            </p:cNvCxnSpPr>
            <p:nvPr/>
          </p:nvCxnSpPr>
          <p:spPr>
            <a:xfrm>
              <a:off x="7555985" y="1821470"/>
              <a:ext cx="893797" cy="153387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EEFB9C6A-3025-4568-9D14-EBEAD516946C}"/>
                </a:ext>
              </a:extLst>
            </p:cNvPr>
            <p:cNvCxnSpPr>
              <a:stCxn id="17" idx="6"/>
              <a:endCxn id="53" idx="2"/>
            </p:cNvCxnSpPr>
            <p:nvPr/>
          </p:nvCxnSpPr>
          <p:spPr>
            <a:xfrm>
              <a:off x="7555985" y="1821470"/>
              <a:ext cx="888717" cy="253492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DA0108A-B97D-43B3-A3F9-0C9AC0A46511}"/>
                </a:ext>
              </a:extLst>
            </p:cNvPr>
            <p:cNvCxnSpPr>
              <a:stCxn id="19" idx="6"/>
              <a:endCxn id="24" idx="2"/>
            </p:cNvCxnSpPr>
            <p:nvPr/>
          </p:nvCxnSpPr>
          <p:spPr>
            <a:xfrm flipV="1">
              <a:off x="7561065" y="820420"/>
              <a:ext cx="883637" cy="253492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5D12D0AC-AB46-4D2A-BD06-F6C249D4BF25}"/>
                </a:ext>
              </a:extLst>
            </p:cNvPr>
            <p:cNvCxnSpPr>
              <a:stCxn id="19" idx="6"/>
              <a:endCxn id="25" idx="2"/>
            </p:cNvCxnSpPr>
            <p:nvPr/>
          </p:nvCxnSpPr>
          <p:spPr>
            <a:xfrm flipV="1">
              <a:off x="7561065" y="1821470"/>
              <a:ext cx="883637" cy="153387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D4BD3058-260D-404F-8C72-D572426C8158}"/>
                </a:ext>
              </a:extLst>
            </p:cNvPr>
            <p:cNvCxnSpPr>
              <a:stCxn id="19" idx="6"/>
              <a:endCxn id="26" idx="2"/>
            </p:cNvCxnSpPr>
            <p:nvPr/>
          </p:nvCxnSpPr>
          <p:spPr>
            <a:xfrm>
              <a:off x="7561065" y="3355340"/>
              <a:ext cx="888717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09A575D2-2DA8-473F-A0DF-18B0F0F15A8E}"/>
                </a:ext>
              </a:extLst>
            </p:cNvPr>
            <p:cNvCxnSpPr>
              <a:stCxn id="19" idx="6"/>
              <a:endCxn id="53" idx="2"/>
            </p:cNvCxnSpPr>
            <p:nvPr/>
          </p:nvCxnSpPr>
          <p:spPr>
            <a:xfrm>
              <a:off x="7561065" y="3355340"/>
              <a:ext cx="883637" cy="100105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90F4411B-CA48-4305-BB1B-849DAA1AA1B4}"/>
                </a:ext>
              </a:extLst>
            </p:cNvPr>
            <p:cNvCxnSpPr>
              <a:stCxn id="52" idx="6"/>
              <a:endCxn id="24" idx="2"/>
            </p:cNvCxnSpPr>
            <p:nvPr/>
          </p:nvCxnSpPr>
          <p:spPr>
            <a:xfrm flipV="1">
              <a:off x="7555985" y="820420"/>
              <a:ext cx="888717" cy="353597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498886E3-24A3-4EBD-BA6A-A9A2E4933F3F}"/>
                </a:ext>
              </a:extLst>
            </p:cNvPr>
            <p:cNvCxnSpPr>
              <a:stCxn id="52" idx="6"/>
              <a:endCxn id="25" idx="2"/>
            </p:cNvCxnSpPr>
            <p:nvPr/>
          </p:nvCxnSpPr>
          <p:spPr>
            <a:xfrm flipV="1">
              <a:off x="7555985" y="1821470"/>
              <a:ext cx="888717" cy="253492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5820A88-A46A-41BE-A96F-AF0B414077BA}"/>
                </a:ext>
              </a:extLst>
            </p:cNvPr>
            <p:cNvCxnSpPr>
              <a:stCxn id="52" idx="6"/>
              <a:endCxn id="26" idx="2"/>
            </p:cNvCxnSpPr>
            <p:nvPr/>
          </p:nvCxnSpPr>
          <p:spPr>
            <a:xfrm flipV="1">
              <a:off x="7555985" y="3355340"/>
              <a:ext cx="893797" cy="100105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5588BBB7-1532-4926-AE71-4F5B3520621E}"/>
                </a:ext>
              </a:extLst>
            </p:cNvPr>
            <p:cNvCxnSpPr>
              <a:stCxn id="52" idx="6"/>
              <a:endCxn id="53" idx="2"/>
            </p:cNvCxnSpPr>
            <p:nvPr/>
          </p:nvCxnSpPr>
          <p:spPr>
            <a:xfrm>
              <a:off x="7555985" y="4356390"/>
              <a:ext cx="888717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4A36592E-31BB-4EF7-AB2C-A8883CB0712D}"/>
                </a:ext>
              </a:extLst>
            </p:cNvPr>
            <p:cNvCxnSpPr>
              <a:stCxn id="24" idx="6"/>
              <a:endCxn id="50" idx="2"/>
            </p:cNvCxnSpPr>
            <p:nvPr/>
          </p:nvCxnSpPr>
          <p:spPr>
            <a:xfrm>
              <a:off x="9120342" y="820420"/>
              <a:ext cx="987613" cy="116951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CC59E-013C-4455-ADED-882D78F55B56}"/>
                </a:ext>
              </a:extLst>
            </p:cNvPr>
            <p:cNvCxnSpPr>
              <a:stCxn id="25" idx="6"/>
              <a:endCxn id="50" idx="2"/>
            </p:cNvCxnSpPr>
            <p:nvPr/>
          </p:nvCxnSpPr>
          <p:spPr>
            <a:xfrm>
              <a:off x="9120342" y="1821470"/>
              <a:ext cx="987613" cy="16846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5A75B736-E515-4614-A895-18288DB6F5EE}"/>
                </a:ext>
              </a:extLst>
            </p:cNvPr>
            <p:cNvCxnSpPr>
              <a:stCxn id="24" idx="6"/>
              <a:endCxn id="51" idx="2"/>
            </p:cNvCxnSpPr>
            <p:nvPr/>
          </p:nvCxnSpPr>
          <p:spPr>
            <a:xfrm>
              <a:off x="9120342" y="820420"/>
              <a:ext cx="987614" cy="2423989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B235B38-BF3D-49CE-83DC-F8CC1D7AC41F}"/>
                </a:ext>
              </a:extLst>
            </p:cNvPr>
            <p:cNvCxnSpPr>
              <a:stCxn id="25" idx="6"/>
              <a:endCxn id="51" idx="2"/>
            </p:cNvCxnSpPr>
            <p:nvPr/>
          </p:nvCxnSpPr>
          <p:spPr>
            <a:xfrm>
              <a:off x="9120342" y="1821470"/>
              <a:ext cx="987614" cy="1422939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0EDC9E1B-7B4C-4BFF-B245-ED0767691741}"/>
                </a:ext>
              </a:extLst>
            </p:cNvPr>
            <p:cNvCxnSpPr>
              <a:stCxn id="26" idx="6"/>
              <a:endCxn id="50" idx="2"/>
            </p:cNvCxnSpPr>
            <p:nvPr/>
          </p:nvCxnSpPr>
          <p:spPr>
            <a:xfrm flipV="1">
              <a:off x="9125422" y="1989934"/>
              <a:ext cx="982533" cy="136540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63860CE0-5BCF-4453-817A-B3D7DBF7C285}"/>
                </a:ext>
              </a:extLst>
            </p:cNvPr>
            <p:cNvCxnSpPr>
              <a:stCxn id="26" idx="6"/>
              <a:endCxn id="51" idx="2"/>
            </p:cNvCxnSpPr>
            <p:nvPr/>
          </p:nvCxnSpPr>
          <p:spPr>
            <a:xfrm flipV="1">
              <a:off x="9125422" y="3244409"/>
              <a:ext cx="982534" cy="110931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B7332EBE-0CCD-4904-A973-62962EB0D54E}"/>
                </a:ext>
              </a:extLst>
            </p:cNvPr>
            <p:cNvCxnSpPr>
              <a:stCxn id="53" idx="6"/>
              <a:endCxn id="50" idx="2"/>
            </p:cNvCxnSpPr>
            <p:nvPr/>
          </p:nvCxnSpPr>
          <p:spPr>
            <a:xfrm flipV="1">
              <a:off x="9120342" y="1989934"/>
              <a:ext cx="987613" cy="236645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C2C09FFE-54EC-4FF4-9566-72314F8E405A}"/>
                </a:ext>
              </a:extLst>
            </p:cNvPr>
            <p:cNvCxnSpPr>
              <a:stCxn id="53" idx="6"/>
              <a:endCxn id="51" idx="2"/>
            </p:cNvCxnSpPr>
            <p:nvPr/>
          </p:nvCxnSpPr>
          <p:spPr>
            <a:xfrm flipV="1">
              <a:off x="9120342" y="3244409"/>
              <a:ext cx="987614" cy="1111981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929E2C03-75B2-4339-B52F-49D1E5AB96A6}"/>
              </a:ext>
            </a:extLst>
          </p:cNvPr>
          <p:cNvCxnSpPr/>
          <p:nvPr/>
        </p:nvCxnSpPr>
        <p:spPr>
          <a:xfrm>
            <a:off x="3422884" y="2630955"/>
            <a:ext cx="826383" cy="0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Subtitle 2">
            <a:extLst>
              <a:ext uri="{FF2B5EF4-FFF2-40B4-BE49-F238E27FC236}">
                <a16:creationId xmlns:a16="http://schemas.microsoft.com/office/drawing/2014/main" id="{B3418752-9EDC-48C6-A3B0-88512628DD03}"/>
              </a:ext>
            </a:extLst>
          </p:cNvPr>
          <p:cNvSpPr txBox="1">
            <a:spLocks/>
          </p:cNvSpPr>
          <p:nvPr/>
        </p:nvSpPr>
        <p:spPr>
          <a:xfrm>
            <a:off x="846783" y="3718489"/>
            <a:ext cx="2286000" cy="587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Input Image</a:t>
            </a:r>
          </a:p>
        </p:txBody>
      </p:sp>
      <p:sp>
        <p:nvSpPr>
          <p:cNvPr id="190" name="Footer Placeholder 1026">
            <a:extLst>
              <a:ext uri="{FF2B5EF4-FFF2-40B4-BE49-F238E27FC236}">
                <a16:creationId xmlns:a16="http://schemas.microsoft.com/office/drawing/2014/main" id="{EA8DE3C2-A102-4959-B30D-03C1CBC68E69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pic>
        <p:nvPicPr>
          <p:cNvPr id="72" name="Picture 71" descr="A picture containing outdoor, ground, grass, mammal&#10;&#10;Description automatically generated">
            <a:extLst>
              <a:ext uri="{FF2B5EF4-FFF2-40B4-BE49-F238E27FC236}">
                <a16:creationId xmlns:a16="http://schemas.microsoft.com/office/drawing/2014/main" id="{D7CF0779-6163-49EC-9107-A4C2A94170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3125"/>
          <a:stretch/>
        </p:blipFill>
        <p:spPr>
          <a:xfrm>
            <a:off x="846783" y="1431197"/>
            <a:ext cx="2288584" cy="22885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167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Class Boundaries (</a:t>
            </a:r>
            <a:r>
              <a:rPr lang="en-US" sz="3600" i="1" dirty="0">
                <a:latin typeface="LM Roman 10" panose="00000500000000000000" pitchFamily="50" charset="0"/>
              </a:rPr>
              <a:t>p</a:t>
            </a:r>
            <a:r>
              <a:rPr lang="en-US" sz="3600" i="1" baseline="-25000" dirty="0">
                <a:latin typeface="LM Roman 10" panose="00000500000000000000" pitchFamily="50" charset="0"/>
              </a:rPr>
              <a:t>i</a:t>
            </a:r>
            <a:r>
              <a:rPr lang="en-US" sz="3600" dirty="0">
                <a:latin typeface="LM Roman 10" panose="00000500000000000000" pitchFamily="50" charset="0"/>
              </a:rPr>
              <a:t>=0.5, </a:t>
            </a:r>
            <a:r>
              <a:rPr lang="en-US" sz="3600" i="1" dirty="0">
                <a:latin typeface="LM Roman 10" panose="00000500000000000000" pitchFamily="50" charset="0"/>
              </a:rPr>
              <a:t>p</a:t>
            </a:r>
            <a:r>
              <a:rPr lang="en-US" sz="3600" i="1" baseline="-25000" dirty="0">
                <a:latin typeface="LM Roman 10" panose="00000500000000000000" pitchFamily="50" charset="0"/>
              </a:rPr>
              <a:t>j</a:t>
            </a:r>
            <a:r>
              <a:rPr lang="en-US" sz="3600" dirty="0">
                <a:latin typeface="LM Roman 10" panose="00000500000000000000" pitchFamily="50" charset="0"/>
              </a:rPr>
              <a:t>=0.5, </a:t>
            </a:r>
            <a:r>
              <a:rPr lang="en-US" sz="3600" i="1" dirty="0">
                <a:latin typeface="LM Roman 10" panose="00000500000000000000" pitchFamily="50" charset="0"/>
              </a:rPr>
              <a:t>p</a:t>
            </a:r>
            <a:r>
              <a:rPr lang="en-US" sz="3600" i="1" baseline="-25000" dirty="0">
                <a:latin typeface="LM Roman 10" panose="00000500000000000000" pitchFamily="50" charset="0"/>
              </a:rPr>
              <a:t>¬i,¬j </a:t>
            </a:r>
            <a:r>
              <a:rPr lang="en-US" sz="3600" dirty="0">
                <a:latin typeface="LM Roman 10" panose="00000500000000000000" pitchFamily="50" charset="0"/>
              </a:rPr>
              <a:t>=0) </a:t>
            </a:r>
          </a:p>
        </p:txBody>
      </p:sp>
      <p:pic>
        <p:nvPicPr>
          <p:cNvPr id="3" name="Picture 2" descr="A picture containing text, crossword puzzle&#10;&#10;Description automatically generated">
            <a:extLst>
              <a:ext uri="{FF2B5EF4-FFF2-40B4-BE49-F238E27FC236}">
                <a16:creationId xmlns:a16="http://schemas.microsoft.com/office/drawing/2014/main" id="{F9540D63-35AE-4CB7-BA73-2FAD88B386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7" t="8687" r="8333" b="8563"/>
          <a:stretch/>
        </p:blipFill>
        <p:spPr>
          <a:xfrm>
            <a:off x="3923817" y="1921397"/>
            <a:ext cx="4375231" cy="4375231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3858A3A5-ADF2-4556-B62F-D7FFBAFB5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7358" y="4486155"/>
            <a:ext cx="1313220" cy="339626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92734973-EC55-41FD-BFC1-D806C2976BBB}"/>
              </a:ext>
            </a:extLst>
          </p:cNvPr>
          <p:cNvSpPr/>
          <p:nvPr/>
        </p:nvSpPr>
        <p:spPr>
          <a:xfrm rot="18628947">
            <a:off x="437881" y="2679744"/>
            <a:ext cx="982565" cy="1720608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3C65AD3-2BCB-4955-BBEA-45FDE6254802}"/>
              </a:ext>
            </a:extLst>
          </p:cNvPr>
          <p:cNvSpPr/>
          <p:nvPr/>
        </p:nvSpPr>
        <p:spPr>
          <a:xfrm rot="18900000">
            <a:off x="328549" y="2648837"/>
            <a:ext cx="1028801" cy="1794102"/>
          </a:xfrm>
          <a:prstGeom prst="ellipse">
            <a:avLst/>
          </a:prstGeom>
          <a:solidFill>
            <a:srgbClr val="FFC000">
              <a:alpha val="40000"/>
            </a:srgb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C2F620-E152-42B3-9D85-4ED00C4227D1}"/>
              </a:ext>
            </a:extLst>
          </p:cNvPr>
          <p:cNvGrpSpPr/>
          <p:nvPr/>
        </p:nvGrpSpPr>
        <p:grpSpPr>
          <a:xfrm>
            <a:off x="3923817" y="6268614"/>
            <a:ext cx="3969684" cy="481904"/>
            <a:chOff x="3829906" y="6261889"/>
            <a:chExt cx="4817083" cy="58477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79F0A6C-C2A1-49E0-ACB3-C7A59C84C4A2}"/>
                </a:ext>
              </a:extLst>
            </p:cNvPr>
            <p:cNvSpPr txBox="1"/>
            <p:nvPr/>
          </p:nvSpPr>
          <p:spPr>
            <a:xfrm>
              <a:off x="4360818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596E1DE-9E87-4B35-B8CA-28E64AC34181}"/>
                </a:ext>
              </a:extLst>
            </p:cNvPr>
            <p:cNvSpPr txBox="1"/>
            <p:nvPr/>
          </p:nvSpPr>
          <p:spPr>
            <a:xfrm>
              <a:off x="3829906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FD086E9-B0F5-43F5-BA71-FC7E1ABC5EF2}"/>
                </a:ext>
              </a:extLst>
            </p:cNvPr>
            <p:cNvSpPr txBox="1"/>
            <p:nvPr/>
          </p:nvSpPr>
          <p:spPr>
            <a:xfrm>
              <a:off x="4891730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1BAFB74-ABA1-4346-BD8A-AA0ADE143C52}"/>
                </a:ext>
              </a:extLst>
            </p:cNvPr>
            <p:cNvSpPr txBox="1"/>
            <p:nvPr/>
          </p:nvSpPr>
          <p:spPr>
            <a:xfrm>
              <a:off x="5422642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3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7A19A2-1328-4DEA-B6F5-C2CC82B90C56}"/>
                </a:ext>
              </a:extLst>
            </p:cNvPr>
            <p:cNvSpPr txBox="1"/>
            <p:nvPr/>
          </p:nvSpPr>
          <p:spPr>
            <a:xfrm>
              <a:off x="5953554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9BA77B9-7C03-4600-9429-107AAC5129A5}"/>
                </a:ext>
              </a:extLst>
            </p:cNvPr>
            <p:cNvSpPr txBox="1"/>
            <p:nvPr/>
          </p:nvSpPr>
          <p:spPr>
            <a:xfrm>
              <a:off x="6484466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5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7F64887-42F5-43F0-B2B7-A1DC4E4ADB21}"/>
                </a:ext>
              </a:extLst>
            </p:cNvPr>
            <p:cNvSpPr txBox="1"/>
            <p:nvPr/>
          </p:nvSpPr>
          <p:spPr>
            <a:xfrm>
              <a:off x="7015378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3DD6027-298B-4EF1-BC98-8AF725A663C4}"/>
                </a:ext>
              </a:extLst>
            </p:cNvPr>
            <p:cNvSpPr txBox="1"/>
            <p:nvPr/>
          </p:nvSpPr>
          <p:spPr>
            <a:xfrm>
              <a:off x="7546290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7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6181386-1540-4609-AE46-DF96029375BC}"/>
                </a:ext>
              </a:extLst>
            </p:cNvPr>
            <p:cNvSpPr txBox="1"/>
            <p:nvPr/>
          </p:nvSpPr>
          <p:spPr>
            <a:xfrm>
              <a:off x="8077202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8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FD3E6BB-2CD7-47BE-BBDE-991704E837A5}"/>
              </a:ext>
            </a:extLst>
          </p:cNvPr>
          <p:cNvGrpSpPr/>
          <p:nvPr/>
        </p:nvGrpSpPr>
        <p:grpSpPr>
          <a:xfrm>
            <a:off x="8299048" y="1806360"/>
            <a:ext cx="474136" cy="4040387"/>
            <a:chOff x="3277033" y="1398300"/>
            <a:chExt cx="569787" cy="485548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F26BDAE-FFB0-4115-9707-3BA0D7EA3D23}"/>
                </a:ext>
              </a:extLst>
            </p:cNvPr>
            <p:cNvSpPr txBox="1"/>
            <p:nvPr/>
          </p:nvSpPr>
          <p:spPr>
            <a:xfrm>
              <a:off x="3277033" y="1398300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1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965901F-F570-4F56-9C7A-6325523E6A32}"/>
                </a:ext>
              </a:extLst>
            </p:cNvPr>
            <p:cNvSpPr txBox="1"/>
            <p:nvPr/>
          </p:nvSpPr>
          <p:spPr>
            <a:xfrm>
              <a:off x="3277033" y="1932138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2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7E3BF69-F91C-42FC-A025-9CDDB8919B27}"/>
                </a:ext>
              </a:extLst>
            </p:cNvPr>
            <p:cNvSpPr txBox="1"/>
            <p:nvPr/>
          </p:nvSpPr>
          <p:spPr>
            <a:xfrm>
              <a:off x="3277033" y="2465976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3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9ABC6CF-814B-4F8E-926A-33C2EDF53BE2}"/>
                </a:ext>
              </a:extLst>
            </p:cNvPr>
            <p:cNvSpPr txBox="1"/>
            <p:nvPr/>
          </p:nvSpPr>
          <p:spPr>
            <a:xfrm>
              <a:off x="3277033" y="2999814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4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12CE654-43EB-4B84-B357-47BA353F3E95}"/>
                </a:ext>
              </a:extLst>
            </p:cNvPr>
            <p:cNvSpPr txBox="1"/>
            <p:nvPr/>
          </p:nvSpPr>
          <p:spPr>
            <a:xfrm>
              <a:off x="3277033" y="3533652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5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BAC79D-EA27-49AA-AA8B-621E7CDB2332}"/>
                </a:ext>
              </a:extLst>
            </p:cNvPr>
            <p:cNvSpPr txBox="1"/>
            <p:nvPr/>
          </p:nvSpPr>
          <p:spPr>
            <a:xfrm>
              <a:off x="3277033" y="4067490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6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9C676AB-95AE-4C01-BDF1-B2537220662C}"/>
                </a:ext>
              </a:extLst>
            </p:cNvPr>
            <p:cNvSpPr txBox="1"/>
            <p:nvPr/>
          </p:nvSpPr>
          <p:spPr>
            <a:xfrm>
              <a:off x="3277033" y="4601328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7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5E9922E-6D25-48A8-B854-E1768D035318}"/>
                </a:ext>
              </a:extLst>
            </p:cNvPr>
            <p:cNvSpPr txBox="1"/>
            <p:nvPr/>
          </p:nvSpPr>
          <p:spPr>
            <a:xfrm>
              <a:off x="3277033" y="5135166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8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11D6F04-0411-4F0E-A597-0412455D1E6F}"/>
                </a:ext>
              </a:extLst>
            </p:cNvPr>
            <p:cNvSpPr txBox="1"/>
            <p:nvPr/>
          </p:nvSpPr>
          <p:spPr>
            <a:xfrm>
              <a:off x="3277033" y="5669007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9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7B21C83-46B9-443A-98EB-5C535FC1BADE}"/>
              </a:ext>
            </a:extLst>
          </p:cNvPr>
          <p:cNvGrpSpPr/>
          <p:nvPr/>
        </p:nvGrpSpPr>
        <p:grpSpPr>
          <a:xfrm>
            <a:off x="3449389" y="2258168"/>
            <a:ext cx="474136" cy="4040387"/>
            <a:chOff x="3277033" y="1398300"/>
            <a:chExt cx="569787" cy="485548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5288128-07AF-4A61-B3A9-1BF25CB74967}"/>
                </a:ext>
              </a:extLst>
            </p:cNvPr>
            <p:cNvSpPr txBox="1"/>
            <p:nvPr/>
          </p:nvSpPr>
          <p:spPr>
            <a:xfrm>
              <a:off x="3277033" y="1398300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1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5AB287E-C922-4B8C-B64A-B341281F75C3}"/>
                </a:ext>
              </a:extLst>
            </p:cNvPr>
            <p:cNvSpPr txBox="1"/>
            <p:nvPr/>
          </p:nvSpPr>
          <p:spPr>
            <a:xfrm>
              <a:off x="3277033" y="1932138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2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4DEF737-A545-4607-BDF0-070E302D49FD}"/>
                </a:ext>
              </a:extLst>
            </p:cNvPr>
            <p:cNvSpPr txBox="1"/>
            <p:nvPr/>
          </p:nvSpPr>
          <p:spPr>
            <a:xfrm>
              <a:off x="3277033" y="2465976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3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B49D5AA-1609-4646-9479-C9715CD5B86E}"/>
                </a:ext>
              </a:extLst>
            </p:cNvPr>
            <p:cNvSpPr txBox="1"/>
            <p:nvPr/>
          </p:nvSpPr>
          <p:spPr>
            <a:xfrm>
              <a:off x="3277033" y="2999814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4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53F9592-4D60-4838-85EB-ECDB46FA6E0D}"/>
                </a:ext>
              </a:extLst>
            </p:cNvPr>
            <p:cNvSpPr txBox="1"/>
            <p:nvPr/>
          </p:nvSpPr>
          <p:spPr>
            <a:xfrm>
              <a:off x="3277033" y="3533652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5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2FEF7E5-F19C-46A6-B888-3C8FA520DF23}"/>
                </a:ext>
              </a:extLst>
            </p:cNvPr>
            <p:cNvSpPr txBox="1"/>
            <p:nvPr/>
          </p:nvSpPr>
          <p:spPr>
            <a:xfrm>
              <a:off x="3277033" y="4067490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6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658A382-F5D1-4E18-8AC9-E9ECD3D46F7E}"/>
                </a:ext>
              </a:extLst>
            </p:cNvPr>
            <p:cNvSpPr txBox="1"/>
            <p:nvPr/>
          </p:nvSpPr>
          <p:spPr>
            <a:xfrm>
              <a:off x="3277033" y="4601328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7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BDBA18D-3273-4F28-AD40-F52B020A40ED}"/>
                </a:ext>
              </a:extLst>
            </p:cNvPr>
            <p:cNvSpPr txBox="1"/>
            <p:nvPr/>
          </p:nvSpPr>
          <p:spPr>
            <a:xfrm>
              <a:off x="3277033" y="5135166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8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26E87AB-7A92-45CD-BD64-88EDE3C412AB}"/>
                </a:ext>
              </a:extLst>
            </p:cNvPr>
            <p:cNvSpPr txBox="1"/>
            <p:nvPr/>
          </p:nvSpPr>
          <p:spPr>
            <a:xfrm>
              <a:off x="3277033" y="5669007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9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EF7C88B-13A8-47F5-A0B6-04B9D856C46E}"/>
              </a:ext>
            </a:extLst>
          </p:cNvPr>
          <p:cNvGrpSpPr/>
          <p:nvPr/>
        </p:nvGrpSpPr>
        <p:grpSpPr>
          <a:xfrm>
            <a:off x="4329364" y="1348127"/>
            <a:ext cx="3969684" cy="481904"/>
            <a:chOff x="3829906" y="6261889"/>
            <a:chExt cx="4817083" cy="584775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FF278A4-2A0C-405C-B87C-FF519ADC0886}"/>
                </a:ext>
              </a:extLst>
            </p:cNvPr>
            <p:cNvSpPr txBox="1"/>
            <p:nvPr/>
          </p:nvSpPr>
          <p:spPr>
            <a:xfrm>
              <a:off x="4360818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1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A6F71A8-A384-4236-BD68-B25E9A3833AB}"/>
                </a:ext>
              </a:extLst>
            </p:cNvPr>
            <p:cNvSpPr txBox="1"/>
            <p:nvPr/>
          </p:nvSpPr>
          <p:spPr>
            <a:xfrm>
              <a:off x="3829906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0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9C8061B-A570-4294-9DE0-B085587F2A6D}"/>
                </a:ext>
              </a:extLst>
            </p:cNvPr>
            <p:cNvSpPr txBox="1"/>
            <p:nvPr/>
          </p:nvSpPr>
          <p:spPr>
            <a:xfrm>
              <a:off x="4891730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2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77AF47E-2AF5-47BD-9EB5-5A22A0B39A6B}"/>
                </a:ext>
              </a:extLst>
            </p:cNvPr>
            <p:cNvSpPr txBox="1"/>
            <p:nvPr/>
          </p:nvSpPr>
          <p:spPr>
            <a:xfrm>
              <a:off x="5422642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3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CBE6F58-FA44-4BC4-BCFD-669C1AEB2921}"/>
                </a:ext>
              </a:extLst>
            </p:cNvPr>
            <p:cNvSpPr txBox="1"/>
            <p:nvPr/>
          </p:nvSpPr>
          <p:spPr>
            <a:xfrm>
              <a:off x="5953554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4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54D5A88-49B7-45C0-AB1C-1F321FA44371}"/>
                </a:ext>
              </a:extLst>
            </p:cNvPr>
            <p:cNvSpPr txBox="1"/>
            <p:nvPr/>
          </p:nvSpPr>
          <p:spPr>
            <a:xfrm>
              <a:off x="6484466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5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0063CD3-5609-4F5A-ADE6-9878F7635BA8}"/>
                </a:ext>
              </a:extLst>
            </p:cNvPr>
            <p:cNvSpPr txBox="1"/>
            <p:nvPr/>
          </p:nvSpPr>
          <p:spPr>
            <a:xfrm>
              <a:off x="7015378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6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C5CD334-84E2-4AD6-818B-27A3B6EF8CCB}"/>
                </a:ext>
              </a:extLst>
            </p:cNvPr>
            <p:cNvSpPr txBox="1"/>
            <p:nvPr/>
          </p:nvSpPr>
          <p:spPr>
            <a:xfrm>
              <a:off x="7546290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7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E59A18B-A965-40FF-9265-A0A9E04AC283}"/>
                </a:ext>
              </a:extLst>
            </p:cNvPr>
            <p:cNvSpPr txBox="1"/>
            <p:nvPr/>
          </p:nvSpPr>
          <p:spPr>
            <a:xfrm>
              <a:off x="8077202" y="6261889"/>
              <a:ext cx="56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LM Roman 10" panose="00000500000000000000" pitchFamily="50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926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High Confidence Failures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40EF775-C3FC-4246-A6F2-4433928E6720}"/>
              </a:ext>
            </a:extLst>
          </p:cNvPr>
          <p:cNvSpPr/>
          <p:nvPr/>
        </p:nvSpPr>
        <p:spPr>
          <a:xfrm rot="18628947">
            <a:off x="722038" y="1320445"/>
            <a:ext cx="2202835" cy="3857470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81C105A-364A-4700-9C0F-67837A686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30368" y="3228360"/>
            <a:ext cx="7532548" cy="40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6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High Confidence Failures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BF94D3B-236C-4189-A6A0-D7FDC8EA6472}"/>
              </a:ext>
            </a:extLst>
          </p:cNvPr>
          <p:cNvGrpSpPr/>
          <p:nvPr/>
        </p:nvGrpSpPr>
        <p:grpSpPr>
          <a:xfrm>
            <a:off x="-105279" y="2043935"/>
            <a:ext cx="3857470" cy="2520274"/>
            <a:chOff x="776244" y="2559050"/>
            <a:chExt cx="3473952" cy="2279154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40EF775-C3FC-4246-A6F2-4433928E6720}"/>
                </a:ext>
              </a:extLst>
            </p:cNvPr>
            <p:cNvSpPr/>
            <p:nvPr/>
          </p:nvSpPr>
          <p:spPr>
            <a:xfrm rot="18628947">
              <a:off x="1517177" y="1912010"/>
              <a:ext cx="1992085" cy="3473952"/>
            </a:xfrm>
            <a:prstGeom prst="ellipse">
              <a:avLst/>
            </a:prstGeom>
            <a:solidFill>
              <a:srgbClr val="FF0000">
                <a:alpha val="40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phic 25" descr="Cube with solid fill">
              <a:extLst>
                <a:ext uri="{FF2B5EF4-FFF2-40B4-BE49-F238E27FC236}">
                  <a16:creationId xmlns:a16="http://schemas.microsoft.com/office/drawing/2014/main" id="{2339DB7C-EF6C-4C7E-9F5F-73D03BD85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82359" y="2559050"/>
              <a:ext cx="914400" cy="914400"/>
            </a:xfrm>
            <a:prstGeom prst="rect">
              <a:avLst/>
            </a:prstGeom>
          </p:spPr>
        </p:pic>
        <p:pic>
          <p:nvPicPr>
            <p:cNvPr id="27" name="Graphic 26" descr="Cylinder with solid fill">
              <a:extLst>
                <a:ext uri="{FF2B5EF4-FFF2-40B4-BE49-F238E27FC236}">
                  <a16:creationId xmlns:a16="http://schemas.microsoft.com/office/drawing/2014/main" id="{775E092E-3F45-44BA-9D6A-38BE61ECF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541812" y="3923804"/>
              <a:ext cx="914400" cy="914400"/>
            </a:xfrm>
            <a:prstGeom prst="rect">
              <a:avLst/>
            </a:prstGeom>
          </p:spPr>
        </p:pic>
        <p:pic>
          <p:nvPicPr>
            <p:cNvPr id="28" name="Graphic 27" descr="Sphere with solid fill">
              <a:extLst>
                <a:ext uri="{FF2B5EF4-FFF2-40B4-BE49-F238E27FC236}">
                  <a16:creationId xmlns:a16="http://schemas.microsoft.com/office/drawing/2014/main" id="{D4DB3621-DCF6-482F-90CB-E5CB06D94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614859" y="3015420"/>
              <a:ext cx="914401" cy="914400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E81C105A-364A-4700-9C0F-67837A686A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30368" y="3228360"/>
            <a:ext cx="7532548" cy="40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1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High Confidence Failures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81C105A-364A-4700-9C0F-67837A686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30368" y="3228360"/>
            <a:ext cx="7532548" cy="40579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F97C89E-D024-4629-BB4F-FE348CC94A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95710" y="4283724"/>
            <a:ext cx="8496290" cy="40579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EEFFC78-A696-4CD6-AA0F-D88D2EA94984}"/>
              </a:ext>
            </a:extLst>
          </p:cNvPr>
          <p:cNvGrpSpPr/>
          <p:nvPr/>
        </p:nvGrpSpPr>
        <p:grpSpPr>
          <a:xfrm>
            <a:off x="-105279" y="2043935"/>
            <a:ext cx="3857470" cy="2691635"/>
            <a:chOff x="-105279" y="2043935"/>
            <a:chExt cx="3857470" cy="269163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BF94D3B-236C-4189-A6A0-D7FDC8EA6472}"/>
                </a:ext>
              </a:extLst>
            </p:cNvPr>
            <p:cNvGrpSpPr/>
            <p:nvPr/>
          </p:nvGrpSpPr>
          <p:grpSpPr>
            <a:xfrm>
              <a:off x="-105279" y="2043935"/>
              <a:ext cx="3857470" cy="2520274"/>
              <a:chOff x="776244" y="2559050"/>
              <a:chExt cx="3473952" cy="2279154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40EF775-C3FC-4246-A6F2-4433928E6720}"/>
                  </a:ext>
                </a:extLst>
              </p:cNvPr>
              <p:cNvSpPr/>
              <p:nvPr/>
            </p:nvSpPr>
            <p:spPr>
              <a:xfrm rot="18628947">
                <a:off x="1517177" y="1912010"/>
                <a:ext cx="1992085" cy="3473952"/>
              </a:xfrm>
              <a:prstGeom prst="ellipse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" name="Graphic 25" descr="Cube with solid fill">
                <a:extLst>
                  <a:ext uri="{FF2B5EF4-FFF2-40B4-BE49-F238E27FC236}">
                    <a16:creationId xmlns:a16="http://schemas.microsoft.com/office/drawing/2014/main" id="{2339DB7C-EF6C-4C7E-9F5F-73D03BD851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82359" y="2559050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7" name="Graphic 26" descr="Cylinder with solid fill">
                <a:extLst>
                  <a:ext uri="{FF2B5EF4-FFF2-40B4-BE49-F238E27FC236}">
                    <a16:creationId xmlns:a16="http://schemas.microsoft.com/office/drawing/2014/main" id="{775E092E-3F45-44BA-9D6A-38BE61ECFF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541812" y="392380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8" name="Graphic 27" descr="Sphere with solid fill">
                <a:extLst>
                  <a:ext uri="{FF2B5EF4-FFF2-40B4-BE49-F238E27FC236}">
                    <a16:creationId xmlns:a16="http://schemas.microsoft.com/office/drawing/2014/main" id="{D4DB3621-DCF6-482F-90CB-E5CB06D945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2614859" y="3015420"/>
                <a:ext cx="914401" cy="914400"/>
              </a:xfrm>
              <a:prstGeom prst="rect">
                <a:avLst/>
              </a:prstGeom>
            </p:spPr>
          </p:pic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9D423EE-2F02-4736-B878-6CF0FF2A4998}"/>
                </a:ext>
              </a:extLst>
            </p:cNvPr>
            <p:cNvSpPr/>
            <p:nvPr/>
          </p:nvSpPr>
          <p:spPr>
            <a:xfrm rot="2768078">
              <a:off x="1185956" y="2436616"/>
              <a:ext cx="2202835" cy="2395074"/>
            </a:xfrm>
            <a:prstGeom prst="ellipse">
              <a:avLst/>
            </a:prstGeom>
            <a:solidFill>
              <a:srgbClr val="FFC000">
                <a:alpha val="40000"/>
              </a:srgb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1760F499-952C-4377-8A9D-FA2743FA1C6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17582" y="5253277"/>
            <a:ext cx="1524628" cy="44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8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High Confidence Failures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927A77-BA2B-4882-9FDE-5ECD79CE192C}"/>
              </a:ext>
            </a:extLst>
          </p:cNvPr>
          <p:cNvGrpSpPr/>
          <p:nvPr/>
        </p:nvGrpSpPr>
        <p:grpSpPr>
          <a:xfrm>
            <a:off x="424346" y="1990704"/>
            <a:ext cx="2103399" cy="2677532"/>
            <a:chOff x="2263331" y="2009439"/>
            <a:chExt cx="2103399" cy="2677532"/>
          </a:xfrm>
        </p:grpSpPr>
        <p:pic>
          <p:nvPicPr>
            <p:cNvPr id="3" name="Picture 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735F26D9-D833-44AB-9298-5D3A1B2309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63" r="7437"/>
            <a:stretch/>
          </p:blipFill>
          <p:spPr>
            <a:xfrm>
              <a:off x="2263331" y="2009439"/>
              <a:ext cx="2103399" cy="21033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Subtitle 2">
              <a:extLst>
                <a:ext uri="{FF2B5EF4-FFF2-40B4-BE49-F238E27FC236}">
                  <a16:creationId xmlns:a16="http://schemas.microsoft.com/office/drawing/2014/main" id="{6E115B6F-EB2C-4612-928A-35A343C985E2}"/>
                </a:ext>
              </a:extLst>
            </p:cNvPr>
            <p:cNvSpPr txBox="1">
              <a:spLocks/>
            </p:cNvSpPr>
            <p:nvPr/>
          </p:nvSpPr>
          <p:spPr>
            <a:xfrm>
              <a:off x="2263332" y="4307094"/>
              <a:ext cx="2103398" cy="37987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3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M Roman 10" panose="00000500000000000000" pitchFamily="50" charset="0"/>
                </a:rPr>
                <a:t>97.2%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D56FE4B-233C-41EC-9228-FD127DE185DE}"/>
              </a:ext>
            </a:extLst>
          </p:cNvPr>
          <p:cNvGrpSpPr/>
          <p:nvPr/>
        </p:nvGrpSpPr>
        <p:grpSpPr>
          <a:xfrm>
            <a:off x="2734324" y="1990704"/>
            <a:ext cx="2103399" cy="2677532"/>
            <a:chOff x="5452301" y="2009438"/>
            <a:chExt cx="2103399" cy="2677532"/>
          </a:xfrm>
        </p:grpSpPr>
        <p:pic>
          <p:nvPicPr>
            <p:cNvPr id="7" name="Picture 6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088221C7-093D-4870-A7B2-D516C87399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" r="24736"/>
            <a:stretch/>
          </p:blipFill>
          <p:spPr>
            <a:xfrm>
              <a:off x="5452301" y="2009438"/>
              <a:ext cx="2103399" cy="21033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Subtitle 2">
              <a:extLst>
                <a:ext uri="{FF2B5EF4-FFF2-40B4-BE49-F238E27FC236}">
                  <a16:creationId xmlns:a16="http://schemas.microsoft.com/office/drawing/2014/main" id="{FD9D0E75-6054-475D-8BC5-D72241284217}"/>
                </a:ext>
              </a:extLst>
            </p:cNvPr>
            <p:cNvSpPr txBox="1">
              <a:spLocks/>
            </p:cNvSpPr>
            <p:nvPr/>
          </p:nvSpPr>
          <p:spPr>
            <a:xfrm>
              <a:off x="5452302" y="4307093"/>
              <a:ext cx="2103398" cy="37987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3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M Roman 10" panose="00000500000000000000" pitchFamily="50" charset="0"/>
                </a:rPr>
                <a:t>96.0%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7066F8D-0FD7-4281-8CD8-F10F7720A9DD}"/>
              </a:ext>
            </a:extLst>
          </p:cNvPr>
          <p:cNvGrpSpPr/>
          <p:nvPr/>
        </p:nvGrpSpPr>
        <p:grpSpPr>
          <a:xfrm>
            <a:off x="5044302" y="1990704"/>
            <a:ext cx="2103398" cy="2677531"/>
            <a:chOff x="8641272" y="2009439"/>
            <a:chExt cx="2103398" cy="2677531"/>
          </a:xfrm>
        </p:grpSpPr>
        <p:pic>
          <p:nvPicPr>
            <p:cNvPr id="27" name="Picture 26" descr="A picture containing indoor, toy&#10;&#10;Description automatically generated">
              <a:extLst>
                <a:ext uri="{FF2B5EF4-FFF2-40B4-BE49-F238E27FC236}">
                  <a16:creationId xmlns:a16="http://schemas.microsoft.com/office/drawing/2014/main" id="{BF81AE8B-A800-4704-816F-E62D885273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59" r="17141"/>
            <a:stretch/>
          </p:blipFill>
          <p:spPr>
            <a:xfrm>
              <a:off x="8641272" y="2009439"/>
              <a:ext cx="2103398" cy="210339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Subtitle 2">
              <a:extLst>
                <a:ext uri="{FF2B5EF4-FFF2-40B4-BE49-F238E27FC236}">
                  <a16:creationId xmlns:a16="http://schemas.microsoft.com/office/drawing/2014/main" id="{C6A3BDBF-52C5-4AB6-9BC8-A7E5D36207CA}"/>
                </a:ext>
              </a:extLst>
            </p:cNvPr>
            <p:cNvSpPr txBox="1">
              <a:spLocks/>
            </p:cNvSpPr>
            <p:nvPr/>
          </p:nvSpPr>
          <p:spPr>
            <a:xfrm>
              <a:off x="8641272" y="4307093"/>
              <a:ext cx="2103398" cy="37987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3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M Roman 10" panose="00000500000000000000" pitchFamily="50" charset="0"/>
                </a:rPr>
                <a:t>94.5%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5201F85-3432-4969-BAE7-0ED9BCD2406F}"/>
              </a:ext>
            </a:extLst>
          </p:cNvPr>
          <p:cNvGrpSpPr/>
          <p:nvPr/>
        </p:nvGrpSpPr>
        <p:grpSpPr>
          <a:xfrm>
            <a:off x="9664254" y="1990704"/>
            <a:ext cx="2103399" cy="2677531"/>
            <a:chOff x="5943790" y="1990705"/>
            <a:chExt cx="2103399" cy="2677531"/>
          </a:xfrm>
        </p:grpSpPr>
        <p:pic>
          <p:nvPicPr>
            <p:cNvPr id="31" name="Picture 30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C59928B6-DA4E-4FB5-B96F-0A4D3C32B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46" t="6418" r="17235" b="4890"/>
            <a:stretch/>
          </p:blipFill>
          <p:spPr>
            <a:xfrm>
              <a:off x="5943791" y="1990705"/>
              <a:ext cx="2103398" cy="210339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Subtitle 2">
              <a:extLst>
                <a:ext uri="{FF2B5EF4-FFF2-40B4-BE49-F238E27FC236}">
                  <a16:creationId xmlns:a16="http://schemas.microsoft.com/office/drawing/2014/main" id="{C526AC9A-F3C3-4045-A3DE-8D135A7EFC7D}"/>
                </a:ext>
              </a:extLst>
            </p:cNvPr>
            <p:cNvSpPr txBox="1">
              <a:spLocks/>
            </p:cNvSpPr>
            <p:nvPr/>
          </p:nvSpPr>
          <p:spPr>
            <a:xfrm>
              <a:off x="5943790" y="4288359"/>
              <a:ext cx="2103398" cy="37987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3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M Roman 10" panose="00000500000000000000" pitchFamily="50" charset="0"/>
                </a:rPr>
                <a:t>93.5%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ECCE61D-3859-4810-AAF1-9A512E55089F}"/>
              </a:ext>
            </a:extLst>
          </p:cNvPr>
          <p:cNvGrpSpPr/>
          <p:nvPr/>
        </p:nvGrpSpPr>
        <p:grpSpPr>
          <a:xfrm>
            <a:off x="7354279" y="1990704"/>
            <a:ext cx="2103399" cy="2677531"/>
            <a:chOff x="9132760" y="1990704"/>
            <a:chExt cx="2103399" cy="2677531"/>
          </a:xfrm>
        </p:grpSpPr>
        <p:pic>
          <p:nvPicPr>
            <p:cNvPr id="35" name="Picture 34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DA2B635C-9427-48CD-A74F-FD0A973260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56" r="13743"/>
            <a:stretch/>
          </p:blipFill>
          <p:spPr>
            <a:xfrm>
              <a:off x="9132760" y="1990704"/>
              <a:ext cx="2103399" cy="21033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6" name="Subtitle 2">
              <a:extLst>
                <a:ext uri="{FF2B5EF4-FFF2-40B4-BE49-F238E27FC236}">
                  <a16:creationId xmlns:a16="http://schemas.microsoft.com/office/drawing/2014/main" id="{824F0F3B-865B-4C12-82F1-A08472B0B2CE}"/>
                </a:ext>
              </a:extLst>
            </p:cNvPr>
            <p:cNvSpPr txBox="1">
              <a:spLocks/>
            </p:cNvSpPr>
            <p:nvPr/>
          </p:nvSpPr>
          <p:spPr>
            <a:xfrm>
              <a:off x="9132761" y="4288358"/>
              <a:ext cx="2103398" cy="37987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3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M Roman 10" panose="00000500000000000000" pitchFamily="50" charset="0"/>
                </a:rPr>
                <a:t>67.3%</a:t>
              </a:r>
            </a:p>
          </p:txBody>
        </p:sp>
      </p:grpSp>
      <p:sp>
        <p:nvSpPr>
          <p:cNvPr id="38" name="Subtitle 2">
            <a:extLst>
              <a:ext uri="{FF2B5EF4-FFF2-40B4-BE49-F238E27FC236}">
                <a16:creationId xmlns:a16="http://schemas.microsoft.com/office/drawing/2014/main" id="{064ECF35-FFBC-49FF-94E0-32EA7A952AC0}"/>
              </a:ext>
            </a:extLst>
          </p:cNvPr>
          <p:cNvSpPr txBox="1">
            <a:spLocks/>
          </p:cNvSpPr>
          <p:nvPr/>
        </p:nvSpPr>
        <p:spPr>
          <a:xfrm>
            <a:off x="0" y="5172351"/>
            <a:ext cx="12191999" cy="10361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Contains 1 Cube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75CE09F-9143-476A-9112-D38443DCA92D}"/>
              </a:ext>
            </a:extLst>
          </p:cNvPr>
          <p:cNvGrpSpPr/>
          <p:nvPr/>
        </p:nvGrpSpPr>
        <p:grpSpPr>
          <a:xfrm>
            <a:off x="119164" y="326785"/>
            <a:ext cx="1975643" cy="1378548"/>
            <a:chOff x="-105279" y="2043935"/>
            <a:chExt cx="3857470" cy="2691635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F29ABE4-A968-45D4-9F36-4CE156A8E29C}"/>
                </a:ext>
              </a:extLst>
            </p:cNvPr>
            <p:cNvGrpSpPr/>
            <p:nvPr/>
          </p:nvGrpSpPr>
          <p:grpSpPr>
            <a:xfrm>
              <a:off x="-105279" y="2043935"/>
              <a:ext cx="3857470" cy="2520274"/>
              <a:chOff x="776244" y="2559050"/>
              <a:chExt cx="3473952" cy="2279154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D19DD8C7-9298-42B6-99F0-021551A94505}"/>
                  </a:ext>
                </a:extLst>
              </p:cNvPr>
              <p:cNvSpPr/>
              <p:nvPr/>
            </p:nvSpPr>
            <p:spPr>
              <a:xfrm rot="18628947">
                <a:off x="1517177" y="1912010"/>
                <a:ext cx="1992085" cy="3473952"/>
              </a:xfrm>
              <a:prstGeom prst="ellipse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0" name="Graphic 39" descr="Cube with solid fill">
                <a:extLst>
                  <a:ext uri="{FF2B5EF4-FFF2-40B4-BE49-F238E27FC236}">
                    <a16:creationId xmlns:a16="http://schemas.microsoft.com/office/drawing/2014/main" id="{0B08E8D2-618E-4984-8E1F-42158F2BC4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282359" y="2559050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41" name="Graphic 40" descr="Cylinder with solid fill">
                <a:extLst>
                  <a:ext uri="{FF2B5EF4-FFF2-40B4-BE49-F238E27FC236}">
                    <a16:creationId xmlns:a16="http://schemas.microsoft.com/office/drawing/2014/main" id="{2C57A13E-419C-4615-AADC-066E5B8841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2541812" y="392380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42" name="Graphic 41" descr="Sphere with solid fill">
                <a:extLst>
                  <a:ext uri="{FF2B5EF4-FFF2-40B4-BE49-F238E27FC236}">
                    <a16:creationId xmlns:a16="http://schemas.microsoft.com/office/drawing/2014/main" id="{36A1D45E-614B-4ED3-8E70-BE36E0997C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2614859" y="3015420"/>
                <a:ext cx="914401" cy="914400"/>
              </a:xfrm>
              <a:prstGeom prst="rect">
                <a:avLst/>
              </a:prstGeom>
            </p:spPr>
          </p:pic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843F765-C8F7-4067-A158-EDCD41F0557E}"/>
                </a:ext>
              </a:extLst>
            </p:cNvPr>
            <p:cNvSpPr/>
            <p:nvPr/>
          </p:nvSpPr>
          <p:spPr>
            <a:xfrm rot="2768078">
              <a:off x="1185956" y="2436616"/>
              <a:ext cx="2202835" cy="2395074"/>
            </a:xfrm>
            <a:prstGeom prst="ellipse">
              <a:avLst/>
            </a:prstGeom>
            <a:solidFill>
              <a:srgbClr val="FFC000">
                <a:alpha val="40000"/>
              </a:srgb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411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High Confidence Failures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EA270ED-A874-4F4A-8AE9-F4F5A11775B8}"/>
              </a:ext>
            </a:extLst>
          </p:cNvPr>
          <p:cNvGrpSpPr/>
          <p:nvPr/>
        </p:nvGrpSpPr>
        <p:grpSpPr>
          <a:xfrm>
            <a:off x="6503019" y="1603254"/>
            <a:ext cx="3771429" cy="4924948"/>
            <a:chOff x="7335512" y="1621980"/>
            <a:chExt cx="3771429" cy="4924948"/>
          </a:xfrm>
        </p:grpSpPr>
        <p:pic>
          <p:nvPicPr>
            <p:cNvPr id="44" name="Picture 4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F5A6E27-6377-4F48-ACDB-22AE4FD13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512" y="1621980"/>
              <a:ext cx="3771429" cy="3457143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EE36A86-E22D-42F1-BE94-BE8001E1A2ED}"/>
                </a:ext>
              </a:extLst>
            </p:cNvPr>
            <p:cNvSpPr txBox="1"/>
            <p:nvPr/>
          </p:nvSpPr>
          <p:spPr>
            <a:xfrm>
              <a:off x="7335512" y="5069600"/>
              <a:ext cx="377142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LM Roman 10" panose="00000500000000000000" pitchFamily="50" charset="0"/>
                </a:rPr>
                <a:t>S</a:t>
              </a:r>
              <a:r>
                <a:rPr lang="en-US" b="0" i="0" dirty="0">
                  <a:effectLst/>
                  <a:latin typeface="LM Roman 10" panose="00000500000000000000" pitchFamily="50" charset="0"/>
                </a:rPr>
                <a:t>andal: 0.986 ± 0.030 </a:t>
              </a:r>
            </a:p>
            <a:p>
              <a:r>
                <a:rPr lang="en-US" dirty="0">
                  <a:latin typeface="LM Roman 10" panose="00000500000000000000" pitchFamily="50" charset="0"/>
                </a:rPr>
                <a:t>S</a:t>
              </a:r>
              <a:r>
                <a:rPr lang="en-US" b="0" i="0" dirty="0">
                  <a:effectLst/>
                  <a:latin typeface="LM Roman 10" panose="00000500000000000000" pitchFamily="50" charset="0"/>
                </a:rPr>
                <a:t>hirt: 0.938 ± 0.032</a:t>
              </a:r>
            </a:p>
            <a:p>
              <a:r>
                <a:rPr lang="en-US" dirty="0">
                  <a:latin typeface="LM Roman 10" panose="00000500000000000000" pitchFamily="50" charset="0"/>
                </a:rPr>
                <a:t>S</a:t>
              </a:r>
              <a:r>
                <a:rPr lang="en-US" b="0" i="0" dirty="0">
                  <a:effectLst/>
                  <a:latin typeface="LM Roman 10" panose="00000500000000000000" pitchFamily="50" charset="0"/>
                </a:rPr>
                <a:t>neaker: 0.969 ± 0.028</a:t>
              </a:r>
            </a:p>
            <a:p>
              <a:r>
                <a:rPr lang="en-US" dirty="0">
                  <a:latin typeface="LM Roman 10" panose="00000500000000000000" pitchFamily="50" charset="0"/>
                </a:rPr>
                <a:t>B</a:t>
              </a:r>
              <a:r>
                <a:rPr lang="en-US" b="0" i="0" dirty="0">
                  <a:effectLst/>
                  <a:latin typeface="LM Roman 10" panose="00000500000000000000" pitchFamily="50" charset="0"/>
                </a:rPr>
                <a:t>ag: 0.967 ± 0.026</a:t>
              </a:r>
            </a:p>
            <a:p>
              <a:r>
                <a:rPr lang="en-US" b="0" i="0" dirty="0">
                  <a:effectLst/>
                  <a:latin typeface="LM Roman 10" panose="00000500000000000000" pitchFamily="50" charset="0"/>
                </a:rPr>
                <a:t>Ankle boot: 0.971 ± 0.027</a:t>
              </a:r>
              <a:endParaRPr lang="en-US" dirty="0">
                <a:latin typeface="LM Roman 10" panose="00000500000000000000" pitchFamily="50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6C138D4-E257-4C5D-B983-2B05CCE7874F}"/>
              </a:ext>
            </a:extLst>
          </p:cNvPr>
          <p:cNvGrpSpPr/>
          <p:nvPr/>
        </p:nvGrpSpPr>
        <p:grpSpPr>
          <a:xfrm>
            <a:off x="1964391" y="1603254"/>
            <a:ext cx="3771429" cy="4917996"/>
            <a:chOff x="1055706" y="1631505"/>
            <a:chExt cx="3771429" cy="4917996"/>
          </a:xfrm>
        </p:grpSpPr>
        <p:pic>
          <p:nvPicPr>
            <p:cNvPr id="42" name="Picture 41" descr="Shape&#10;&#10;Description automatically generated">
              <a:extLst>
                <a:ext uri="{FF2B5EF4-FFF2-40B4-BE49-F238E27FC236}">
                  <a16:creationId xmlns:a16="http://schemas.microsoft.com/office/drawing/2014/main" id="{8E764508-7ABB-4155-B1BB-5815A1138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5060" y="1631505"/>
              <a:ext cx="3695238" cy="3438095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B85318E-7B4D-4100-847B-9D64FB3348C2}"/>
                </a:ext>
              </a:extLst>
            </p:cNvPr>
            <p:cNvSpPr txBox="1"/>
            <p:nvPr/>
          </p:nvSpPr>
          <p:spPr>
            <a:xfrm>
              <a:off x="1055706" y="5072173"/>
              <a:ext cx="377142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 dirty="0">
                  <a:effectLst/>
                  <a:latin typeface="LM Roman 10" panose="00000500000000000000" pitchFamily="50" charset="0"/>
                </a:rPr>
                <a:t>0: 0.981 ± 0.027 </a:t>
              </a:r>
            </a:p>
            <a:p>
              <a:r>
                <a:rPr lang="en-US" b="0" i="0" dirty="0">
                  <a:effectLst/>
                  <a:latin typeface="LM Roman 10" panose="00000500000000000000" pitchFamily="50" charset="0"/>
                </a:rPr>
                <a:t>1: 0.953 ± 0.028</a:t>
              </a:r>
            </a:p>
            <a:p>
              <a:r>
                <a:rPr lang="en-US" dirty="0">
                  <a:latin typeface="LM Roman 10" panose="00000500000000000000" pitchFamily="50" charset="0"/>
                </a:rPr>
                <a:t>2</a:t>
              </a:r>
              <a:r>
                <a:rPr lang="en-US" b="0" i="0" dirty="0">
                  <a:effectLst/>
                  <a:latin typeface="LM Roman 10" panose="00000500000000000000" pitchFamily="50" charset="0"/>
                </a:rPr>
                <a:t>: 0.968 ± 0.028</a:t>
              </a:r>
            </a:p>
            <a:p>
              <a:r>
                <a:rPr lang="en-US" dirty="0">
                  <a:latin typeface="LM Roman 10" panose="00000500000000000000" pitchFamily="50" charset="0"/>
                </a:rPr>
                <a:t>3</a:t>
              </a:r>
              <a:r>
                <a:rPr lang="en-US" b="0" i="0" dirty="0">
                  <a:effectLst/>
                  <a:latin typeface="LM Roman 10" panose="00000500000000000000" pitchFamily="50" charset="0"/>
                </a:rPr>
                <a:t>: 0.969 ± 0.027</a:t>
              </a:r>
            </a:p>
            <a:p>
              <a:r>
                <a:rPr lang="en-US" b="0" i="0" dirty="0">
                  <a:effectLst/>
                  <a:latin typeface="LM Roman 10" panose="00000500000000000000" pitchFamily="50" charset="0"/>
                </a:rPr>
                <a:t>4: 0.955 ± 0.030</a:t>
              </a:r>
              <a:endParaRPr lang="en-US" dirty="0">
                <a:latin typeface="LM Roman 10" panose="00000500000000000000" pitchFamily="50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524E70-B8D1-4AD0-8C51-80774411A12C}"/>
              </a:ext>
            </a:extLst>
          </p:cNvPr>
          <p:cNvGrpSpPr/>
          <p:nvPr/>
        </p:nvGrpSpPr>
        <p:grpSpPr>
          <a:xfrm>
            <a:off x="119164" y="379962"/>
            <a:ext cx="1975643" cy="1325372"/>
            <a:chOff x="-105279" y="2147763"/>
            <a:chExt cx="3857470" cy="2587807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B1C4FBD-EBD1-4458-A0BD-2DD04D1A3C73}"/>
                </a:ext>
              </a:extLst>
            </p:cNvPr>
            <p:cNvSpPr/>
            <p:nvPr/>
          </p:nvSpPr>
          <p:spPr>
            <a:xfrm rot="2768078">
              <a:off x="1185956" y="2436616"/>
              <a:ext cx="2202835" cy="2395074"/>
            </a:xfrm>
            <a:prstGeom prst="ellipse">
              <a:avLst/>
            </a:prstGeom>
            <a:solidFill>
              <a:srgbClr val="FFC000">
                <a:alpha val="40000"/>
              </a:srgb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5E7D025-CB94-4F57-A6B3-50FE987ADB37}"/>
                </a:ext>
              </a:extLst>
            </p:cNvPr>
            <p:cNvSpPr/>
            <p:nvPr/>
          </p:nvSpPr>
          <p:spPr>
            <a:xfrm rot="18628947">
              <a:off x="722038" y="1320446"/>
              <a:ext cx="2202836" cy="3857470"/>
            </a:xfrm>
            <a:prstGeom prst="ellipse">
              <a:avLst/>
            </a:prstGeom>
            <a:solidFill>
              <a:srgbClr val="FF0000">
                <a:alpha val="40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8577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High Confidence Failures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EA270ED-A874-4F4A-8AE9-F4F5A11775B8}"/>
              </a:ext>
            </a:extLst>
          </p:cNvPr>
          <p:cNvGrpSpPr/>
          <p:nvPr/>
        </p:nvGrpSpPr>
        <p:grpSpPr>
          <a:xfrm>
            <a:off x="6503019" y="1603254"/>
            <a:ext cx="3771429" cy="4924948"/>
            <a:chOff x="7335512" y="1621980"/>
            <a:chExt cx="3771429" cy="4924948"/>
          </a:xfrm>
        </p:grpSpPr>
        <p:pic>
          <p:nvPicPr>
            <p:cNvPr id="44" name="Picture 4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F5A6E27-6377-4F48-ACDB-22AE4FD13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512" y="1621980"/>
              <a:ext cx="3771429" cy="3457143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EE36A86-E22D-42F1-BE94-BE8001E1A2ED}"/>
                </a:ext>
              </a:extLst>
            </p:cNvPr>
            <p:cNvSpPr txBox="1"/>
            <p:nvPr/>
          </p:nvSpPr>
          <p:spPr>
            <a:xfrm>
              <a:off x="7335512" y="5069600"/>
              <a:ext cx="377142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LM Roman 10" panose="00000500000000000000" pitchFamily="50" charset="0"/>
                </a:rPr>
                <a:t>S</a:t>
              </a:r>
              <a:r>
                <a:rPr lang="en-US" b="0" i="0" dirty="0">
                  <a:effectLst/>
                  <a:latin typeface="LM Roman 10" panose="00000500000000000000" pitchFamily="50" charset="0"/>
                </a:rPr>
                <a:t>andal: 0.986 ± 0.030 </a:t>
              </a:r>
            </a:p>
            <a:p>
              <a:r>
                <a:rPr lang="en-US" dirty="0">
                  <a:latin typeface="LM Roman 10" panose="00000500000000000000" pitchFamily="50" charset="0"/>
                </a:rPr>
                <a:t>S</a:t>
              </a:r>
              <a:r>
                <a:rPr lang="en-US" b="0" i="0" dirty="0">
                  <a:effectLst/>
                  <a:latin typeface="LM Roman 10" panose="00000500000000000000" pitchFamily="50" charset="0"/>
                </a:rPr>
                <a:t>hirt: 0.938 ± 0.032</a:t>
              </a:r>
            </a:p>
            <a:p>
              <a:r>
                <a:rPr lang="en-US" dirty="0">
                  <a:latin typeface="LM Roman 10" panose="00000500000000000000" pitchFamily="50" charset="0"/>
                </a:rPr>
                <a:t>S</a:t>
              </a:r>
              <a:r>
                <a:rPr lang="en-US" b="0" i="0" dirty="0">
                  <a:effectLst/>
                  <a:latin typeface="LM Roman 10" panose="00000500000000000000" pitchFamily="50" charset="0"/>
                </a:rPr>
                <a:t>neaker: 0.969 ± 0.028</a:t>
              </a:r>
            </a:p>
            <a:p>
              <a:r>
                <a:rPr lang="en-US" dirty="0">
                  <a:latin typeface="LM Roman 10" panose="00000500000000000000" pitchFamily="50" charset="0"/>
                </a:rPr>
                <a:t>B</a:t>
              </a:r>
              <a:r>
                <a:rPr lang="en-US" b="0" i="0" dirty="0">
                  <a:effectLst/>
                  <a:latin typeface="LM Roman 10" panose="00000500000000000000" pitchFamily="50" charset="0"/>
                </a:rPr>
                <a:t>ag: 0.967 ± 0.026</a:t>
              </a:r>
            </a:p>
            <a:p>
              <a:r>
                <a:rPr lang="en-US" b="0" i="0" dirty="0">
                  <a:effectLst/>
                  <a:latin typeface="LM Roman 10" panose="00000500000000000000" pitchFamily="50" charset="0"/>
                </a:rPr>
                <a:t>Ankle boot: 0.971 ± 0.027</a:t>
              </a:r>
              <a:endParaRPr lang="en-US" dirty="0">
                <a:latin typeface="LM Roman 10" panose="00000500000000000000" pitchFamily="50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6C138D4-E257-4C5D-B983-2B05CCE7874F}"/>
              </a:ext>
            </a:extLst>
          </p:cNvPr>
          <p:cNvGrpSpPr/>
          <p:nvPr/>
        </p:nvGrpSpPr>
        <p:grpSpPr>
          <a:xfrm>
            <a:off x="1964391" y="1603254"/>
            <a:ext cx="3771429" cy="4917996"/>
            <a:chOff x="1055706" y="1631505"/>
            <a:chExt cx="3771429" cy="4917996"/>
          </a:xfrm>
        </p:grpSpPr>
        <p:pic>
          <p:nvPicPr>
            <p:cNvPr id="42" name="Picture 41" descr="Shape&#10;&#10;Description automatically generated">
              <a:extLst>
                <a:ext uri="{FF2B5EF4-FFF2-40B4-BE49-F238E27FC236}">
                  <a16:creationId xmlns:a16="http://schemas.microsoft.com/office/drawing/2014/main" id="{8E764508-7ABB-4155-B1BB-5815A1138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5060" y="1631505"/>
              <a:ext cx="3695238" cy="3438095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B85318E-7B4D-4100-847B-9D64FB3348C2}"/>
                </a:ext>
              </a:extLst>
            </p:cNvPr>
            <p:cNvSpPr txBox="1"/>
            <p:nvPr/>
          </p:nvSpPr>
          <p:spPr>
            <a:xfrm>
              <a:off x="1055706" y="5072173"/>
              <a:ext cx="377142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 dirty="0">
                  <a:effectLst/>
                  <a:latin typeface="LM Roman 10" panose="00000500000000000000" pitchFamily="50" charset="0"/>
                </a:rPr>
                <a:t>0: 0.981 ± 0.027 </a:t>
              </a:r>
            </a:p>
            <a:p>
              <a:r>
                <a:rPr lang="en-US" b="0" i="0" dirty="0">
                  <a:effectLst/>
                  <a:latin typeface="LM Roman 10" panose="00000500000000000000" pitchFamily="50" charset="0"/>
                </a:rPr>
                <a:t>1: 0.953 ± 0.028</a:t>
              </a:r>
            </a:p>
            <a:p>
              <a:r>
                <a:rPr lang="en-US" dirty="0">
                  <a:latin typeface="LM Roman 10" panose="00000500000000000000" pitchFamily="50" charset="0"/>
                </a:rPr>
                <a:t>2</a:t>
              </a:r>
              <a:r>
                <a:rPr lang="en-US" b="0" i="0" dirty="0">
                  <a:effectLst/>
                  <a:latin typeface="LM Roman 10" panose="00000500000000000000" pitchFamily="50" charset="0"/>
                </a:rPr>
                <a:t>: 0.968 ± 0.028</a:t>
              </a:r>
            </a:p>
            <a:p>
              <a:r>
                <a:rPr lang="en-US" dirty="0">
                  <a:latin typeface="LM Roman 10" panose="00000500000000000000" pitchFamily="50" charset="0"/>
                </a:rPr>
                <a:t>3</a:t>
              </a:r>
              <a:r>
                <a:rPr lang="en-US" b="0" i="0" dirty="0">
                  <a:effectLst/>
                  <a:latin typeface="LM Roman 10" panose="00000500000000000000" pitchFamily="50" charset="0"/>
                </a:rPr>
                <a:t>: 0.969 ± 0.027</a:t>
              </a:r>
            </a:p>
            <a:p>
              <a:r>
                <a:rPr lang="en-US" b="0" i="0" dirty="0">
                  <a:effectLst/>
                  <a:latin typeface="LM Roman 10" panose="00000500000000000000" pitchFamily="50" charset="0"/>
                </a:rPr>
                <a:t>4: 0.955 ± 0.030</a:t>
              </a:r>
              <a:endParaRPr lang="en-US" dirty="0">
                <a:latin typeface="LM Roman 10" panose="00000500000000000000" pitchFamily="50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FBFEB31-F08D-46BE-B889-59092599A928}"/>
              </a:ext>
            </a:extLst>
          </p:cNvPr>
          <p:cNvSpPr/>
          <p:nvPr/>
        </p:nvSpPr>
        <p:spPr>
          <a:xfrm>
            <a:off x="8836428" y="1603253"/>
            <a:ext cx="640081" cy="3457143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D732516-F93C-4E38-9981-778F2020D143}"/>
              </a:ext>
            </a:extLst>
          </p:cNvPr>
          <p:cNvGrpSpPr/>
          <p:nvPr/>
        </p:nvGrpSpPr>
        <p:grpSpPr>
          <a:xfrm>
            <a:off x="119164" y="379962"/>
            <a:ext cx="1975643" cy="1325372"/>
            <a:chOff x="-105279" y="2147763"/>
            <a:chExt cx="3857470" cy="258780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7937F2C-139E-463B-BDA5-C94C148648C5}"/>
                </a:ext>
              </a:extLst>
            </p:cNvPr>
            <p:cNvSpPr/>
            <p:nvPr/>
          </p:nvSpPr>
          <p:spPr>
            <a:xfrm rot="2768078">
              <a:off x="1185956" y="2436616"/>
              <a:ext cx="2202835" cy="2395074"/>
            </a:xfrm>
            <a:prstGeom prst="ellipse">
              <a:avLst/>
            </a:prstGeom>
            <a:solidFill>
              <a:srgbClr val="FFC000">
                <a:alpha val="40000"/>
              </a:srgb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5E7FCEB-71F8-45B8-BFEB-02B752809191}"/>
                </a:ext>
              </a:extLst>
            </p:cNvPr>
            <p:cNvSpPr/>
            <p:nvPr/>
          </p:nvSpPr>
          <p:spPr>
            <a:xfrm rot="18628947">
              <a:off x="722038" y="1320446"/>
              <a:ext cx="2202836" cy="3857470"/>
            </a:xfrm>
            <a:prstGeom prst="ellipse">
              <a:avLst/>
            </a:prstGeom>
            <a:solidFill>
              <a:srgbClr val="FF0000">
                <a:alpha val="40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893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04B3764D-AEDC-4B60-8811-82C3AE08F3C1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10509A8-67C5-414A-BB89-E2E77B9887F9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dirty="0">
              <a:latin typeface="LM Roman 10" panose="00000500000000000000" pitchFamily="50" charset="0"/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FCA4B768-799A-4AFC-8516-9F1F332C7515}"/>
              </a:ext>
            </a:extLst>
          </p:cNvPr>
          <p:cNvSpPr txBox="1">
            <a:spLocks/>
          </p:cNvSpPr>
          <p:nvPr/>
        </p:nvSpPr>
        <p:spPr>
          <a:xfrm>
            <a:off x="152400" y="517525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LM Roman 10" panose="00000500000000000000" pitchFamily="50" charset="0"/>
              </a:rPr>
              <a:t>Novel Class Extrapolation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2C0F950-46DC-4105-A73F-1B11CF7A8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13748" y="2884183"/>
            <a:ext cx="7532548" cy="40579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1D596C9-129E-4ED9-81B9-17BB1EB0BED4}"/>
              </a:ext>
            </a:extLst>
          </p:cNvPr>
          <p:cNvGrpSpPr/>
          <p:nvPr/>
        </p:nvGrpSpPr>
        <p:grpSpPr>
          <a:xfrm>
            <a:off x="-257695" y="1754800"/>
            <a:ext cx="4208196" cy="2760869"/>
            <a:chOff x="776244" y="2559050"/>
            <a:chExt cx="3473952" cy="227915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AE3D169-787E-4BB4-B893-8565A5082EBB}"/>
                </a:ext>
              </a:extLst>
            </p:cNvPr>
            <p:cNvSpPr/>
            <p:nvPr/>
          </p:nvSpPr>
          <p:spPr>
            <a:xfrm rot="18628947">
              <a:off x="1517177" y="1912010"/>
              <a:ext cx="1992085" cy="3473952"/>
            </a:xfrm>
            <a:prstGeom prst="ellipse">
              <a:avLst/>
            </a:prstGeom>
            <a:solidFill>
              <a:srgbClr val="FF0000">
                <a:alpha val="40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phic 15" descr="Cube with solid fill">
              <a:extLst>
                <a:ext uri="{FF2B5EF4-FFF2-40B4-BE49-F238E27FC236}">
                  <a16:creationId xmlns:a16="http://schemas.microsoft.com/office/drawing/2014/main" id="{3FB2879E-01B3-4E3A-9865-4EBEC85E0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82359" y="2559050"/>
              <a:ext cx="914400" cy="914400"/>
            </a:xfrm>
            <a:prstGeom prst="rect">
              <a:avLst/>
            </a:prstGeom>
          </p:spPr>
        </p:pic>
        <p:pic>
          <p:nvPicPr>
            <p:cNvPr id="17" name="Graphic 16" descr="Cylinder with solid fill">
              <a:extLst>
                <a:ext uri="{FF2B5EF4-FFF2-40B4-BE49-F238E27FC236}">
                  <a16:creationId xmlns:a16="http://schemas.microsoft.com/office/drawing/2014/main" id="{1442D2DF-C3CC-46D5-8C9B-F76F859B6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541812" y="3923804"/>
              <a:ext cx="914400" cy="914400"/>
            </a:xfrm>
            <a:prstGeom prst="rect">
              <a:avLst/>
            </a:prstGeom>
          </p:spPr>
        </p:pic>
        <p:pic>
          <p:nvPicPr>
            <p:cNvPr id="18" name="Graphic 17" descr="Sphere with solid fill">
              <a:extLst>
                <a:ext uri="{FF2B5EF4-FFF2-40B4-BE49-F238E27FC236}">
                  <a16:creationId xmlns:a16="http://schemas.microsoft.com/office/drawing/2014/main" id="{BA64B76C-F36D-445C-B581-BB7DB8E29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536369" y="2936604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974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04B3764D-AEDC-4B60-8811-82C3AE08F3C1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10509A8-67C5-414A-BB89-E2E77B9887F9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dirty="0">
              <a:latin typeface="LM Roman 10" panose="00000500000000000000" pitchFamily="50" charset="0"/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FCA4B768-799A-4AFC-8516-9F1F332C7515}"/>
              </a:ext>
            </a:extLst>
          </p:cNvPr>
          <p:cNvSpPr txBox="1">
            <a:spLocks/>
          </p:cNvSpPr>
          <p:nvPr/>
        </p:nvSpPr>
        <p:spPr>
          <a:xfrm>
            <a:off x="152400" y="517525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LM Roman 10" panose="00000500000000000000" pitchFamily="50" charset="0"/>
              </a:rPr>
              <a:t>Novel Class Extrapolation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2C0F950-46DC-4105-A73F-1B11CF7A8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13748" y="2884183"/>
            <a:ext cx="7532548" cy="40579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9A5569A6-264A-4090-BEB4-5A1EF1081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13748" y="4331988"/>
            <a:ext cx="8496290" cy="405793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D5E38EB2-D0DF-4516-8AC1-8310B8F4B508}"/>
              </a:ext>
            </a:extLst>
          </p:cNvPr>
          <p:cNvSpPr/>
          <p:nvPr/>
        </p:nvSpPr>
        <p:spPr>
          <a:xfrm rot="18628947">
            <a:off x="639839" y="971004"/>
            <a:ext cx="2413126" cy="4208196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C1BDC63-E12A-444E-82A2-6BFED97ABCAF}"/>
              </a:ext>
            </a:extLst>
          </p:cNvPr>
          <p:cNvSpPr/>
          <p:nvPr/>
        </p:nvSpPr>
        <p:spPr>
          <a:xfrm rot="2703514">
            <a:off x="759395" y="1586516"/>
            <a:ext cx="2413126" cy="4208196"/>
          </a:xfrm>
          <a:prstGeom prst="ellipse">
            <a:avLst/>
          </a:prstGeom>
          <a:solidFill>
            <a:srgbClr val="FFC000">
              <a:alpha val="40000"/>
            </a:srgb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Cube with solid fill">
            <a:extLst>
              <a:ext uri="{FF2B5EF4-FFF2-40B4-BE49-F238E27FC236}">
                <a16:creationId xmlns:a16="http://schemas.microsoft.com/office/drawing/2014/main" id="{55668412-65C9-43C6-8181-68782327DA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5391" y="1754800"/>
            <a:ext cx="1107665" cy="1107665"/>
          </a:xfrm>
          <a:prstGeom prst="rect">
            <a:avLst/>
          </a:prstGeom>
        </p:spPr>
      </p:pic>
      <p:pic>
        <p:nvPicPr>
          <p:cNvPr id="20" name="Graphic 19" descr="Cylinder with solid fill">
            <a:extLst>
              <a:ext uri="{FF2B5EF4-FFF2-40B4-BE49-F238E27FC236}">
                <a16:creationId xmlns:a16="http://schemas.microsoft.com/office/drawing/2014/main" id="{240BB679-FE67-463F-BEF4-8CE0E7BD68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81038" y="3408004"/>
            <a:ext cx="1107665" cy="1107665"/>
          </a:xfrm>
          <a:prstGeom prst="rect">
            <a:avLst/>
          </a:prstGeom>
        </p:spPr>
      </p:pic>
      <p:pic>
        <p:nvPicPr>
          <p:cNvPr id="21" name="Graphic 20" descr="Sphere with solid fill">
            <a:extLst>
              <a:ext uri="{FF2B5EF4-FFF2-40B4-BE49-F238E27FC236}">
                <a16:creationId xmlns:a16="http://schemas.microsoft.com/office/drawing/2014/main" id="{F6D905CE-281D-4FDB-B29B-BA5D4CCDDA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74445" y="2212153"/>
            <a:ext cx="1107665" cy="1107665"/>
          </a:xfrm>
          <a:prstGeom prst="rect">
            <a:avLst/>
          </a:prstGeom>
        </p:spPr>
      </p:pic>
      <p:grpSp>
        <p:nvGrpSpPr>
          <p:cNvPr id="2" name="Graphic 14" descr="Dog with solid fill">
            <a:extLst>
              <a:ext uri="{FF2B5EF4-FFF2-40B4-BE49-F238E27FC236}">
                <a16:creationId xmlns:a16="http://schemas.microsoft.com/office/drawing/2014/main" id="{63A148F6-92E7-479E-B4A5-387B163C8D2A}"/>
              </a:ext>
            </a:extLst>
          </p:cNvPr>
          <p:cNvGrpSpPr/>
          <p:nvPr/>
        </p:nvGrpSpPr>
        <p:grpSpPr>
          <a:xfrm rot="21535436">
            <a:off x="532876" y="4483159"/>
            <a:ext cx="1014718" cy="623813"/>
            <a:chOff x="2564999" y="2998558"/>
            <a:chExt cx="1014718" cy="623813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2C086068-9292-41E0-92FD-E00431B253E5}"/>
                </a:ext>
              </a:extLst>
            </p:cNvPr>
            <p:cNvSpPr/>
            <p:nvPr/>
          </p:nvSpPr>
          <p:spPr>
            <a:xfrm>
              <a:off x="2564999" y="2998558"/>
              <a:ext cx="1014718" cy="623813"/>
            </a:xfrm>
            <a:custGeom>
              <a:avLst/>
              <a:gdLst>
                <a:gd name="connsiteX0" fmla="*/ 943182 w 1014718"/>
                <a:gd name="connsiteY0" fmla="*/ 71537 h 623813"/>
                <a:gd name="connsiteX1" fmla="*/ 853184 w 1014718"/>
                <a:gd name="connsiteY1" fmla="*/ 0 h 623813"/>
                <a:gd name="connsiteX2" fmla="*/ 789724 w 1014718"/>
                <a:gd name="connsiteY2" fmla="*/ 0 h 623813"/>
                <a:gd name="connsiteX3" fmla="*/ 777032 w 1014718"/>
                <a:gd name="connsiteY3" fmla="*/ 73844 h 623813"/>
                <a:gd name="connsiteX4" fmla="*/ 779340 w 1014718"/>
                <a:gd name="connsiteY4" fmla="*/ 95767 h 623813"/>
                <a:gd name="connsiteX5" fmla="*/ 804724 w 1014718"/>
                <a:gd name="connsiteY5" fmla="*/ 115382 h 623813"/>
                <a:gd name="connsiteX6" fmla="*/ 835877 w 1014718"/>
                <a:gd name="connsiteY6" fmla="*/ 104997 h 623813"/>
                <a:gd name="connsiteX7" fmla="*/ 845107 w 1014718"/>
                <a:gd name="connsiteY7" fmla="*/ 85383 h 623813"/>
                <a:gd name="connsiteX8" fmla="*/ 853184 w 1014718"/>
                <a:gd name="connsiteY8" fmla="*/ 41537 h 623813"/>
                <a:gd name="connsiteX9" fmla="*/ 867030 w 1014718"/>
                <a:gd name="connsiteY9" fmla="*/ 32307 h 623813"/>
                <a:gd name="connsiteX10" fmla="*/ 876260 w 1014718"/>
                <a:gd name="connsiteY10" fmla="*/ 46153 h 623813"/>
                <a:gd name="connsiteX11" fmla="*/ 869338 w 1014718"/>
                <a:gd name="connsiteY11" fmla="*/ 88844 h 623813"/>
                <a:gd name="connsiteX12" fmla="*/ 843954 w 1014718"/>
                <a:gd name="connsiteY12" fmla="*/ 129228 h 623813"/>
                <a:gd name="connsiteX13" fmla="*/ 811647 w 1014718"/>
                <a:gd name="connsiteY13" fmla="*/ 138458 h 623813"/>
                <a:gd name="connsiteX14" fmla="*/ 801262 w 1014718"/>
                <a:gd name="connsiteY14" fmla="*/ 137304 h 623813"/>
                <a:gd name="connsiteX15" fmla="*/ 760879 w 1014718"/>
                <a:gd name="connsiteY15" fmla="*/ 109613 h 623813"/>
                <a:gd name="connsiteX16" fmla="*/ 753956 w 1014718"/>
                <a:gd name="connsiteY16" fmla="*/ 69229 h 623813"/>
                <a:gd name="connsiteX17" fmla="*/ 764340 w 1014718"/>
                <a:gd name="connsiteY17" fmla="*/ 8077 h 623813"/>
                <a:gd name="connsiteX18" fmla="*/ 683573 w 1014718"/>
                <a:gd name="connsiteY18" fmla="*/ 96921 h 623813"/>
                <a:gd name="connsiteX19" fmla="*/ 616651 w 1014718"/>
                <a:gd name="connsiteY19" fmla="*/ 126920 h 623813"/>
                <a:gd name="connsiteX20" fmla="*/ 287813 w 1014718"/>
                <a:gd name="connsiteY20" fmla="*/ 126920 h 623813"/>
                <a:gd name="connsiteX21" fmla="*/ 209354 w 1014718"/>
                <a:gd name="connsiteY21" fmla="*/ 158073 h 623813"/>
                <a:gd name="connsiteX22" fmla="*/ 65127 w 1014718"/>
                <a:gd name="connsiteY22" fmla="*/ 64614 h 623813"/>
                <a:gd name="connsiteX23" fmla="*/ 18974 w 1014718"/>
                <a:gd name="connsiteY23" fmla="*/ 49614 h 623813"/>
                <a:gd name="connsiteX24" fmla="*/ 5128 w 1014718"/>
                <a:gd name="connsiteY24" fmla="*/ 98075 h 623813"/>
                <a:gd name="connsiteX25" fmla="*/ 175893 w 1014718"/>
                <a:gd name="connsiteY25" fmla="*/ 221533 h 623813"/>
                <a:gd name="connsiteX26" fmla="*/ 172432 w 1014718"/>
                <a:gd name="connsiteY26" fmla="*/ 242302 h 623813"/>
                <a:gd name="connsiteX27" fmla="*/ 172432 w 1014718"/>
                <a:gd name="connsiteY27" fmla="*/ 587293 h 623813"/>
                <a:gd name="connsiteX28" fmla="*/ 200123 w 1014718"/>
                <a:gd name="connsiteY28" fmla="*/ 623062 h 623813"/>
                <a:gd name="connsiteX29" fmla="*/ 241661 w 1014718"/>
                <a:gd name="connsiteY29" fmla="*/ 589601 h 623813"/>
                <a:gd name="connsiteX30" fmla="*/ 241661 w 1014718"/>
                <a:gd name="connsiteY30" fmla="*/ 369222 h 623813"/>
                <a:gd name="connsiteX31" fmla="*/ 398580 w 1014718"/>
                <a:gd name="connsiteY31" fmla="*/ 369222 h 623813"/>
                <a:gd name="connsiteX32" fmla="*/ 518577 w 1014718"/>
                <a:gd name="connsiteY32" fmla="*/ 403836 h 623813"/>
                <a:gd name="connsiteX33" fmla="*/ 564730 w 1014718"/>
                <a:gd name="connsiteY33" fmla="*/ 403836 h 623813"/>
                <a:gd name="connsiteX34" fmla="*/ 564730 w 1014718"/>
                <a:gd name="connsiteY34" fmla="*/ 586139 h 623813"/>
                <a:gd name="connsiteX35" fmla="*/ 597037 w 1014718"/>
                <a:gd name="connsiteY35" fmla="*/ 623062 h 623813"/>
                <a:gd name="connsiteX36" fmla="*/ 633959 w 1014718"/>
                <a:gd name="connsiteY36" fmla="*/ 588447 h 623813"/>
                <a:gd name="connsiteX37" fmla="*/ 633959 w 1014718"/>
                <a:gd name="connsiteY37" fmla="*/ 403836 h 623813"/>
                <a:gd name="connsiteX38" fmla="*/ 680111 w 1014718"/>
                <a:gd name="connsiteY38" fmla="*/ 403836 h 623813"/>
                <a:gd name="connsiteX39" fmla="*/ 680111 w 1014718"/>
                <a:gd name="connsiteY39" fmla="*/ 587293 h 623813"/>
                <a:gd name="connsiteX40" fmla="*/ 707803 w 1014718"/>
                <a:gd name="connsiteY40" fmla="*/ 623062 h 623813"/>
                <a:gd name="connsiteX41" fmla="*/ 749341 w 1014718"/>
                <a:gd name="connsiteY41" fmla="*/ 589601 h 623813"/>
                <a:gd name="connsiteX42" fmla="*/ 749341 w 1014718"/>
                <a:gd name="connsiteY42" fmla="*/ 374991 h 623813"/>
                <a:gd name="connsiteX43" fmla="*/ 795493 w 1014718"/>
                <a:gd name="connsiteY43" fmla="*/ 288454 h 623813"/>
                <a:gd name="connsiteX44" fmla="*/ 841646 w 1014718"/>
                <a:gd name="connsiteY44" fmla="*/ 173073 h 623813"/>
                <a:gd name="connsiteX45" fmla="*/ 945490 w 1014718"/>
                <a:gd name="connsiteY45" fmla="*/ 173073 h 623813"/>
                <a:gd name="connsiteX46" fmla="*/ 1014719 w 1014718"/>
                <a:gd name="connsiteY46" fmla="*/ 103844 h 623813"/>
                <a:gd name="connsiteX47" fmla="*/ 943182 w 1014718"/>
                <a:gd name="connsiteY47" fmla="*/ 71537 h 62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014718" h="623813">
                  <a:moveTo>
                    <a:pt x="943182" y="71537"/>
                  </a:moveTo>
                  <a:cubicBezTo>
                    <a:pt x="933951" y="31153"/>
                    <a:pt x="897029" y="0"/>
                    <a:pt x="853184" y="0"/>
                  </a:cubicBezTo>
                  <a:lnTo>
                    <a:pt x="789724" y="0"/>
                  </a:lnTo>
                  <a:lnTo>
                    <a:pt x="777032" y="73844"/>
                  </a:lnTo>
                  <a:cubicBezTo>
                    <a:pt x="775878" y="80767"/>
                    <a:pt x="775878" y="88844"/>
                    <a:pt x="779340" y="95767"/>
                  </a:cubicBezTo>
                  <a:cubicBezTo>
                    <a:pt x="783955" y="106151"/>
                    <a:pt x="794339" y="113074"/>
                    <a:pt x="804724" y="115382"/>
                  </a:cubicBezTo>
                  <a:cubicBezTo>
                    <a:pt x="816262" y="117689"/>
                    <a:pt x="827800" y="114228"/>
                    <a:pt x="835877" y="104997"/>
                  </a:cubicBezTo>
                  <a:cubicBezTo>
                    <a:pt x="840492" y="99228"/>
                    <a:pt x="843954" y="92305"/>
                    <a:pt x="845107" y="85383"/>
                  </a:cubicBezTo>
                  <a:lnTo>
                    <a:pt x="853184" y="41537"/>
                  </a:lnTo>
                  <a:cubicBezTo>
                    <a:pt x="854338" y="35768"/>
                    <a:pt x="860107" y="31153"/>
                    <a:pt x="867030" y="32307"/>
                  </a:cubicBezTo>
                  <a:cubicBezTo>
                    <a:pt x="872799" y="33461"/>
                    <a:pt x="877414" y="39230"/>
                    <a:pt x="876260" y="46153"/>
                  </a:cubicBezTo>
                  <a:lnTo>
                    <a:pt x="869338" y="88844"/>
                  </a:lnTo>
                  <a:cubicBezTo>
                    <a:pt x="867030" y="104997"/>
                    <a:pt x="857799" y="119997"/>
                    <a:pt x="843954" y="129228"/>
                  </a:cubicBezTo>
                  <a:cubicBezTo>
                    <a:pt x="834723" y="136150"/>
                    <a:pt x="823185" y="138458"/>
                    <a:pt x="811647" y="138458"/>
                  </a:cubicBezTo>
                  <a:cubicBezTo>
                    <a:pt x="808185" y="138458"/>
                    <a:pt x="804724" y="138458"/>
                    <a:pt x="801262" y="137304"/>
                  </a:cubicBezTo>
                  <a:cubicBezTo>
                    <a:pt x="783955" y="133843"/>
                    <a:pt x="770109" y="124612"/>
                    <a:pt x="760879" y="109613"/>
                  </a:cubicBezTo>
                  <a:cubicBezTo>
                    <a:pt x="753956" y="96921"/>
                    <a:pt x="751648" y="83075"/>
                    <a:pt x="753956" y="69229"/>
                  </a:cubicBezTo>
                  <a:lnTo>
                    <a:pt x="764340" y="8077"/>
                  </a:lnTo>
                  <a:lnTo>
                    <a:pt x="683573" y="96921"/>
                  </a:lnTo>
                  <a:cubicBezTo>
                    <a:pt x="667419" y="115382"/>
                    <a:pt x="642035" y="126920"/>
                    <a:pt x="616651" y="126920"/>
                  </a:cubicBezTo>
                  <a:lnTo>
                    <a:pt x="287813" y="126920"/>
                  </a:lnTo>
                  <a:cubicBezTo>
                    <a:pt x="257814" y="126920"/>
                    <a:pt x="230123" y="138458"/>
                    <a:pt x="209354" y="158073"/>
                  </a:cubicBezTo>
                  <a:cubicBezTo>
                    <a:pt x="170124" y="151150"/>
                    <a:pt x="104356" y="130381"/>
                    <a:pt x="65127" y="64614"/>
                  </a:cubicBezTo>
                  <a:cubicBezTo>
                    <a:pt x="55896" y="48460"/>
                    <a:pt x="35127" y="41537"/>
                    <a:pt x="18974" y="49614"/>
                  </a:cubicBezTo>
                  <a:cubicBezTo>
                    <a:pt x="513" y="58845"/>
                    <a:pt x="-5256" y="80767"/>
                    <a:pt x="5128" y="98075"/>
                  </a:cubicBezTo>
                  <a:cubicBezTo>
                    <a:pt x="51281" y="176534"/>
                    <a:pt x="122817" y="207687"/>
                    <a:pt x="175893" y="221533"/>
                  </a:cubicBezTo>
                  <a:cubicBezTo>
                    <a:pt x="173585" y="228456"/>
                    <a:pt x="172432" y="235379"/>
                    <a:pt x="172432" y="242302"/>
                  </a:cubicBezTo>
                  <a:lnTo>
                    <a:pt x="172432" y="587293"/>
                  </a:lnTo>
                  <a:cubicBezTo>
                    <a:pt x="172432" y="604601"/>
                    <a:pt x="183970" y="619600"/>
                    <a:pt x="200123" y="623062"/>
                  </a:cubicBezTo>
                  <a:cubicBezTo>
                    <a:pt x="222046" y="627677"/>
                    <a:pt x="241661" y="610370"/>
                    <a:pt x="241661" y="589601"/>
                  </a:cubicBezTo>
                  <a:lnTo>
                    <a:pt x="241661" y="369222"/>
                  </a:lnTo>
                  <a:lnTo>
                    <a:pt x="398580" y="369222"/>
                  </a:lnTo>
                  <a:cubicBezTo>
                    <a:pt x="422810" y="389990"/>
                    <a:pt x="466655" y="403836"/>
                    <a:pt x="518577" y="403836"/>
                  </a:cubicBezTo>
                  <a:cubicBezTo>
                    <a:pt x="518577" y="403836"/>
                    <a:pt x="538192" y="403836"/>
                    <a:pt x="564730" y="403836"/>
                  </a:cubicBezTo>
                  <a:lnTo>
                    <a:pt x="564730" y="586139"/>
                  </a:lnTo>
                  <a:cubicBezTo>
                    <a:pt x="564730" y="604601"/>
                    <a:pt x="578576" y="621908"/>
                    <a:pt x="597037" y="623062"/>
                  </a:cubicBezTo>
                  <a:cubicBezTo>
                    <a:pt x="616651" y="624215"/>
                    <a:pt x="633959" y="608062"/>
                    <a:pt x="633959" y="588447"/>
                  </a:cubicBezTo>
                  <a:lnTo>
                    <a:pt x="633959" y="403836"/>
                  </a:lnTo>
                  <a:lnTo>
                    <a:pt x="680111" y="403836"/>
                  </a:lnTo>
                  <a:lnTo>
                    <a:pt x="680111" y="587293"/>
                  </a:lnTo>
                  <a:cubicBezTo>
                    <a:pt x="680111" y="604601"/>
                    <a:pt x="691650" y="619600"/>
                    <a:pt x="707803" y="623062"/>
                  </a:cubicBezTo>
                  <a:cubicBezTo>
                    <a:pt x="729726" y="627677"/>
                    <a:pt x="749341" y="610370"/>
                    <a:pt x="749341" y="589601"/>
                  </a:cubicBezTo>
                  <a:lnTo>
                    <a:pt x="749341" y="374991"/>
                  </a:lnTo>
                  <a:cubicBezTo>
                    <a:pt x="777032" y="340376"/>
                    <a:pt x="795493" y="288454"/>
                    <a:pt x="795493" y="288454"/>
                  </a:cubicBezTo>
                  <a:lnTo>
                    <a:pt x="841646" y="173073"/>
                  </a:lnTo>
                  <a:lnTo>
                    <a:pt x="945490" y="173073"/>
                  </a:lnTo>
                  <a:cubicBezTo>
                    <a:pt x="983566" y="173073"/>
                    <a:pt x="1014719" y="141920"/>
                    <a:pt x="1014719" y="103844"/>
                  </a:cubicBezTo>
                  <a:lnTo>
                    <a:pt x="943182" y="71537"/>
                  </a:lnTo>
                  <a:close/>
                </a:path>
              </a:pathLst>
            </a:custGeom>
            <a:solidFill>
              <a:srgbClr val="000000"/>
            </a:solidFill>
            <a:ln w="11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A90501F-E02F-4DD0-AA26-CEBDFAD83287}"/>
                </a:ext>
              </a:extLst>
            </p:cNvPr>
            <p:cNvSpPr/>
            <p:nvPr/>
          </p:nvSpPr>
          <p:spPr>
            <a:xfrm>
              <a:off x="2852813" y="3379318"/>
              <a:ext cx="69229" cy="230763"/>
            </a:xfrm>
            <a:custGeom>
              <a:avLst/>
              <a:gdLst>
                <a:gd name="connsiteX0" fmla="*/ 0 w 69229"/>
                <a:gd name="connsiteY0" fmla="*/ 196149 h 230763"/>
                <a:gd name="connsiteX1" fmla="*/ 34615 w 69229"/>
                <a:gd name="connsiteY1" fmla="*/ 230764 h 230763"/>
                <a:gd name="connsiteX2" fmla="*/ 69229 w 69229"/>
                <a:gd name="connsiteY2" fmla="*/ 196149 h 230763"/>
                <a:gd name="connsiteX3" fmla="*/ 69229 w 69229"/>
                <a:gd name="connsiteY3" fmla="*/ 0 h 230763"/>
                <a:gd name="connsiteX4" fmla="*/ 0 w 69229"/>
                <a:gd name="connsiteY4" fmla="*/ 0 h 230763"/>
                <a:gd name="connsiteX5" fmla="*/ 0 w 69229"/>
                <a:gd name="connsiteY5" fmla="*/ 196149 h 230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29" h="230763">
                  <a:moveTo>
                    <a:pt x="0" y="196149"/>
                  </a:moveTo>
                  <a:cubicBezTo>
                    <a:pt x="0" y="215764"/>
                    <a:pt x="15000" y="230764"/>
                    <a:pt x="34615" y="230764"/>
                  </a:cubicBezTo>
                  <a:cubicBezTo>
                    <a:pt x="54229" y="230764"/>
                    <a:pt x="69229" y="215764"/>
                    <a:pt x="69229" y="196149"/>
                  </a:cubicBezTo>
                  <a:lnTo>
                    <a:pt x="69229" y="0"/>
                  </a:lnTo>
                  <a:lnTo>
                    <a:pt x="0" y="0"/>
                  </a:lnTo>
                  <a:lnTo>
                    <a:pt x="0" y="196149"/>
                  </a:lnTo>
                  <a:close/>
                </a:path>
              </a:pathLst>
            </a:custGeom>
            <a:solidFill>
              <a:srgbClr val="000000"/>
            </a:solidFill>
            <a:ln w="11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1A7B4FB5-8FFE-4193-93E8-34456530E0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0053" y="5675266"/>
            <a:ext cx="3051810" cy="40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0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04B3764D-AEDC-4B60-8811-82C3AE08F3C1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10509A8-67C5-414A-BB89-E2E77B9887F9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dirty="0">
              <a:latin typeface="LM Roman 10" panose="00000500000000000000" pitchFamily="50" charset="0"/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FCA4B768-799A-4AFC-8516-9F1F332C7515}"/>
              </a:ext>
            </a:extLst>
          </p:cNvPr>
          <p:cNvSpPr txBox="1">
            <a:spLocks/>
          </p:cNvSpPr>
          <p:nvPr/>
        </p:nvSpPr>
        <p:spPr>
          <a:xfrm>
            <a:off x="152400" y="517525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LM Roman 10" panose="00000500000000000000" pitchFamily="50" charset="0"/>
              </a:rPr>
              <a:t>Novel Class Extrapolation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AAE128C-E691-4072-AE86-54C890617F95}"/>
              </a:ext>
            </a:extLst>
          </p:cNvPr>
          <p:cNvGrpSpPr/>
          <p:nvPr/>
        </p:nvGrpSpPr>
        <p:grpSpPr>
          <a:xfrm>
            <a:off x="2539444" y="1326440"/>
            <a:ext cx="7113113" cy="5166435"/>
            <a:chOff x="5657437" y="4007648"/>
            <a:chExt cx="3258198" cy="2366512"/>
          </a:xfrm>
        </p:grpSpPr>
        <p:pic>
          <p:nvPicPr>
            <p:cNvPr id="35" name="Picture 34" descr="A picture containing indoor, orange&#10;&#10;Description automatically generated">
              <a:extLst>
                <a:ext uri="{FF2B5EF4-FFF2-40B4-BE49-F238E27FC236}">
                  <a16:creationId xmlns:a16="http://schemas.microsoft.com/office/drawing/2014/main" id="{8F31C3AF-212E-48AF-9756-358C0FC6B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9" t="16956" r="31357" b="30110"/>
            <a:stretch/>
          </p:blipFill>
          <p:spPr>
            <a:xfrm>
              <a:off x="5745820" y="4007648"/>
              <a:ext cx="3081432" cy="189591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6" name="Subtitle 2">
              <a:extLst>
                <a:ext uri="{FF2B5EF4-FFF2-40B4-BE49-F238E27FC236}">
                  <a16:creationId xmlns:a16="http://schemas.microsoft.com/office/drawing/2014/main" id="{D2A54047-455B-46A0-A647-87A8BCD88382}"/>
                </a:ext>
              </a:extLst>
            </p:cNvPr>
            <p:cNvSpPr txBox="1">
              <a:spLocks/>
            </p:cNvSpPr>
            <p:nvPr/>
          </p:nvSpPr>
          <p:spPr>
            <a:xfrm>
              <a:off x="5657437" y="5899568"/>
              <a:ext cx="3258198" cy="47459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3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M Roman 10" panose="00000500000000000000" pitchFamily="50" charset="0"/>
                </a:rPr>
                <a:t>Contains 5 Cubes: 89.3%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43426F-F183-4405-A71B-AB3D5E76F930}"/>
              </a:ext>
            </a:extLst>
          </p:cNvPr>
          <p:cNvGrpSpPr/>
          <p:nvPr/>
        </p:nvGrpSpPr>
        <p:grpSpPr>
          <a:xfrm>
            <a:off x="261731" y="212725"/>
            <a:ext cx="1596311" cy="1236465"/>
            <a:chOff x="-257695" y="1754800"/>
            <a:chExt cx="4327751" cy="335217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8C51F63-2522-4151-AADA-241FCD26B020}"/>
                </a:ext>
              </a:extLst>
            </p:cNvPr>
            <p:cNvGrpSpPr/>
            <p:nvPr/>
          </p:nvGrpSpPr>
          <p:grpSpPr>
            <a:xfrm>
              <a:off x="-257695" y="1754800"/>
              <a:ext cx="4208196" cy="2760869"/>
              <a:chOff x="776244" y="2559050"/>
              <a:chExt cx="3473952" cy="2279154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2A5E2865-667E-404C-BD49-3AC9DE4F03FF}"/>
                  </a:ext>
                </a:extLst>
              </p:cNvPr>
              <p:cNvSpPr/>
              <p:nvPr/>
            </p:nvSpPr>
            <p:spPr>
              <a:xfrm rot="18628947">
                <a:off x="1517177" y="1912010"/>
                <a:ext cx="1992085" cy="3473952"/>
              </a:xfrm>
              <a:prstGeom prst="ellipse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2" name="Graphic 21" descr="Cube with solid fill">
                <a:extLst>
                  <a:ext uri="{FF2B5EF4-FFF2-40B4-BE49-F238E27FC236}">
                    <a16:creationId xmlns:a16="http://schemas.microsoft.com/office/drawing/2014/main" id="{80F5C5CE-0BC9-42E1-A51A-672DE9A9A6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282359" y="2559050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3" name="Graphic 22" descr="Cylinder with solid fill">
                <a:extLst>
                  <a:ext uri="{FF2B5EF4-FFF2-40B4-BE49-F238E27FC236}">
                    <a16:creationId xmlns:a16="http://schemas.microsoft.com/office/drawing/2014/main" id="{17FAA217-E225-4C52-909E-5C8ECB84BE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541812" y="392380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4" name="Graphic 23" descr="Sphere with solid fill">
                <a:extLst>
                  <a:ext uri="{FF2B5EF4-FFF2-40B4-BE49-F238E27FC236}">
                    <a16:creationId xmlns:a16="http://schemas.microsoft.com/office/drawing/2014/main" id="{F23F55B4-2A1F-4484-A149-F672738790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536369" y="2936604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1EAE1B5-23F5-4C7D-81E4-6A774D937D2E}"/>
                </a:ext>
              </a:extLst>
            </p:cNvPr>
            <p:cNvSpPr/>
            <p:nvPr/>
          </p:nvSpPr>
          <p:spPr>
            <a:xfrm rot="2703514">
              <a:off x="759395" y="1586516"/>
              <a:ext cx="2413126" cy="4208196"/>
            </a:xfrm>
            <a:prstGeom prst="ellipse">
              <a:avLst/>
            </a:prstGeom>
            <a:solidFill>
              <a:srgbClr val="FFC000">
                <a:alpha val="40000"/>
              </a:srgb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aphic 14" descr="Dog with solid fill">
              <a:extLst>
                <a:ext uri="{FF2B5EF4-FFF2-40B4-BE49-F238E27FC236}">
                  <a16:creationId xmlns:a16="http://schemas.microsoft.com/office/drawing/2014/main" id="{60BCE599-1EDC-4339-9285-EAE9F8B0EFAF}"/>
                </a:ext>
              </a:extLst>
            </p:cNvPr>
            <p:cNvGrpSpPr/>
            <p:nvPr/>
          </p:nvGrpSpPr>
          <p:grpSpPr>
            <a:xfrm rot="21535436">
              <a:off x="532876" y="4483159"/>
              <a:ext cx="1014718" cy="623813"/>
              <a:chOff x="2564999" y="2998558"/>
              <a:chExt cx="1014718" cy="623813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E645123-3129-4AFA-9C1F-1704F352517C}"/>
                  </a:ext>
                </a:extLst>
              </p:cNvPr>
              <p:cNvSpPr/>
              <p:nvPr/>
            </p:nvSpPr>
            <p:spPr>
              <a:xfrm>
                <a:off x="2564999" y="2998558"/>
                <a:ext cx="1014718" cy="623813"/>
              </a:xfrm>
              <a:custGeom>
                <a:avLst/>
                <a:gdLst>
                  <a:gd name="connsiteX0" fmla="*/ 943182 w 1014718"/>
                  <a:gd name="connsiteY0" fmla="*/ 71537 h 623813"/>
                  <a:gd name="connsiteX1" fmla="*/ 853184 w 1014718"/>
                  <a:gd name="connsiteY1" fmla="*/ 0 h 623813"/>
                  <a:gd name="connsiteX2" fmla="*/ 789724 w 1014718"/>
                  <a:gd name="connsiteY2" fmla="*/ 0 h 623813"/>
                  <a:gd name="connsiteX3" fmla="*/ 777032 w 1014718"/>
                  <a:gd name="connsiteY3" fmla="*/ 73844 h 623813"/>
                  <a:gd name="connsiteX4" fmla="*/ 779340 w 1014718"/>
                  <a:gd name="connsiteY4" fmla="*/ 95767 h 623813"/>
                  <a:gd name="connsiteX5" fmla="*/ 804724 w 1014718"/>
                  <a:gd name="connsiteY5" fmla="*/ 115382 h 623813"/>
                  <a:gd name="connsiteX6" fmla="*/ 835877 w 1014718"/>
                  <a:gd name="connsiteY6" fmla="*/ 104997 h 623813"/>
                  <a:gd name="connsiteX7" fmla="*/ 845107 w 1014718"/>
                  <a:gd name="connsiteY7" fmla="*/ 85383 h 623813"/>
                  <a:gd name="connsiteX8" fmla="*/ 853184 w 1014718"/>
                  <a:gd name="connsiteY8" fmla="*/ 41537 h 623813"/>
                  <a:gd name="connsiteX9" fmla="*/ 867030 w 1014718"/>
                  <a:gd name="connsiteY9" fmla="*/ 32307 h 623813"/>
                  <a:gd name="connsiteX10" fmla="*/ 876260 w 1014718"/>
                  <a:gd name="connsiteY10" fmla="*/ 46153 h 623813"/>
                  <a:gd name="connsiteX11" fmla="*/ 869338 w 1014718"/>
                  <a:gd name="connsiteY11" fmla="*/ 88844 h 623813"/>
                  <a:gd name="connsiteX12" fmla="*/ 843954 w 1014718"/>
                  <a:gd name="connsiteY12" fmla="*/ 129228 h 623813"/>
                  <a:gd name="connsiteX13" fmla="*/ 811647 w 1014718"/>
                  <a:gd name="connsiteY13" fmla="*/ 138458 h 623813"/>
                  <a:gd name="connsiteX14" fmla="*/ 801262 w 1014718"/>
                  <a:gd name="connsiteY14" fmla="*/ 137304 h 623813"/>
                  <a:gd name="connsiteX15" fmla="*/ 760879 w 1014718"/>
                  <a:gd name="connsiteY15" fmla="*/ 109613 h 623813"/>
                  <a:gd name="connsiteX16" fmla="*/ 753956 w 1014718"/>
                  <a:gd name="connsiteY16" fmla="*/ 69229 h 623813"/>
                  <a:gd name="connsiteX17" fmla="*/ 764340 w 1014718"/>
                  <a:gd name="connsiteY17" fmla="*/ 8077 h 623813"/>
                  <a:gd name="connsiteX18" fmla="*/ 683573 w 1014718"/>
                  <a:gd name="connsiteY18" fmla="*/ 96921 h 623813"/>
                  <a:gd name="connsiteX19" fmla="*/ 616651 w 1014718"/>
                  <a:gd name="connsiteY19" fmla="*/ 126920 h 623813"/>
                  <a:gd name="connsiteX20" fmla="*/ 287813 w 1014718"/>
                  <a:gd name="connsiteY20" fmla="*/ 126920 h 623813"/>
                  <a:gd name="connsiteX21" fmla="*/ 209354 w 1014718"/>
                  <a:gd name="connsiteY21" fmla="*/ 158073 h 623813"/>
                  <a:gd name="connsiteX22" fmla="*/ 65127 w 1014718"/>
                  <a:gd name="connsiteY22" fmla="*/ 64614 h 623813"/>
                  <a:gd name="connsiteX23" fmla="*/ 18974 w 1014718"/>
                  <a:gd name="connsiteY23" fmla="*/ 49614 h 623813"/>
                  <a:gd name="connsiteX24" fmla="*/ 5128 w 1014718"/>
                  <a:gd name="connsiteY24" fmla="*/ 98075 h 623813"/>
                  <a:gd name="connsiteX25" fmla="*/ 175893 w 1014718"/>
                  <a:gd name="connsiteY25" fmla="*/ 221533 h 623813"/>
                  <a:gd name="connsiteX26" fmla="*/ 172432 w 1014718"/>
                  <a:gd name="connsiteY26" fmla="*/ 242302 h 623813"/>
                  <a:gd name="connsiteX27" fmla="*/ 172432 w 1014718"/>
                  <a:gd name="connsiteY27" fmla="*/ 587293 h 623813"/>
                  <a:gd name="connsiteX28" fmla="*/ 200123 w 1014718"/>
                  <a:gd name="connsiteY28" fmla="*/ 623062 h 623813"/>
                  <a:gd name="connsiteX29" fmla="*/ 241661 w 1014718"/>
                  <a:gd name="connsiteY29" fmla="*/ 589601 h 623813"/>
                  <a:gd name="connsiteX30" fmla="*/ 241661 w 1014718"/>
                  <a:gd name="connsiteY30" fmla="*/ 369222 h 623813"/>
                  <a:gd name="connsiteX31" fmla="*/ 398580 w 1014718"/>
                  <a:gd name="connsiteY31" fmla="*/ 369222 h 623813"/>
                  <a:gd name="connsiteX32" fmla="*/ 518577 w 1014718"/>
                  <a:gd name="connsiteY32" fmla="*/ 403836 h 623813"/>
                  <a:gd name="connsiteX33" fmla="*/ 564730 w 1014718"/>
                  <a:gd name="connsiteY33" fmla="*/ 403836 h 623813"/>
                  <a:gd name="connsiteX34" fmla="*/ 564730 w 1014718"/>
                  <a:gd name="connsiteY34" fmla="*/ 586139 h 623813"/>
                  <a:gd name="connsiteX35" fmla="*/ 597037 w 1014718"/>
                  <a:gd name="connsiteY35" fmla="*/ 623062 h 623813"/>
                  <a:gd name="connsiteX36" fmla="*/ 633959 w 1014718"/>
                  <a:gd name="connsiteY36" fmla="*/ 588447 h 623813"/>
                  <a:gd name="connsiteX37" fmla="*/ 633959 w 1014718"/>
                  <a:gd name="connsiteY37" fmla="*/ 403836 h 623813"/>
                  <a:gd name="connsiteX38" fmla="*/ 680111 w 1014718"/>
                  <a:gd name="connsiteY38" fmla="*/ 403836 h 623813"/>
                  <a:gd name="connsiteX39" fmla="*/ 680111 w 1014718"/>
                  <a:gd name="connsiteY39" fmla="*/ 587293 h 623813"/>
                  <a:gd name="connsiteX40" fmla="*/ 707803 w 1014718"/>
                  <a:gd name="connsiteY40" fmla="*/ 623062 h 623813"/>
                  <a:gd name="connsiteX41" fmla="*/ 749341 w 1014718"/>
                  <a:gd name="connsiteY41" fmla="*/ 589601 h 623813"/>
                  <a:gd name="connsiteX42" fmla="*/ 749341 w 1014718"/>
                  <a:gd name="connsiteY42" fmla="*/ 374991 h 623813"/>
                  <a:gd name="connsiteX43" fmla="*/ 795493 w 1014718"/>
                  <a:gd name="connsiteY43" fmla="*/ 288454 h 623813"/>
                  <a:gd name="connsiteX44" fmla="*/ 841646 w 1014718"/>
                  <a:gd name="connsiteY44" fmla="*/ 173073 h 623813"/>
                  <a:gd name="connsiteX45" fmla="*/ 945490 w 1014718"/>
                  <a:gd name="connsiteY45" fmla="*/ 173073 h 623813"/>
                  <a:gd name="connsiteX46" fmla="*/ 1014719 w 1014718"/>
                  <a:gd name="connsiteY46" fmla="*/ 103844 h 623813"/>
                  <a:gd name="connsiteX47" fmla="*/ 943182 w 1014718"/>
                  <a:gd name="connsiteY47" fmla="*/ 71537 h 623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014718" h="623813">
                    <a:moveTo>
                      <a:pt x="943182" y="71537"/>
                    </a:moveTo>
                    <a:cubicBezTo>
                      <a:pt x="933951" y="31153"/>
                      <a:pt x="897029" y="0"/>
                      <a:pt x="853184" y="0"/>
                    </a:cubicBezTo>
                    <a:lnTo>
                      <a:pt x="789724" y="0"/>
                    </a:lnTo>
                    <a:lnTo>
                      <a:pt x="777032" y="73844"/>
                    </a:lnTo>
                    <a:cubicBezTo>
                      <a:pt x="775878" y="80767"/>
                      <a:pt x="775878" y="88844"/>
                      <a:pt x="779340" y="95767"/>
                    </a:cubicBezTo>
                    <a:cubicBezTo>
                      <a:pt x="783955" y="106151"/>
                      <a:pt x="794339" y="113074"/>
                      <a:pt x="804724" y="115382"/>
                    </a:cubicBezTo>
                    <a:cubicBezTo>
                      <a:pt x="816262" y="117689"/>
                      <a:pt x="827800" y="114228"/>
                      <a:pt x="835877" y="104997"/>
                    </a:cubicBezTo>
                    <a:cubicBezTo>
                      <a:pt x="840492" y="99228"/>
                      <a:pt x="843954" y="92305"/>
                      <a:pt x="845107" y="85383"/>
                    </a:cubicBezTo>
                    <a:lnTo>
                      <a:pt x="853184" y="41537"/>
                    </a:lnTo>
                    <a:cubicBezTo>
                      <a:pt x="854338" y="35768"/>
                      <a:pt x="860107" y="31153"/>
                      <a:pt x="867030" y="32307"/>
                    </a:cubicBezTo>
                    <a:cubicBezTo>
                      <a:pt x="872799" y="33461"/>
                      <a:pt x="877414" y="39230"/>
                      <a:pt x="876260" y="46153"/>
                    </a:cubicBezTo>
                    <a:lnTo>
                      <a:pt x="869338" y="88844"/>
                    </a:lnTo>
                    <a:cubicBezTo>
                      <a:pt x="867030" y="104997"/>
                      <a:pt x="857799" y="119997"/>
                      <a:pt x="843954" y="129228"/>
                    </a:cubicBezTo>
                    <a:cubicBezTo>
                      <a:pt x="834723" y="136150"/>
                      <a:pt x="823185" y="138458"/>
                      <a:pt x="811647" y="138458"/>
                    </a:cubicBezTo>
                    <a:cubicBezTo>
                      <a:pt x="808185" y="138458"/>
                      <a:pt x="804724" y="138458"/>
                      <a:pt x="801262" y="137304"/>
                    </a:cubicBezTo>
                    <a:cubicBezTo>
                      <a:pt x="783955" y="133843"/>
                      <a:pt x="770109" y="124612"/>
                      <a:pt x="760879" y="109613"/>
                    </a:cubicBezTo>
                    <a:cubicBezTo>
                      <a:pt x="753956" y="96921"/>
                      <a:pt x="751648" y="83075"/>
                      <a:pt x="753956" y="69229"/>
                    </a:cubicBezTo>
                    <a:lnTo>
                      <a:pt x="764340" y="8077"/>
                    </a:lnTo>
                    <a:lnTo>
                      <a:pt x="683573" y="96921"/>
                    </a:lnTo>
                    <a:cubicBezTo>
                      <a:pt x="667419" y="115382"/>
                      <a:pt x="642035" y="126920"/>
                      <a:pt x="616651" y="126920"/>
                    </a:cubicBezTo>
                    <a:lnTo>
                      <a:pt x="287813" y="126920"/>
                    </a:lnTo>
                    <a:cubicBezTo>
                      <a:pt x="257814" y="126920"/>
                      <a:pt x="230123" y="138458"/>
                      <a:pt x="209354" y="158073"/>
                    </a:cubicBezTo>
                    <a:cubicBezTo>
                      <a:pt x="170124" y="151150"/>
                      <a:pt x="104356" y="130381"/>
                      <a:pt x="65127" y="64614"/>
                    </a:cubicBezTo>
                    <a:cubicBezTo>
                      <a:pt x="55896" y="48460"/>
                      <a:pt x="35127" y="41537"/>
                      <a:pt x="18974" y="49614"/>
                    </a:cubicBezTo>
                    <a:cubicBezTo>
                      <a:pt x="513" y="58845"/>
                      <a:pt x="-5256" y="80767"/>
                      <a:pt x="5128" y="98075"/>
                    </a:cubicBezTo>
                    <a:cubicBezTo>
                      <a:pt x="51281" y="176534"/>
                      <a:pt x="122817" y="207687"/>
                      <a:pt x="175893" y="221533"/>
                    </a:cubicBezTo>
                    <a:cubicBezTo>
                      <a:pt x="173585" y="228456"/>
                      <a:pt x="172432" y="235379"/>
                      <a:pt x="172432" y="242302"/>
                    </a:cubicBezTo>
                    <a:lnTo>
                      <a:pt x="172432" y="587293"/>
                    </a:lnTo>
                    <a:cubicBezTo>
                      <a:pt x="172432" y="604601"/>
                      <a:pt x="183970" y="619600"/>
                      <a:pt x="200123" y="623062"/>
                    </a:cubicBezTo>
                    <a:cubicBezTo>
                      <a:pt x="222046" y="627677"/>
                      <a:pt x="241661" y="610370"/>
                      <a:pt x="241661" y="589601"/>
                    </a:cubicBezTo>
                    <a:lnTo>
                      <a:pt x="241661" y="369222"/>
                    </a:lnTo>
                    <a:lnTo>
                      <a:pt x="398580" y="369222"/>
                    </a:lnTo>
                    <a:cubicBezTo>
                      <a:pt x="422810" y="389990"/>
                      <a:pt x="466655" y="403836"/>
                      <a:pt x="518577" y="403836"/>
                    </a:cubicBezTo>
                    <a:cubicBezTo>
                      <a:pt x="518577" y="403836"/>
                      <a:pt x="538192" y="403836"/>
                      <a:pt x="564730" y="403836"/>
                    </a:cubicBezTo>
                    <a:lnTo>
                      <a:pt x="564730" y="586139"/>
                    </a:lnTo>
                    <a:cubicBezTo>
                      <a:pt x="564730" y="604601"/>
                      <a:pt x="578576" y="621908"/>
                      <a:pt x="597037" y="623062"/>
                    </a:cubicBezTo>
                    <a:cubicBezTo>
                      <a:pt x="616651" y="624215"/>
                      <a:pt x="633959" y="608062"/>
                      <a:pt x="633959" y="588447"/>
                    </a:cubicBezTo>
                    <a:lnTo>
                      <a:pt x="633959" y="403836"/>
                    </a:lnTo>
                    <a:lnTo>
                      <a:pt x="680111" y="403836"/>
                    </a:lnTo>
                    <a:lnTo>
                      <a:pt x="680111" y="587293"/>
                    </a:lnTo>
                    <a:cubicBezTo>
                      <a:pt x="680111" y="604601"/>
                      <a:pt x="691650" y="619600"/>
                      <a:pt x="707803" y="623062"/>
                    </a:cubicBezTo>
                    <a:cubicBezTo>
                      <a:pt x="729726" y="627677"/>
                      <a:pt x="749341" y="610370"/>
                      <a:pt x="749341" y="589601"/>
                    </a:cubicBezTo>
                    <a:lnTo>
                      <a:pt x="749341" y="374991"/>
                    </a:lnTo>
                    <a:cubicBezTo>
                      <a:pt x="777032" y="340376"/>
                      <a:pt x="795493" y="288454"/>
                      <a:pt x="795493" y="288454"/>
                    </a:cubicBezTo>
                    <a:lnTo>
                      <a:pt x="841646" y="173073"/>
                    </a:lnTo>
                    <a:lnTo>
                      <a:pt x="945490" y="173073"/>
                    </a:lnTo>
                    <a:cubicBezTo>
                      <a:pt x="983566" y="173073"/>
                      <a:pt x="1014719" y="141920"/>
                      <a:pt x="1014719" y="103844"/>
                    </a:cubicBezTo>
                    <a:lnTo>
                      <a:pt x="943182" y="71537"/>
                    </a:lnTo>
                    <a:close/>
                  </a:path>
                </a:pathLst>
              </a:custGeom>
              <a:solidFill>
                <a:srgbClr val="000000"/>
              </a:solidFill>
              <a:ln w="11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396D1B78-BB9A-4D95-89C8-4AC37B58AC34}"/>
                  </a:ext>
                </a:extLst>
              </p:cNvPr>
              <p:cNvSpPr/>
              <p:nvPr/>
            </p:nvSpPr>
            <p:spPr>
              <a:xfrm>
                <a:off x="2852813" y="3379318"/>
                <a:ext cx="69229" cy="230763"/>
              </a:xfrm>
              <a:custGeom>
                <a:avLst/>
                <a:gdLst>
                  <a:gd name="connsiteX0" fmla="*/ 0 w 69229"/>
                  <a:gd name="connsiteY0" fmla="*/ 196149 h 230763"/>
                  <a:gd name="connsiteX1" fmla="*/ 34615 w 69229"/>
                  <a:gd name="connsiteY1" fmla="*/ 230764 h 230763"/>
                  <a:gd name="connsiteX2" fmla="*/ 69229 w 69229"/>
                  <a:gd name="connsiteY2" fmla="*/ 196149 h 230763"/>
                  <a:gd name="connsiteX3" fmla="*/ 69229 w 69229"/>
                  <a:gd name="connsiteY3" fmla="*/ 0 h 230763"/>
                  <a:gd name="connsiteX4" fmla="*/ 0 w 69229"/>
                  <a:gd name="connsiteY4" fmla="*/ 0 h 230763"/>
                  <a:gd name="connsiteX5" fmla="*/ 0 w 69229"/>
                  <a:gd name="connsiteY5" fmla="*/ 196149 h 230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29" h="230763">
                    <a:moveTo>
                      <a:pt x="0" y="196149"/>
                    </a:moveTo>
                    <a:cubicBezTo>
                      <a:pt x="0" y="215764"/>
                      <a:pt x="15000" y="230764"/>
                      <a:pt x="34615" y="230764"/>
                    </a:cubicBezTo>
                    <a:cubicBezTo>
                      <a:pt x="54229" y="230764"/>
                      <a:pt x="69229" y="215764"/>
                      <a:pt x="69229" y="196149"/>
                    </a:cubicBezTo>
                    <a:lnTo>
                      <a:pt x="69229" y="0"/>
                    </a:lnTo>
                    <a:lnTo>
                      <a:pt x="0" y="0"/>
                    </a:lnTo>
                    <a:lnTo>
                      <a:pt x="0" y="196149"/>
                    </a:lnTo>
                    <a:close/>
                  </a:path>
                </a:pathLst>
              </a:custGeom>
              <a:solidFill>
                <a:srgbClr val="000000"/>
              </a:solidFill>
              <a:ln w="11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200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Footer Placeholder 1026">
            <a:extLst>
              <a:ext uri="{FF2B5EF4-FFF2-40B4-BE49-F238E27FC236}">
                <a16:creationId xmlns:a16="http://schemas.microsoft.com/office/drawing/2014/main" id="{EA8DE3C2-A102-4959-B30D-03C1CBC68E69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pic>
        <p:nvPicPr>
          <p:cNvPr id="10" name="Graphic 9" descr="User with solid fill">
            <a:extLst>
              <a:ext uri="{FF2B5EF4-FFF2-40B4-BE49-F238E27FC236}">
                <a16:creationId xmlns:a16="http://schemas.microsoft.com/office/drawing/2014/main" id="{8115808E-152C-4FCA-A6C7-884BD3A5B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51194" y="4276898"/>
            <a:ext cx="2514600" cy="2514600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1899D065-6471-4CD0-A1D2-A6212C9D6D48}"/>
              </a:ext>
            </a:extLst>
          </p:cNvPr>
          <p:cNvSpPr/>
          <p:nvPr/>
        </p:nvSpPr>
        <p:spPr>
          <a:xfrm>
            <a:off x="3282517" y="4354017"/>
            <a:ext cx="220220" cy="200849"/>
          </a:xfrm>
          <a:prstGeom prst="ellips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CF8090F-D71D-4CB4-8EBC-35B9A6B50EBD}"/>
              </a:ext>
            </a:extLst>
          </p:cNvPr>
          <p:cNvSpPr/>
          <p:nvPr/>
        </p:nvSpPr>
        <p:spPr>
          <a:xfrm>
            <a:off x="4033434" y="3826159"/>
            <a:ext cx="314371" cy="286719"/>
          </a:xfrm>
          <a:prstGeom prst="ellips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4A9483E9-AA96-44BC-A686-24EAA7D02524}"/>
              </a:ext>
            </a:extLst>
          </p:cNvPr>
          <p:cNvSpPr/>
          <p:nvPr/>
        </p:nvSpPr>
        <p:spPr>
          <a:xfrm>
            <a:off x="4849094" y="1633906"/>
            <a:ext cx="6574989" cy="3872807"/>
          </a:xfrm>
          <a:prstGeom prst="ellips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76D2E0F-6D79-4885-A30C-204D893EE41B}"/>
              </a:ext>
            </a:extLst>
          </p:cNvPr>
          <p:cNvSpPr txBox="1"/>
          <p:nvPr/>
        </p:nvSpPr>
        <p:spPr>
          <a:xfrm>
            <a:off x="0" y="623456"/>
            <a:ext cx="121920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Build a </a:t>
            </a:r>
            <a:r>
              <a:rPr lang="en-US" sz="3600" i="1" dirty="0">
                <a:latin typeface="LM Roman 10" panose="00000500000000000000" pitchFamily="50" charset="0"/>
              </a:rPr>
              <a:t>holistic</a:t>
            </a:r>
            <a:r>
              <a:rPr lang="en-US" sz="3600" dirty="0">
                <a:latin typeface="LM Roman 10" panose="00000500000000000000" pitchFamily="50" charset="0"/>
              </a:rPr>
              <a:t> understanding of the classifier.</a:t>
            </a:r>
            <a:endParaRPr lang="en-US" sz="4400" dirty="0">
              <a:latin typeface="LM Roman 10" panose="00000500000000000000" pitchFamily="50" charset="0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6399EE0-B270-4212-9EB0-E6752DFBF7D3}"/>
              </a:ext>
            </a:extLst>
          </p:cNvPr>
          <p:cNvGrpSpPr/>
          <p:nvPr/>
        </p:nvGrpSpPr>
        <p:grpSpPr>
          <a:xfrm>
            <a:off x="5797117" y="2095794"/>
            <a:ext cx="4946463" cy="2949029"/>
            <a:chOff x="4686067" y="482600"/>
            <a:chExt cx="7064217" cy="4211610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A271339A-0D3B-4220-A083-639ADB2747DF}"/>
                </a:ext>
              </a:extLst>
            </p:cNvPr>
            <p:cNvSpPr/>
            <p:nvPr/>
          </p:nvSpPr>
          <p:spPr>
            <a:xfrm>
              <a:off x="4686067" y="909035"/>
              <a:ext cx="675640" cy="67564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A2426BCF-53C6-438F-98CB-58BA683038F0}"/>
                </a:ext>
              </a:extLst>
            </p:cNvPr>
            <p:cNvSpPr/>
            <p:nvPr/>
          </p:nvSpPr>
          <p:spPr>
            <a:xfrm>
              <a:off x="4686067" y="1910085"/>
              <a:ext cx="675640" cy="67564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F994279C-840E-46D2-BFE7-8A472265716C}"/>
                </a:ext>
              </a:extLst>
            </p:cNvPr>
            <p:cNvSpPr/>
            <p:nvPr/>
          </p:nvSpPr>
          <p:spPr>
            <a:xfrm>
              <a:off x="4708926" y="3404236"/>
              <a:ext cx="675640" cy="67564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E372995F-EBB5-4F52-9C2D-3C74B5317A43}"/>
                </a:ext>
              </a:extLst>
            </p:cNvPr>
            <p:cNvGrpSpPr/>
            <p:nvPr/>
          </p:nvGrpSpPr>
          <p:grpSpPr>
            <a:xfrm>
              <a:off x="5001027" y="2863631"/>
              <a:ext cx="45719" cy="297628"/>
              <a:chOff x="2240280" y="2417015"/>
              <a:chExt cx="45719" cy="297628"/>
            </a:xfrm>
          </p:grpSpPr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73C29C59-72C3-4147-9FB5-1455D2867488}"/>
                  </a:ext>
                </a:extLst>
              </p:cNvPr>
              <p:cNvSpPr/>
              <p:nvPr/>
            </p:nvSpPr>
            <p:spPr>
              <a:xfrm flipV="1">
                <a:off x="2240280" y="2417015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8EF766B5-17C9-4019-A9E2-76C03807FB09}"/>
                  </a:ext>
                </a:extLst>
              </p:cNvPr>
              <p:cNvSpPr/>
              <p:nvPr/>
            </p:nvSpPr>
            <p:spPr>
              <a:xfrm flipV="1">
                <a:off x="2240280" y="2542685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5568CCC1-7024-4B97-886D-83E82ECF2E61}"/>
                  </a:ext>
                </a:extLst>
              </p:cNvPr>
              <p:cNvSpPr/>
              <p:nvPr/>
            </p:nvSpPr>
            <p:spPr>
              <a:xfrm flipV="1">
                <a:off x="2240280" y="2668924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4C31556E-D512-499D-9AEB-4EECB174E3E4}"/>
                </a:ext>
              </a:extLst>
            </p:cNvPr>
            <p:cNvSpPr/>
            <p:nvPr/>
          </p:nvSpPr>
          <p:spPr>
            <a:xfrm>
              <a:off x="6880345" y="482600"/>
              <a:ext cx="675640" cy="6756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5BEE36A1-AF9A-49BD-A2DC-5687304CF9AB}"/>
                </a:ext>
              </a:extLst>
            </p:cNvPr>
            <p:cNvSpPr/>
            <p:nvPr/>
          </p:nvSpPr>
          <p:spPr>
            <a:xfrm>
              <a:off x="6880345" y="1483650"/>
              <a:ext cx="675640" cy="6756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6F1F21A5-FE5E-4CA2-9606-12486B73D0D5}"/>
                </a:ext>
              </a:extLst>
            </p:cNvPr>
            <p:cNvSpPr/>
            <p:nvPr/>
          </p:nvSpPr>
          <p:spPr>
            <a:xfrm>
              <a:off x="6885425" y="3017520"/>
              <a:ext cx="675640" cy="6756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9E63D3A7-4D06-42B8-8A4C-001935D85963}"/>
                </a:ext>
              </a:extLst>
            </p:cNvPr>
            <p:cNvGrpSpPr/>
            <p:nvPr/>
          </p:nvGrpSpPr>
          <p:grpSpPr>
            <a:xfrm>
              <a:off x="7195305" y="2437196"/>
              <a:ext cx="45719" cy="297628"/>
              <a:chOff x="2240280" y="2417015"/>
              <a:chExt cx="45719" cy="297628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8F145D90-FC2C-46E3-823C-14E62A3596E5}"/>
                  </a:ext>
                </a:extLst>
              </p:cNvPr>
              <p:cNvSpPr/>
              <p:nvPr/>
            </p:nvSpPr>
            <p:spPr>
              <a:xfrm flipV="1">
                <a:off x="2240280" y="2417015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4C57293E-6618-40F8-94C9-F03B3EEC8772}"/>
                  </a:ext>
                </a:extLst>
              </p:cNvPr>
              <p:cNvSpPr/>
              <p:nvPr/>
            </p:nvSpPr>
            <p:spPr>
              <a:xfrm flipV="1">
                <a:off x="2240280" y="2542685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AD78E38F-12A7-4A9F-AA06-AAD367042569}"/>
                  </a:ext>
                </a:extLst>
              </p:cNvPr>
              <p:cNvSpPr/>
              <p:nvPr/>
            </p:nvSpPr>
            <p:spPr>
              <a:xfrm flipV="1">
                <a:off x="2240280" y="2668924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2E476E76-F2C1-47B2-BBF9-85EDC6A4BF18}"/>
                </a:ext>
              </a:extLst>
            </p:cNvPr>
            <p:cNvSpPr/>
            <p:nvPr/>
          </p:nvSpPr>
          <p:spPr>
            <a:xfrm>
              <a:off x="8444702" y="482600"/>
              <a:ext cx="675640" cy="6756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BF307612-D985-4509-8977-6C5D2D7526C6}"/>
                </a:ext>
              </a:extLst>
            </p:cNvPr>
            <p:cNvSpPr/>
            <p:nvPr/>
          </p:nvSpPr>
          <p:spPr>
            <a:xfrm>
              <a:off x="8444702" y="1483650"/>
              <a:ext cx="675640" cy="6756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9F2996EE-EBAE-4697-ACD6-15437956F686}"/>
                </a:ext>
              </a:extLst>
            </p:cNvPr>
            <p:cNvSpPr/>
            <p:nvPr/>
          </p:nvSpPr>
          <p:spPr>
            <a:xfrm>
              <a:off x="8449782" y="3017520"/>
              <a:ext cx="675640" cy="6756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11F9B5D0-95D8-4BBD-9153-18B08B3CF19C}"/>
                </a:ext>
              </a:extLst>
            </p:cNvPr>
            <p:cNvGrpSpPr/>
            <p:nvPr/>
          </p:nvGrpSpPr>
          <p:grpSpPr>
            <a:xfrm>
              <a:off x="8759662" y="2437196"/>
              <a:ext cx="45719" cy="297628"/>
              <a:chOff x="2240280" y="2417015"/>
              <a:chExt cx="45719" cy="297628"/>
            </a:xfrm>
          </p:grpSpPr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434BEB0E-4976-4662-B375-A610C82562A6}"/>
                  </a:ext>
                </a:extLst>
              </p:cNvPr>
              <p:cNvSpPr/>
              <p:nvPr/>
            </p:nvSpPr>
            <p:spPr>
              <a:xfrm flipV="1">
                <a:off x="2240280" y="2417015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1D61907E-BA93-4AC6-BBA1-F0C40E110637}"/>
                  </a:ext>
                </a:extLst>
              </p:cNvPr>
              <p:cNvSpPr/>
              <p:nvPr/>
            </p:nvSpPr>
            <p:spPr>
              <a:xfrm flipV="1">
                <a:off x="2240280" y="2542685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2C9A28B8-8909-4193-A3AF-ED6E9A08E743}"/>
                  </a:ext>
                </a:extLst>
              </p:cNvPr>
              <p:cNvSpPr/>
              <p:nvPr/>
            </p:nvSpPr>
            <p:spPr>
              <a:xfrm flipV="1">
                <a:off x="2240280" y="2668924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AA16928E-D419-4540-B78B-F3460A33054C}"/>
                </a:ext>
              </a:extLst>
            </p:cNvPr>
            <p:cNvSpPr/>
            <p:nvPr/>
          </p:nvSpPr>
          <p:spPr>
            <a:xfrm>
              <a:off x="10107955" y="1652114"/>
              <a:ext cx="1642329" cy="6756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Roman 10" panose="00000500000000000000" pitchFamily="50" charset="0"/>
                </a:rPr>
                <a:t>P(Corgi)</a:t>
              </a: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235FD5C1-05CB-4BB0-9662-F0F830E66BA6}"/>
                </a:ext>
              </a:extLst>
            </p:cNvPr>
            <p:cNvSpPr/>
            <p:nvPr/>
          </p:nvSpPr>
          <p:spPr>
            <a:xfrm>
              <a:off x="10107956" y="2906589"/>
              <a:ext cx="1642328" cy="6756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Roman 10" panose="00000500000000000000" pitchFamily="50" charset="0"/>
                </a:rPr>
                <a:t>P(Bread)</a:t>
              </a: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F74EFB28-B727-4AD3-B1B9-50CA74F37464}"/>
                </a:ext>
              </a:extLst>
            </p:cNvPr>
            <p:cNvSpPr/>
            <p:nvPr/>
          </p:nvSpPr>
          <p:spPr>
            <a:xfrm>
              <a:off x="6880345" y="4018570"/>
              <a:ext cx="675640" cy="6756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AFD39D8D-7779-437F-90F8-6E012B9195B0}"/>
                </a:ext>
              </a:extLst>
            </p:cNvPr>
            <p:cNvSpPr/>
            <p:nvPr/>
          </p:nvSpPr>
          <p:spPr>
            <a:xfrm>
              <a:off x="8444702" y="4018570"/>
              <a:ext cx="675640" cy="6756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E71D5514-0246-4C5B-8A6A-CB80A65890A9}"/>
                </a:ext>
              </a:extLst>
            </p:cNvPr>
            <p:cNvCxnSpPr>
              <a:stCxn id="84" idx="6"/>
              <a:endCxn id="90" idx="2"/>
            </p:cNvCxnSpPr>
            <p:nvPr/>
          </p:nvCxnSpPr>
          <p:spPr>
            <a:xfrm flipV="1">
              <a:off x="5361707" y="820420"/>
              <a:ext cx="1518638" cy="42643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50FD90-40C6-4DD4-9028-335DA663EDFB}"/>
                </a:ext>
              </a:extLst>
            </p:cNvPr>
            <p:cNvCxnSpPr>
              <a:stCxn id="84" idx="6"/>
              <a:endCxn id="91" idx="2"/>
            </p:cNvCxnSpPr>
            <p:nvPr/>
          </p:nvCxnSpPr>
          <p:spPr>
            <a:xfrm>
              <a:off x="5361707" y="1246855"/>
              <a:ext cx="1518638" cy="57461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493EB317-43AC-4C73-B7BF-E0BC734E363D}"/>
                </a:ext>
              </a:extLst>
            </p:cNvPr>
            <p:cNvCxnSpPr>
              <a:stCxn id="84" idx="6"/>
              <a:endCxn id="92" idx="2"/>
            </p:cNvCxnSpPr>
            <p:nvPr/>
          </p:nvCxnSpPr>
          <p:spPr>
            <a:xfrm>
              <a:off x="5361707" y="1246855"/>
              <a:ext cx="1523718" cy="210848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D89428C0-22AE-41E1-B156-0836D8F9053B}"/>
                </a:ext>
              </a:extLst>
            </p:cNvPr>
            <p:cNvCxnSpPr>
              <a:stCxn id="84" idx="6"/>
              <a:endCxn id="103" idx="2"/>
            </p:cNvCxnSpPr>
            <p:nvPr/>
          </p:nvCxnSpPr>
          <p:spPr>
            <a:xfrm>
              <a:off x="5361707" y="1246855"/>
              <a:ext cx="1518638" cy="310953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0C941866-41E3-45EB-89AB-CB415F3F97EA}"/>
                </a:ext>
              </a:extLst>
            </p:cNvPr>
            <p:cNvCxnSpPr>
              <a:stCxn id="86" idx="6"/>
              <a:endCxn id="91" idx="2"/>
            </p:cNvCxnSpPr>
            <p:nvPr/>
          </p:nvCxnSpPr>
          <p:spPr>
            <a:xfrm flipV="1">
              <a:off x="5361707" y="1821470"/>
              <a:ext cx="1518638" cy="42643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272A8A8-81A4-42AB-BB81-C6D5343B2D3C}"/>
                </a:ext>
              </a:extLst>
            </p:cNvPr>
            <p:cNvCxnSpPr>
              <a:stCxn id="86" idx="6"/>
              <a:endCxn id="92" idx="2"/>
            </p:cNvCxnSpPr>
            <p:nvPr/>
          </p:nvCxnSpPr>
          <p:spPr>
            <a:xfrm>
              <a:off x="5361707" y="2247905"/>
              <a:ext cx="1523718" cy="110743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48A5E806-6219-49B5-82F0-73688EC0D1E9}"/>
                </a:ext>
              </a:extLst>
            </p:cNvPr>
            <p:cNvCxnSpPr>
              <a:stCxn id="86" idx="6"/>
              <a:endCxn id="103" idx="2"/>
            </p:cNvCxnSpPr>
            <p:nvPr/>
          </p:nvCxnSpPr>
          <p:spPr>
            <a:xfrm>
              <a:off x="5361707" y="2247905"/>
              <a:ext cx="1518638" cy="210848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B1AE3C2-A3F0-48C4-9DB8-909ADBE9C193}"/>
                </a:ext>
              </a:extLst>
            </p:cNvPr>
            <p:cNvCxnSpPr>
              <a:stCxn id="86" idx="6"/>
              <a:endCxn id="90" idx="2"/>
            </p:cNvCxnSpPr>
            <p:nvPr/>
          </p:nvCxnSpPr>
          <p:spPr>
            <a:xfrm flipV="1">
              <a:off x="5361707" y="820420"/>
              <a:ext cx="1518638" cy="142748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E1E6420B-20BE-4589-9ECD-D909AA2D2C85}"/>
                </a:ext>
              </a:extLst>
            </p:cNvPr>
            <p:cNvCxnSpPr>
              <a:stCxn id="87" idx="6"/>
              <a:endCxn id="90" idx="2"/>
            </p:cNvCxnSpPr>
            <p:nvPr/>
          </p:nvCxnSpPr>
          <p:spPr>
            <a:xfrm flipV="1">
              <a:off x="5384566" y="820420"/>
              <a:ext cx="1495779" cy="292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60CD19F-F66C-4B38-9A8B-5C59F6E3154B}"/>
                </a:ext>
              </a:extLst>
            </p:cNvPr>
            <p:cNvCxnSpPr>
              <a:stCxn id="87" idx="6"/>
              <a:endCxn id="91" idx="2"/>
            </p:cNvCxnSpPr>
            <p:nvPr/>
          </p:nvCxnSpPr>
          <p:spPr>
            <a:xfrm flipV="1">
              <a:off x="5384566" y="1821470"/>
              <a:ext cx="1495779" cy="192058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26E346F6-D936-46A3-9130-8E33254A9251}"/>
                </a:ext>
              </a:extLst>
            </p:cNvPr>
            <p:cNvCxnSpPr>
              <a:stCxn id="87" idx="6"/>
              <a:endCxn id="92" idx="2"/>
            </p:cNvCxnSpPr>
            <p:nvPr/>
          </p:nvCxnSpPr>
          <p:spPr>
            <a:xfrm flipV="1">
              <a:off x="5384566" y="3355340"/>
              <a:ext cx="1500859" cy="38671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53FDAA4E-7657-4B31-90A0-28551277777E}"/>
                </a:ext>
              </a:extLst>
            </p:cNvPr>
            <p:cNvCxnSpPr>
              <a:stCxn id="87" idx="6"/>
              <a:endCxn id="103" idx="2"/>
            </p:cNvCxnSpPr>
            <p:nvPr/>
          </p:nvCxnSpPr>
          <p:spPr>
            <a:xfrm>
              <a:off x="5384566" y="3742056"/>
              <a:ext cx="1495779" cy="61433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ED0244D8-8E81-4ED7-BA78-9D83CCC0DCC8}"/>
                </a:ext>
              </a:extLst>
            </p:cNvPr>
            <p:cNvCxnSpPr>
              <a:stCxn id="90" idx="6"/>
              <a:endCxn id="94" idx="2"/>
            </p:cNvCxnSpPr>
            <p:nvPr/>
          </p:nvCxnSpPr>
          <p:spPr>
            <a:xfrm>
              <a:off x="7555985" y="820420"/>
              <a:ext cx="888717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479EBC64-3EDA-412B-AFE4-67D0ED03E69A}"/>
                </a:ext>
              </a:extLst>
            </p:cNvPr>
            <p:cNvCxnSpPr>
              <a:stCxn id="90" idx="6"/>
              <a:endCxn id="96" idx="2"/>
            </p:cNvCxnSpPr>
            <p:nvPr/>
          </p:nvCxnSpPr>
          <p:spPr>
            <a:xfrm>
              <a:off x="7555985" y="820420"/>
              <a:ext cx="888717" cy="100105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E1EBC557-144C-4C9B-8B9E-3F162E50BAF0}"/>
                </a:ext>
              </a:extLst>
            </p:cNvPr>
            <p:cNvCxnSpPr>
              <a:stCxn id="90" idx="6"/>
              <a:endCxn id="97" idx="2"/>
            </p:cNvCxnSpPr>
            <p:nvPr/>
          </p:nvCxnSpPr>
          <p:spPr>
            <a:xfrm>
              <a:off x="7555985" y="820420"/>
              <a:ext cx="893797" cy="253492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44DF04E2-5DF5-4659-9929-9127AF413E03}"/>
                </a:ext>
              </a:extLst>
            </p:cNvPr>
            <p:cNvCxnSpPr>
              <a:stCxn id="90" idx="6"/>
              <a:endCxn id="105" idx="2"/>
            </p:cNvCxnSpPr>
            <p:nvPr/>
          </p:nvCxnSpPr>
          <p:spPr>
            <a:xfrm>
              <a:off x="7555985" y="820420"/>
              <a:ext cx="888717" cy="353597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9A5DCB00-0611-4D20-AEE2-02ABE252F910}"/>
                </a:ext>
              </a:extLst>
            </p:cNvPr>
            <p:cNvCxnSpPr>
              <a:stCxn id="91" idx="6"/>
              <a:endCxn id="94" idx="2"/>
            </p:cNvCxnSpPr>
            <p:nvPr/>
          </p:nvCxnSpPr>
          <p:spPr>
            <a:xfrm flipV="1">
              <a:off x="7555985" y="820420"/>
              <a:ext cx="888717" cy="100105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99B8EA06-A504-4F7B-A9FF-1B49FCE719C5}"/>
                </a:ext>
              </a:extLst>
            </p:cNvPr>
            <p:cNvCxnSpPr>
              <a:stCxn id="91" idx="6"/>
              <a:endCxn id="96" idx="2"/>
            </p:cNvCxnSpPr>
            <p:nvPr/>
          </p:nvCxnSpPr>
          <p:spPr>
            <a:xfrm>
              <a:off x="7555985" y="1821470"/>
              <a:ext cx="888717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6CAB3702-AAA8-4C87-96BC-0F38BED9B2BE}"/>
                </a:ext>
              </a:extLst>
            </p:cNvPr>
            <p:cNvCxnSpPr>
              <a:stCxn id="91" idx="6"/>
              <a:endCxn id="97" idx="2"/>
            </p:cNvCxnSpPr>
            <p:nvPr/>
          </p:nvCxnSpPr>
          <p:spPr>
            <a:xfrm>
              <a:off x="7555985" y="1821470"/>
              <a:ext cx="893797" cy="153387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7148C05A-945F-4317-B1B0-DC73F464A040}"/>
                </a:ext>
              </a:extLst>
            </p:cNvPr>
            <p:cNvCxnSpPr>
              <a:stCxn id="91" idx="6"/>
              <a:endCxn id="105" idx="2"/>
            </p:cNvCxnSpPr>
            <p:nvPr/>
          </p:nvCxnSpPr>
          <p:spPr>
            <a:xfrm>
              <a:off x="7555985" y="1821470"/>
              <a:ext cx="888717" cy="253492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5DCEAEC4-B7A3-4DE2-A98D-477D193B04A3}"/>
                </a:ext>
              </a:extLst>
            </p:cNvPr>
            <p:cNvCxnSpPr>
              <a:stCxn id="92" idx="6"/>
              <a:endCxn id="94" idx="2"/>
            </p:cNvCxnSpPr>
            <p:nvPr/>
          </p:nvCxnSpPr>
          <p:spPr>
            <a:xfrm flipV="1">
              <a:off x="7561065" y="820420"/>
              <a:ext cx="883637" cy="253492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5FBA626D-2D2D-4BA7-A308-203670979D5B}"/>
                </a:ext>
              </a:extLst>
            </p:cNvPr>
            <p:cNvCxnSpPr>
              <a:stCxn id="92" idx="6"/>
              <a:endCxn id="96" idx="2"/>
            </p:cNvCxnSpPr>
            <p:nvPr/>
          </p:nvCxnSpPr>
          <p:spPr>
            <a:xfrm flipV="1">
              <a:off x="7561065" y="1821470"/>
              <a:ext cx="883637" cy="153387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CF7E0D43-EAED-4580-9A77-C8613C27570C}"/>
                </a:ext>
              </a:extLst>
            </p:cNvPr>
            <p:cNvCxnSpPr>
              <a:stCxn id="92" idx="6"/>
              <a:endCxn id="97" idx="2"/>
            </p:cNvCxnSpPr>
            <p:nvPr/>
          </p:nvCxnSpPr>
          <p:spPr>
            <a:xfrm>
              <a:off x="7561065" y="3355340"/>
              <a:ext cx="888717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FE5D8DB-E75B-4FAE-897C-8F08CA3C88D9}"/>
                </a:ext>
              </a:extLst>
            </p:cNvPr>
            <p:cNvCxnSpPr>
              <a:stCxn id="92" idx="6"/>
              <a:endCxn id="105" idx="2"/>
            </p:cNvCxnSpPr>
            <p:nvPr/>
          </p:nvCxnSpPr>
          <p:spPr>
            <a:xfrm>
              <a:off x="7561065" y="3355340"/>
              <a:ext cx="883637" cy="100105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07E7AE58-BA3A-427E-88AE-11F12520CAAA}"/>
                </a:ext>
              </a:extLst>
            </p:cNvPr>
            <p:cNvCxnSpPr>
              <a:stCxn id="103" idx="6"/>
              <a:endCxn id="94" idx="2"/>
            </p:cNvCxnSpPr>
            <p:nvPr/>
          </p:nvCxnSpPr>
          <p:spPr>
            <a:xfrm flipV="1">
              <a:off x="7555985" y="820420"/>
              <a:ext cx="888717" cy="353597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7D1963B-E412-41F0-9A1B-B79FE375BE1A}"/>
                </a:ext>
              </a:extLst>
            </p:cNvPr>
            <p:cNvCxnSpPr>
              <a:stCxn id="103" idx="6"/>
              <a:endCxn id="96" idx="2"/>
            </p:cNvCxnSpPr>
            <p:nvPr/>
          </p:nvCxnSpPr>
          <p:spPr>
            <a:xfrm flipV="1">
              <a:off x="7555985" y="1821470"/>
              <a:ext cx="888717" cy="253492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CD633118-82F2-49BA-94C6-1E3ACB37C92E}"/>
                </a:ext>
              </a:extLst>
            </p:cNvPr>
            <p:cNvCxnSpPr>
              <a:stCxn id="103" idx="6"/>
              <a:endCxn id="97" idx="2"/>
            </p:cNvCxnSpPr>
            <p:nvPr/>
          </p:nvCxnSpPr>
          <p:spPr>
            <a:xfrm flipV="1">
              <a:off x="7555985" y="3355340"/>
              <a:ext cx="893797" cy="100105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FF55BF67-C969-4748-9063-638FE0A8F5A3}"/>
                </a:ext>
              </a:extLst>
            </p:cNvPr>
            <p:cNvCxnSpPr>
              <a:stCxn id="103" idx="6"/>
              <a:endCxn id="105" idx="2"/>
            </p:cNvCxnSpPr>
            <p:nvPr/>
          </p:nvCxnSpPr>
          <p:spPr>
            <a:xfrm>
              <a:off x="7555985" y="4356390"/>
              <a:ext cx="888717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D00A3C3D-9373-4FAC-BDFA-25085541F17A}"/>
                </a:ext>
              </a:extLst>
            </p:cNvPr>
            <p:cNvCxnSpPr>
              <a:stCxn id="94" idx="6"/>
              <a:endCxn id="100" idx="2"/>
            </p:cNvCxnSpPr>
            <p:nvPr/>
          </p:nvCxnSpPr>
          <p:spPr>
            <a:xfrm>
              <a:off x="9120342" y="820420"/>
              <a:ext cx="987613" cy="116951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04E90002-7492-41AE-8B37-3639B172A6E8}"/>
                </a:ext>
              </a:extLst>
            </p:cNvPr>
            <p:cNvCxnSpPr>
              <a:stCxn id="96" idx="6"/>
              <a:endCxn id="100" idx="2"/>
            </p:cNvCxnSpPr>
            <p:nvPr/>
          </p:nvCxnSpPr>
          <p:spPr>
            <a:xfrm>
              <a:off x="9120342" y="1821470"/>
              <a:ext cx="987613" cy="16846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5D5BF882-2DEA-4A79-841E-DC9A9025A780}"/>
                </a:ext>
              </a:extLst>
            </p:cNvPr>
            <p:cNvCxnSpPr>
              <a:stCxn id="94" idx="6"/>
              <a:endCxn id="102" idx="2"/>
            </p:cNvCxnSpPr>
            <p:nvPr/>
          </p:nvCxnSpPr>
          <p:spPr>
            <a:xfrm>
              <a:off x="9120342" y="820420"/>
              <a:ext cx="987614" cy="2423989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B58CE339-D986-4A06-A4C9-E0046537538E}"/>
                </a:ext>
              </a:extLst>
            </p:cNvPr>
            <p:cNvCxnSpPr>
              <a:stCxn id="96" idx="6"/>
              <a:endCxn id="102" idx="2"/>
            </p:cNvCxnSpPr>
            <p:nvPr/>
          </p:nvCxnSpPr>
          <p:spPr>
            <a:xfrm>
              <a:off x="9120342" y="1821470"/>
              <a:ext cx="987614" cy="1422939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65719BD4-E036-48AF-B3D2-9ADBBF677CF3}"/>
                </a:ext>
              </a:extLst>
            </p:cNvPr>
            <p:cNvCxnSpPr>
              <a:stCxn id="97" idx="6"/>
              <a:endCxn id="100" idx="2"/>
            </p:cNvCxnSpPr>
            <p:nvPr/>
          </p:nvCxnSpPr>
          <p:spPr>
            <a:xfrm flipV="1">
              <a:off x="9125422" y="1989934"/>
              <a:ext cx="982533" cy="136540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6D576AF7-F2B5-409A-86A9-B7057D61D030}"/>
                </a:ext>
              </a:extLst>
            </p:cNvPr>
            <p:cNvCxnSpPr>
              <a:stCxn id="97" idx="6"/>
              <a:endCxn id="102" idx="2"/>
            </p:cNvCxnSpPr>
            <p:nvPr/>
          </p:nvCxnSpPr>
          <p:spPr>
            <a:xfrm flipV="1">
              <a:off x="9125422" y="3244409"/>
              <a:ext cx="982534" cy="110931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928BB835-04D0-44A6-8263-19AB7CD21199}"/>
                </a:ext>
              </a:extLst>
            </p:cNvPr>
            <p:cNvCxnSpPr>
              <a:stCxn id="105" idx="6"/>
              <a:endCxn id="100" idx="2"/>
            </p:cNvCxnSpPr>
            <p:nvPr/>
          </p:nvCxnSpPr>
          <p:spPr>
            <a:xfrm flipV="1">
              <a:off x="9120342" y="1989934"/>
              <a:ext cx="987613" cy="236645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C0765031-C321-48E6-AA5A-5E48019481C8}"/>
                </a:ext>
              </a:extLst>
            </p:cNvPr>
            <p:cNvCxnSpPr>
              <a:stCxn id="105" idx="6"/>
              <a:endCxn id="102" idx="2"/>
            </p:cNvCxnSpPr>
            <p:nvPr/>
          </p:nvCxnSpPr>
          <p:spPr>
            <a:xfrm flipV="1">
              <a:off x="9120342" y="3244409"/>
              <a:ext cx="987614" cy="1111981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0306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04B3764D-AEDC-4B60-8811-82C3AE08F3C1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BE52822-058B-41F6-86B1-81F43F3BBD38}"/>
              </a:ext>
            </a:extLst>
          </p:cNvPr>
          <p:cNvGrpSpPr/>
          <p:nvPr/>
        </p:nvGrpSpPr>
        <p:grpSpPr>
          <a:xfrm>
            <a:off x="2605549" y="2100918"/>
            <a:ext cx="2103398" cy="2656165"/>
            <a:chOff x="429985" y="1665514"/>
            <a:chExt cx="3254829" cy="411018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23A3F12-1D95-4F71-9C52-BA0E1DBF85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43" t="2091" r="12500" b="10767"/>
            <a:stretch/>
          </p:blipFill>
          <p:spPr>
            <a:xfrm>
              <a:off x="429985" y="1665514"/>
              <a:ext cx="3254829" cy="325482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Subtitle 2">
              <a:extLst>
                <a:ext uri="{FF2B5EF4-FFF2-40B4-BE49-F238E27FC236}">
                  <a16:creationId xmlns:a16="http://schemas.microsoft.com/office/drawing/2014/main" id="{52D6B1E6-7F59-48A8-97E7-991440A5D005}"/>
                </a:ext>
              </a:extLst>
            </p:cNvPr>
            <p:cNvSpPr txBox="1">
              <a:spLocks/>
            </p:cNvSpPr>
            <p:nvPr/>
          </p:nvSpPr>
          <p:spPr>
            <a:xfrm>
              <a:off x="429985" y="5187876"/>
              <a:ext cx="3254829" cy="58782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3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M Roman 10" panose="00000500000000000000" pitchFamily="50" charset="0"/>
                </a:rPr>
                <a:t>81.2%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A927D16-AC9C-4059-BE99-915910E0359A}"/>
              </a:ext>
            </a:extLst>
          </p:cNvPr>
          <p:cNvGrpSpPr/>
          <p:nvPr/>
        </p:nvGrpSpPr>
        <p:grpSpPr>
          <a:xfrm>
            <a:off x="7503255" y="2100918"/>
            <a:ext cx="2103398" cy="2654586"/>
            <a:chOff x="3989614" y="1665513"/>
            <a:chExt cx="3254829" cy="4107745"/>
          </a:xfrm>
        </p:grpSpPr>
        <p:sp>
          <p:nvSpPr>
            <p:cNvPr id="20" name="Subtitle 2">
              <a:extLst>
                <a:ext uri="{FF2B5EF4-FFF2-40B4-BE49-F238E27FC236}">
                  <a16:creationId xmlns:a16="http://schemas.microsoft.com/office/drawing/2014/main" id="{C666B720-0260-4B90-B6EE-53466EA2DA7E}"/>
                </a:ext>
              </a:extLst>
            </p:cNvPr>
            <p:cNvSpPr txBox="1">
              <a:spLocks/>
            </p:cNvSpPr>
            <p:nvPr/>
          </p:nvSpPr>
          <p:spPr>
            <a:xfrm>
              <a:off x="3989614" y="5185431"/>
              <a:ext cx="3254829" cy="58782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3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M Roman 10" panose="00000500000000000000" pitchFamily="50" charset="0"/>
                </a:rPr>
                <a:t>90.4%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2516117-49C3-4E06-8754-40138F516B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21" t="14334" r="21341" b="21614"/>
            <a:stretch/>
          </p:blipFill>
          <p:spPr>
            <a:xfrm>
              <a:off x="3989614" y="1665513"/>
              <a:ext cx="3254829" cy="325482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40F8CC1-513E-4CFC-BE0D-36846BB25389}"/>
              </a:ext>
            </a:extLst>
          </p:cNvPr>
          <p:cNvGrpSpPr/>
          <p:nvPr/>
        </p:nvGrpSpPr>
        <p:grpSpPr>
          <a:xfrm>
            <a:off x="9952107" y="2108006"/>
            <a:ext cx="2103398" cy="2649076"/>
            <a:chOff x="7549243" y="1676481"/>
            <a:chExt cx="3254829" cy="409921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8E7D27F-8A13-4D79-95BC-BFF889A300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68" r="12500" b="11423"/>
            <a:stretch/>
          </p:blipFill>
          <p:spPr>
            <a:xfrm>
              <a:off x="7549243" y="1676481"/>
              <a:ext cx="3254829" cy="325482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Subtitle 2">
              <a:extLst>
                <a:ext uri="{FF2B5EF4-FFF2-40B4-BE49-F238E27FC236}">
                  <a16:creationId xmlns:a16="http://schemas.microsoft.com/office/drawing/2014/main" id="{9701EEBE-FF3B-4B55-BF09-7DA397F3B93D}"/>
                </a:ext>
              </a:extLst>
            </p:cNvPr>
            <p:cNvSpPr txBox="1">
              <a:spLocks/>
            </p:cNvSpPr>
            <p:nvPr/>
          </p:nvSpPr>
          <p:spPr>
            <a:xfrm>
              <a:off x="7549243" y="5187873"/>
              <a:ext cx="3254829" cy="58782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3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M Roman 10" panose="00000500000000000000" pitchFamily="50" charset="0"/>
                </a:rPr>
                <a:t>90.5%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C2373E9-55B1-4DBF-B89C-3993EA50C72A}"/>
              </a:ext>
            </a:extLst>
          </p:cNvPr>
          <p:cNvGrpSpPr/>
          <p:nvPr/>
        </p:nvGrpSpPr>
        <p:grpSpPr>
          <a:xfrm>
            <a:off x="5054403" y="2100918"/>
            <a:ext cx="2103398" cy="2654588"/>
            <a:chOff x="2639786" y="3320143"/>
            <a:chExt cx="2627837" cy="3316456"/>
          </a:xfrm>
        </p:grpSpPr>
        <p:pic>
          <p:nvPicPr>
            <p:cNvPr id="29" name="Picture 28" descr="A picture containing mammal, clouds&#10;&#10;Description automatically generated">
              <a:extLst>
                <a:ext uri="{FF2B5EF4-FFF2-40B4-BE49-F238E27FC236}">
                  <a16:creationId xmlns:a16="http://schemas.microsoft.com/office/drawing/2014/main" id="{DB0B222B-E97F-4D3F-A4F0-4C523C6665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66" t="-635" r="14999" b="6190"/>
            <a:stretch/>
          </p:blipFill>
          <p:spPr>
            <a:xfrm>
              <a:off x="2639786" y="3320143"/>
              <a:ext cx="2627837" cy="262783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Subtitle 2">
              <a:extLst>
                <a:ext uri="{FF2B5EF4-FFF2-40B4-BE49-F238E27FC236}">
                  <a16:creationId xmlns:a16="http://schemas.microsoft.com/office/drawing/2014/main" id="{62CE8F26-ABD7-40B5-9B1E-A597903D1D85}"/>
                </a:ext>
              </a:extLst>
            </p:cNvPr>
            <p:cNvSpPr txBox="1">
              <a:spLocks/>
            </p:cNvSpPr>
            <p:nvPr/>
          </p:nvSpPr>
          <p:spPr>
            <a:xfrm>
              <a:off x="2639786" y="6162007"/>
              <a:ext cx="2627837" cy="47459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3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M Roman 10" panose="00000500000000000000" pitchFamily="50" charset="0"/>
                </a:rPr>
                <a:t>83.5%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0812DEA-3C95-49F2-BECC-B74C26D57668}"/>
              </a:ext>
            </a:extLst>
          </p:cNvPr>
          <p:cNvGrpSpPr/>
          <p:nvPr/>
        </p:nvGrpSpPr>
        <p:grpSpPr>
          <a:xfrm>
            <a:off x="156694" y="2100918"/>
            <a:ext cx="2103399" cy="2654586"/>
            <a:chOff x="6199414" y="3320143"/>
            <a:chExt cx="2627838" cy="3316453"/>
          </a:xfrm>
        </p:grpSpPr>
        <p:pic>
          <p:nvPicPr>
            <p:cNvPr id="32" name="Picture 31" descr="A picture containing indoor, orange&#10;&#10;Description automatically generated">
              <a:extLst>
                <a:ext uri="{FF2B5EF4-FFF2-40B4-BE49-F238E27FC236}">
                  <a16:creationId xmlns:a16="http://schemas.microsoft.com/office/drawing/2014/main" id="{F7DE5DE4-65BB-49FE-8B9C-213284547E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9" r="31357" b="13968"/>
            <a:stretch/>
          </p:blipFill>
          <p:spPr>
            <a:xfrm>
              <a:off x="6199414" y="3320143"/>
              <a:ext cx="2627838" cy="262783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Subtitle 2">
              <a:extLst>
                <a:ext uri="{FF2B5EF4-FFF2-40B4-BE49-F238E27FC236}">
                  <a16:creationId xmlns:a16="http://schemas.microsoft.com/office/drawing/2014/main" id="{2C1C2F53-0F49-4B1D-9ED5-729EB8F120F7}"/>
                </a:ext>
              </a:extLst>
            </p:cNvPr>
            <p:cNvSpPr txBox="1">
              <a:spLocks/>
            </p:cNvSpPr>
            <p:nvPr/>
          </p:nvSpPr>
          <p:spPr>
            <a:xfrm>
              <a:off x="6199415" y="6162004"/>
              <a:ext cx="2627837" cy="47459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3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M Roman 10" panose="00000500000000000000" pitchFamily="50" charset="0"/>
                </a:rPr>
                <a:t>89.3%</a:t>
              </a:r>
            </a:p>
          </p:txBody>
        </p:sp>
      </p:grpSp>
      <p:sp>
        <p:nvSpPr>
          <p:cNvPr id="43" name="Title 5">
            <a:extLst>
              <a:ext uri="{FF2B5EF4-FFF2-40B4-BE49-F238E27FC236}">
                <a16:creationId xmlns:a16="http://schemas.microsoft.com/office/drawing/2014/main" id="{93D2581C-AC2E-48A9-8ECD-A7FC843C1BC0}"/>
              </a:ext>
            </a:extLst>
          </p:cNvPr>
          <p:cNvSpPr txBox="1">
            <a:spLocks/>
          </p:cNvSpPr>
          <p:nvPr/>
        </p:nvSpPr>
        <p:spPr>
          <a:xfrm>
            <a:off x="152400" y="517525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LM Roman 10" panose="00000500000000000000" pitchFamily="50" charset="0"/>
              </a:rPr>
              <a:t>Novel Class Extrapolation</a:t>
            </a:r>
          </a:p>
        </p:txBody>
      </p:sp>
      <p:sp>
        <p:nvSpPr>
          <p:cNvPr id="44" name="Subtitle 2">
            <a:extLst>
              <a:ext uri="{FF2B5EF4-FFF2-40B4-BE49-F238E27FC236}">
                <a16:creationId xmlns:a16="http://schemas.microsoft.com/office/drawing/2014/main" id="{E58E5065-C346-4DF0-BC46-93E163DC7CEB}"/>
              </a:ext>
            </a:extLst>
          </p:cNvPr>
          <p:cNvSpPr txBox="1">
            <a:spLocks/>
          </p:cNvSpPr>
          <p:nvPr/>
        </p:nvSpPr>
        <p:spPr>
          <a:xfrm>
            <a:off x="0" y="5172351"/>
            <a:ext cx="12191999" cy="10361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Contains 5 Cubes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A183894-9109-4041-9B19-A7BFE1506AC4}"/>
              </a:ext>
            </a:extLst>
          </p:cNvPr>
          <p:cNvGrpSpPr/>
          <p:nvPr/>
        </p:nvGrpSpPr>
        <p:grpSpPr>
          <a:xfrm>
            <a:off x="261731" y="212725"/>
            <a:ext cx="1596311" cy="1236465"/>
            <a:chOff x="-257695" y="1754800"/>
            <a:chExt cx="4327751" cy="335217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C4F830FD-4EAC-42E9-8657-61BBAEA2F28B}"/>
                </a:ext>
              </a:extLst>
            </p:cNvPr>
            <p:cNvGrpSpPr/>
            <p:nvPr/>
          </p:nvGrpSpPr>
          <p:grpSpPr>
            <a:xfrm>
              <a:off x="-257695" y="1754800"/>
              <a:ext cx="4208196" cy="2760869"/>
              <a:chOff x="776244" y="2559050"/>
              <a:chExt cx="3473952" cy="2279154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67FC2810-26B0-443D-8842-7117F5CAEBFE}"/>
                  </a:ext>
                </a:extLst>
              </p:cNvPr>
              <p:cNvSpPr/>
              <p:nvPr/>
            </p:nvSpPr>
            <p:spPr>
              <a:xfrm rot="18628947">
                <a:off x="1517177" y="1912010"/>
                <a:ext cx="1992085" cy="3473952"/>
              </a:xfrm>
              <a:prstGeom prst="ellipse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8" name="Graphic 57" descr="Cube with solid fill">
                <a:extLst>
                  <a:ext uri="{FF2B5EF4-FFF2-40B4-BE49-F238E27FC236}">
                    <a16:creationId xmlns:a16="http://schemas.microsoft.com/office/drawing/2014/main" id="{5C559108-06EC-4709-B843-A03CBEFDDE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282359" y="2559050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59" name="Graphic 58" descr="Cylinder with solid fill">
                <a:extLst>
                  <a:ext uri="{FF2B5EF4-FFF2-40B4-BE49-F238E27FC236}">
                    <a16:creationId xmlns:a16="http://schemas.microsoft.com/office/drawing/2014/main" id="{9E327B48-77F0-41F3-9BC8-DD524885F0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2541812" y="392380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60" name="Graphic 59" descr="Sphere with solid fill">
                <a:extLst>
                  <a:ext uri="{FF2B5EF4-FFF2-40B4-BE49-F238E27FC236}">
                    <a16:creationId xmlns:a16="http://schemas.microsoft.com/office/drawing/2014/main" id="{5A5216C0-4495-4A5B-AD38-B46B4AEB2B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2536369" y="2936604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BCCDA9FC-2649-4A8E-BC7E-ED5AB6519866}"/>
                </a:ext>
              </a:extLst>
            </p:cNvPr>
            <p:cNvSpPr/>
            <p:nvPr/>
          </p:nvSpPr>
          <p:spPr>
            <a:xfrm rot="2703514">
              <a:off x="759395" y="1586516"/>
              <a:ext cx="2413126" cy="4208196"/>
            </a:xfrm>
            <a:prstGeom prst="ellipse">
              <a:avLst/>
            </a:prstGeom>
            <a:solidFill>
              <a:srgbClr val="FFC000">
                <a:alpha val="40000"/>
              </a:srgb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4" name="Graphic 14" descr="Dog with solid fill">
              <a:extLst>
                <a:ext uri="{FF2B5EF4-FFF2-40B4-BE49-F238E27FC236}">
                  <a16:creationId xmlns:a16="http://schemas.microsoft.com/office/drawing/2014/main" id="{5CC7866F-F0F4-4055-9E7D-4F91CE04D575}"/>
                </a:ext>
              </a:extLst>
            </p:cNvPr>
            <p:cNvGrpSpPr/>
            <p:nvPr/>
          </p:nvGrpSpPr>
          <p:grpSpPr>
            <a:xfrm rot="21535436">
              <a:off x="532876" y="4483159"/>
              <a:ext cx="1014718" cy="623813"/>
              <a:chOff x="2564999" y="2998558"/>
              <a:chExt cx="1014718" cy="623813"/>
            </a:xfrm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7E64690-0406-4D8F-B978-74F198F3D0A2}"/>
                  </a:ext>
                </a:extLst>
              </p:cNvPr>
              <p:cNvSpPr/>
              <p:nvPr/>
            </p:nvSpPr>
            <p:spPr>
              <a:xfrm>
                <a:off x="2564999" y="2998558"/>
                <a:ext cx="1014718" cy="623813"/>
              </a:xfrm>
              <a:custGeom>
                <a:avLst/>
                <a:gdLst>
                  <a:gd name="connsiteX0" fmla="*/ 943182 w 1014718"/>
                  <a:gd name="connsiteY0" fmla="*/ 71537 h 623813"/>
                  <a:gd name="connsiteX1" fmla="*/ 853184 w 1014718"/>
                  <a:gd name="connsiteY1" fmla="*/ 0 h 623813"/>
                  <a:gd name="connsiteX2" fmla="*/ 789724 w 1014718"/>
                  <a:gd name="connsiteY2" fmla="*/ 0 h 623813"/>
                  <a:gd name="connsiteX3" fmla="*/ 777032 w 1014718"/>
                  <a:gd name="connsiteY3" fmla="*/ 73844 h 623813"/>
                  <a:gd name="connsiteX4" fmla="*/ 779340 w 1014718"/>
                  <a:gd name="connsiteY4" fmla="*/ 95767 h 623813"/>
                  <a:gd name="connsiteX5" fmla="*/ 804724 w 1014718"/>
                  <a:gd name="connsiteY5" fmla="*/ 115382 h 623813"/>
                  <a:gd name="connsiteX6" fmla="*/ 835877 w 1014718"/>
                  <a:gd name="connsiteY6" fmla="*/ 104997 h 623813"/>
                  <a:gd name="connsiteX7" fmla="*/ 845107 w 1014718"/>
                  <a:gd name="connsiteY7" fmla="*/ 85383 h 623813"/>
                  <a:gd name="connsiteX8" fmla="*/ 853184 w 1014718"/>
                  <a:gd name="connsiteY8" fmla="*/ 41537 h 623813"/>
                  <a:gd name="connsiteX9" fmla="*/ 867030 w 1014718"/>
                  <a:gd name="connsiteY9" fmla="*/ 32307 h 623813"/>
                  <a:gd name="connsiteX10" fmla="*/ 876260 w 1014718"/>
                  <a:gd name="connsiteY10" fmla="*/ 46153 h 623813"/>
                  <a:gd name="connsiteX11" fmla="*/ 869338 w 1014718"/>
                  <a:gd name="connsiteY11" fmla="*/ 88844 h 623813"/>
                  <a:gd name="connsiteX12" fmla="*/ 843954 w 1014718"/>
                  <a:gd name="connsiteY12" fmla="*/ 129228 h 623813"/>
                  <a:gd name="connsiteX13" fmla="*/ 811647 w 1014718"/>
                  <a:gd name="connsiteY13" fmla="*/ 138458 h 623813"/>
                  <a:gd name="connsiteX14" fmla="*/ 801262 w 1014718"/>
                  <a:gd name="connsiteY14" fmla="*/ 137304 h 623813"/>
                  <a:gd name="connsiteX15" fmla="*/ 760879 w 1014718"/>
                  <a:gd name="connsiteY15" fmla="*/ 109613 h 623813"/>
                  <a:gd name="connsiteX16" fmla="*/ 753956 w 1014718"/>
                  <a:gd name="connsiteY16" fmla="*/ 69229 h 623813"/>
                  <a:gd name="connsiteX17" fmla="*/ 764340 w 1014718"/>
                  <a:gd name="connsiteY17" fmla="*/ 8077 h 623813"/>
                  <a:gd name="connsiteX18" fmla="*/ 683573 w 1014718"/>
                  <a:gd name="connsiteY18" fmla="*/ 96921 h 623813"/>
                  <a:gd name="connsiteX19" fmla="*/ 616651 w 1014718"/>
                  <a:gd name="connsiteY19" fmla="*/ 126920 h 623813"/>
                  <a:gd name="connsiteX20" fmla="*/ 287813 w 1014718"/>
                  <a:gd name="connsiteY20" fmla="*/ 126920 h 623813"/>
                  <a:gd name="connsiteX21" fmla="*/ 209354 w 1014718"/>
                  <a:gd name="connsiteY21" fmla="*/ 158073 h 623813"/>
                  <a:gd name="connsiteX22" fmla="*/ 65127 w 1014718"/>
                  <a:gd name="connsiteY22" fmla="*/ 64614 h 623813"/>
                  <a:gd name="connsiteX23" fmla="*/ 18974 w 1014718"/>
                  <a:gd name="connsiteY23" fmla="*/ 49614 h 623813"/>
                  <a:gd name="connsiteX24" fmla="*/ 5128 w 1014718"/>
                  <a:gd name="connsiteY24" fmla="*/ 98075 h 623813"/>
                  <a:gd name="connsiteX25" fmla="*/ 175893 w 1014718"/>
                  <a:gd name="connsiteY25" fmla="*/ 221533 h 623813"/>
                  <a:gd name="connsiteX26" fmla="*/ 172432 w 1014718"/>
                  <a:gd name="connsiteY26" fmla="*/ 242302 h 623813"/>
                  <a:gd name="connsiteX27" fmla="*/ 172432 w 1014718"/>
                  <a:gd name="connsiteY27" fmla="*/ 587293 h 623813"/>
                  <a:gd name="connsiteX28" fmla="*/ 200123 w 1014718"/>
                  <a:gd name="connsiteY28" fmla="*/ 623062 h 623813"/>
                  <a:gd name="connsiteX29" fmla="*/ 241661 w 1014718"/>
                  <a:gd name="connsiteY29" fmla="*/ 589601 h 623813"/>
                  <a:gd name="connsiteX30" fmla="*/ 241661 w 1014718"/>
                  <a:gd name="connsiteY30" fmla="*/ 369222 h 623813"/>
                  <a:gd name="connsiteX31" fmla="*/ 398580 w 1014718"/>
                  <a:gd name="connsiteY31" fmla="*/ 369222 h 623813"/>
                  <a:gd name="connsiteX32" fmla="*/ 518577 w 1014718"/>
                  <a:gd name="connsiteY32" fmla="*/ 403836 h 623813"/>
                  <a:gd name="connsiteX33" fmla="*/ 564730 w 1014718"/>
                  <a:gd name="connsiteY33" fmla="*/ 403836 h 623813"/>
                  <a:gd name="connsiteX34" fmla="*/ 564730 w 1014718"/>
                  <a:gd name="connsiteY34" fmla="*/ 586139 h 623813"/>
                  <a:gd name="connsiteX35" fmla="*/ 597037 w 1014718"/>
                  <a:gd name="connsiteY35" fmla="*/ 623062 h 623813"/>
                  <a:gd name="connsiteX36" fmla="*/ 633959 w 1014718"/>
                  <a:gd name="connsiteY36" fmla="*/ 588447 h 623813"/>
                  <a:gd name="connsiteX37" fmla="*/ 633959 w 1014718"/>
                  <a:gd name="connsiteY37" fmla="*/ 403836 h 623813"/>
                  <a:gd name="connsiteX38" fmla="*/ 680111 w 1014718"/>
                  <a:gd name="connsiteY38" fmla="*/ 403836 h 623813"/>
                  <a:gd name="connsiteX39" fmla="*/ 680111 w 1014718"/>
                  <a:gd name="connsiteY39" fmla="*/ 587293 h 623813"/>
                  <a:gd name="connsiteX40" fmla="*/ 707803 w 1014718"/>
                  <a:gd name="connsiteY40" fmla="*/ 623062 h 623813"/>
                  <a:gd name="connsiteX41" fmla="*/ 749341 w 1014718"/>
                  <a:gd name="connsiteY41" fmla="*/ 589601 h 623813"/>
                  <a:gd name="connsiteX42" fmla="*/ 749341 w 1014718"/>
                  <a:gd name="connsiteY42" fmla="*/ 374991 h 623813"/>
                  <a:gd name="connsiteX43" fmla="*/ 795493 w 1014718"/>
                  <a:gd name="connsiteY43" fmla="*/ 288454 h 623813"/>
                  <a:gd name="connsiteX44" fmla="*/ 841646 w 1014718"/>
                  <a:gd name="connsiteY44" fmla="*/ 173073 h 623813"/>
                  <a:gd name="connsiteX45" fmla="*/ 945490 w 1014718"/>
                  <a:gd name="connsiteY45" fmla="*/ 173073 h 623813"/>
                  <a:gd name="connsiteX46" fmla="*/ 1014719 w 1014718"/>
                  <a:gd name="connsiteY46" fmla="*/ 103844 h 623813"/>
                  <a:gd name="connsiteX47" fmla="*/ 943182 w 1014718"/>
                  <a:gd name="connsiteY47" fmla="*/ 71537 h 623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014718" h="623813">
                    <a:moveTo>
                      <a:pt x="943182" y="71537"/>
                    </a:moveTo>
                    <a:cubicBezTo>
                      <a:pt x="933951" y="31153"/>
                      <a:pt x="897029" y="0"/>
                      <a:pt x="853184" y="0"/>
                    </a:cubicBezTo>
                    <a:lnTo>
                      <a:pt x="789724" y="0"/>
                    </a:lnTo>
                    <a:lnTo>
                      <a:pt x="777032" y="73844"/>
                    </a:lnTo>
                    <a:cubicBezTo>
                      <a:pt x="775878" y="80767"/>
                      <a:pt x="775878" y="88844"/>
                      <a:pt x="779340" y="95767"/>
                    </a:cubicBezTo>
                    <a:cubicBezTo>
                      <a:pt x="783955" y="106151"/>
                      <a:pt x="794339" y="113074"/>
                      <a:pt x="804724" y="115382"/>
                    </a:cubicBezTo>
                    <a:cubicBezTo>
                      <a:pt x="816262" y="117689"/>
                      <a:pt x="827800" y="114228"/>
                      <a:pt x="835877" y="104997"/>
                    </a:cubicBezTo>
                    <a:cubicBezTo>
                      <a:pt x="840492" y="99228"/>
                      <a:pt x="843954" y="92305"/>
                      <a:pt x="845107" y="85383"/>
                    </a:cubicBezTo>
                    <a:lnTo>
                      <a:pt x="853184" y="41537"/>
                    </a:lnTo>
                    <a:cubicBezTo>
                      <a:pt x="854338" y="35768"/>
                      <a:pt x="860107" y="31153"/>
                      <a:pt x="867030" y="32307"/>
                    </a:cubicBezTo>
                    <a:cubicBezTo>
                      <a:pt x="872799" y="33461"/>
                      <a:pt x="877414" y="39230"/>
                      <a:pt x="876260" y="46153"/>
                    </a:cubicBezTo>
                    <a:lnTo>
                      <a:pt x="869338" y="88844"/>
                    </a:lnTo>
                    <a:cubicBezTo>
                      <a:pt x="867030" y="104997"/>
                      <a:pt x="857799" y="119997"/>
                      <a:pt x="843954" y="129228"/>
                    </a:cubicBezTo>
                    <a:cubicBezTo>
                      <a:pt x="834723" y="136150"/>
                      <a:pt x="823185" y="138458"/>
                      <a:pt x="811647" y="138458"/>
                    </a:cubicBezTo>
                    <a:cubicBezTo>
                      <a:pt x="808185" y="138458"/>
                      <a:pt x="804724" y="138458"/>
                      <a:pt x="801262" y="137304"/>
                    </a:cubicBezTo>
                    <a:cubicBezTo>
                      <a:pt x="783955" y="133843"/>
                      <a:pt x="770109" y="124612"/>
                      <a:pt x="760879" y="109613"/>
                    </a:cubicBezTo>
                    <a:cubicBezTo>
                      <a:pt x="753956" y="96921"/>
                      <a:pt x="751648" y="83075"/>
                      <a:pt x="753956" y="69229"/>
                    </a:cubicBezTo>
                    <a:lnTo>
                      <a:pt x="764340" y="8077"/>
                    </a:lnTo>
                    <a:lnTo>
                      <a:pt x="683573" y="96921"/>
                    </a:lnTo>
                    <a:cubicBezTo>
                      <a:pt x="667419" y="115382"/>
                      <a:pt x="642035" y="126920"/>
                      <a:pt x="616651" y="126920"/>
                    </a:cubicBezTo>
                    <a:lnTo>
                      <a:pt x="287813" y="126920"/>
                    </a:lnTo>
                    <a:cubicBezTo>
                      <a:pt x="257814" y="126920"/>
                      <a:pt x="230123" y="138458"/>
                      <a:pt x="209354" y="158073"/>
                    </a:cubicBezTo>
                    <a:cubicBezTo>
                      <a:pt x="170124" y="151150"/>
                      <a:pt x="104356" y="130381"/>
                      <a:pt x="65127" y="64614"/>
                    </a:cubicBezTo>
                    <a:cubicBezTo>
                      <a:pt x="55896" y="48460"/>
                      <a:pt x="35127" y="41537"/>
                      <a:pt x="18974" y="49614"/>
                    </a:cubicBezTo>
                    <a:cubicBezTo>
                      <a:pt x="513" y="58845"/>
                      <a:pt x="-5256" y="80767"/>
                      <a:pt x="5128" y="98075"/>
                    </a:cubicBezTo>
                    <a:cubicBezTo>
                      <a:pt x="51281" y="176534"/>
                      <a:pt x="122817" y="207687"/>
                      <a:pt x="175893" y="221533"/>
                    </a:cubicBezTo>
                    <a:cubicBezTo>
                      <a:pt x="173585" y="228456"/>
                      <a:pt x="172432" y="235379"/>
                      <a:pt x="172432" y="242302"/>
                    </a:cubicBezTo>
                    <a:lnTo>
                      <a:pt x="172432" y="587293"/>
                    </a:lnTo>
                    <a:cubicBezTo>
                      <a:pt x="172432" y="604601"/>
                      <a:pt x="183970" y="619600"/>
                      <a:pt x="200123" y="623062"/>
                    </a:cubicBezTo>
                    <a:cubicBezTo>
                      <a:pt x="222046" y="627677"/>
                      <a:pt x="241661" y="610370"/>
                      <a:pt x="241661" y="589601"/>
                    </a:cubicBezTo>
                    <a:lnTo>
                      <a:pt x="241661" y="369222"/>
                    </a:lnTo>
                    <a:lnTo>
                      <a:pt x="398580" y="369222"/>
                    </a:lnTo>
                    <a:cubicBezTo>
                      <a:pt x="422810" y="389990"/>
                      <a:pt x="466655" y="403836"/>
                      <a:pt x="518577" y="403836"/>
                    </a:cubicBezTo>
                    <a:cubicBezTo>
                      <a:pt x="518577" y="403836"/>
                      <a:pt x="538192" y="403836"/>
                      <a:pt x="564730" y="403836"/>
                    </a:cubicBezTo>
                    <a:lnTo>
                      <a:pt x="564730" y="586139"/>
                    </a:lnTo>
                    <a:cubicBezTo>
                      <a:pt x="564730" y="604601"/>
                      <a:pt x="578576" y="621908"/>
                      <a:pt x="597037" y="623062"/>
                    </a:cubicBezTo>
                    <a:cubicBezTo>
                      <a:pt x="616651" y="624215"/>
                      <a:pt x="633959" y="608062"/>
                      <a:pt x="633959" y="588447"/>
                    </a:cubicBezTo>
                    <a:lnTo>
                      <a:pt x="633959" y="403836"/>
                    </a:lnTo>
                    <a:lnTo>
                      <a:pt x="680111" y="403836"/>
                    </a:lnTo>
                    <a:lnTo>
                      <a:pt x="680111" y="587293"/>
                    </a:lnTo>
                    <a:cubicBezTo>
                      <a:pt x="680111" y="604601"/>
                      <a:pt x="691650" y="619600"/>
                      <a:pt x="707803" y="623062"/>
                    </a:cubicBezTo>
                    <a:cubicBezTo>
                      <a:pt x="729726" y="627677"/>
                      <a:pt x="749341" y="610370"/>
                      <a:pt x="749341" y="589601"/>
                    </a:cubicBezTo>
                    <a:lnTo>
                      <a:pt x="749341" y="374991"/>
                    </a:lnTo>
                    <a:cubicBezTo>
                      <a:pt x="777032" y="340376"/>
                      <a:pt x="795493" y="288454"/>
                      <a:pt x="795493" y="288454"/>
                    </a:cubicBezTo>
                    <a:lnTo>
                      <a:pt x="841646" y="173073"/>
                    </a:lnTo>
                    <a:lnTo>
                      <a:pt x="945490" y="173073"/>
                    </a:lnTo>
                    <a:cubicBezTo>
                      <a:pt x="983566" y="173073"/>
                      <a:pt x="1014719" y="141920"/>
                      <a:pt x="1014719" y="103844"/>
                    </a:cubicBezTo>
                    <a:lnTo>
                      <a:pt x="943182" y="71537"/>
                    </a:lnTo>
                    <a:close/>
                  </a:path>
                </a:pathLst>
              </a:custGeom>
              <a:solidFill>
                <a:srgbClr val="000000"/>
              </a:solidFill>
              <a:ln w="11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30D64674-BEC2-4831-8720-8234FBE61A81}"/>
                  </a:ext>
                </a:extLst>
              </p:cNvPr>
              <p:cNvSpPr/>
              <p:nvPr/>
            </p:nvSpPr>
            <p:spPr>
              <a:xfrm>
                <a:off x="2852813" y="3379318"/>
                <a:ext cx="69229" cy="230763"/>
              </a:xfrm>
              <a:custGeom>
                <a:avLst/>
                <a:gdLst>
                  <a:gd name="connsiteX0" fmla="*/ 0 w 69229"/>
                  <a:gd name="connsiteY0" fmla="*/ 196149 h 230763"/>
                  <a:gd name="connsiteX1" fmla="*/ 34615 w 69229"/>
                  <a:gd name="connsiteY1" fmla="*/ 230764 h 230763"/>
                  <a:gd name="connsiteX2" fmla="*/ 69229 w 69229"/>
                  <a:gd name="connsiteY2" fmla="*/ 196149 h 230763"/>
                  <a:gd name="connsiteX3" fmla="*/ 69229 w 69229"/>
                  <a:gd name="connsiteY3" fmla="*/ 0 h 230763"/>
                  <a:gd name="connsiteX4" fmla="*/ 0 w 69229"/>
                  <a:gd name="connsiteY4" fmla="*/ 0 h 230763"/>
                  <a:gd name="connsiteX5" fmla="*/ 0 w 69229"/>
                  <a:gd name="connsiteY5" fmla="*/ 196149 h 230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29" h="230763">
                    <a:moveTo>
                      <a:pt x="0" y="196149"/>
                    </a:moveTo>
                    <a:cubicBezTo>
                      <a:pt x="0" y="215764"/>
                      <a:pt x="15000" y="230764"/>
                      <a:pt x="34615" y="230764"/>
                    </a:cubicBezTo>
                    <a:cubicBezTo>
                      <a:pt x="54229" y="230764"/>
                      <a:pt x="69229" y="215764"/>
                      <a:pt x="69229" y="196149"/>
                    </a:cubicBezTo>
                    <a:lnTo>
                      <a:pt x="69229" y="0"/>
                    </a:lnTo>
                    <a:lnTo>
                      <a:pt x="0" y="0"/>
                    </a:lnTo>
                    <a:lnTo>
                      <a:pt x="0" y="196149"/>
                    </a:lnTo>
                    <a:close/>
                  </a:path>
                </a:pathLst>
              </a:custGeom>
              <a:solidFill>
                <a:srgbClr val="000000"/>
              </a:solidFill>
              <a:ln w="11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381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04B3764D-AEDC-4B60-8811-82C3AE08F3C1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10509A8-67C5-414A-BB89-E2E77B9887F9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dirty="0">
              <a:latin typeface="LM Roman 10" panose="00000500000000000000" pitchFamily="50" charset="0"/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FCA4B768-799A-4AFC-8516-9F1F332C7515}"/>
              </a:ext>
            </a:extLst>
          </p:cNvPr>
          <p:cNvSpPr txBox="1">
            <a:spLocks/>
          </p:cNvSpPr>
          <p:nvPr/>
        </p:nvSpPr>
        <p:spPr>
          <a:xfrm>
            <a:off x="152400" y="517525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LM Roman 10" panose="00000500000000000000" pitchFamily="50" charset="0"/>
              </a:rPr>
              <a:t>Domain Adaptation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5E38EB2-D0DF-4516-8AC1-8310B8F4B508}"/>
              </a:ext>
            </a:extLst>
          </p:cNvPr>
          <p:cNvSpPr/>
          <p:nvPr/>
        </p:nvSpPr>
        <p:spPr>
          <a:xfrm>
            <a:off x="152400" y="1471920"/>
            <a:ext cx="1791994" cy="3125018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4" descr="Samples and reconstructions on the SVHN dataset. For the... | Download  Scientific Diagram">
            <a:extLst>
              <a:ext uri="{FF2B5EF4-FFF2-40B4-BE49-F238E27FC236}">
                <a16:creationId xmlns:a16="http://schemas.microsoft.com/office/drawing/2014/main" id="{4334EC1B-1ACE-47C0-BD68-ABFA857E33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0" t="2755" r="63041" b="88126"/>
          <a:stretch/>
        </p:blipFill>
        <p:spPr bwMode="auto">
          <a:xfrm>
            <a:off x="682053" y="2282918"/>
            <a:ext cx="434298" cy="43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Samples and reconstructions on the SVHN dataset. For the... | Download  Scientific Diagram">
            <a:extLst>
              <a:ext uri="{FF2B5EF4-FFF2-40B4-BE49-F238E27FC236}">
                <a16:creationId xmlns:a16="http://schemas.microsoft.com/office/drawing/2014/main" id="{9B37C8D0-BC4E-4D06-BD93-247F4AE963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8" t="14791" r="63593" b="76090"/>
          <a:stretch/>
        </p:blipFill>
        <p:spPr bwMode="auto">
          <a:xfrm>
            <a:off x="1445874" y="2748970"/>
            <a:ext cx="434298" cy="43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Samples and reconstructions on the SVHN dataset. For the... | Download  Scientific Diagram">
            <a:extLst>
              <a:ext uri="{FF2B5EF4-FFF2-40B4-BE49-F238E27FC236}">
                <a16:creationId xmlns:a16="http://schemas.microsoft.com/office/drawing/2014/main" id="{C7A8D351-F47E-4ABB-8473-4EAC31737F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52" t="14875" r="26829" b="76006"/>
          <a:stretch/>
        </p:blipFill>
        <p:spPr bwMode="auto">
          <a:xfrm>
            <a:off x="820355" y="3659335"/>
            <a:ext cx="434298" cy="43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Samples and reconstructions on the SVHN dataset. For the... | Download  Scientific Diagram">
            <a:extLst>
              <a:ext uri="{FF2B5EF4-FFF2-40B4-BE49-F238E27FC236}">
                <a16:creationId xmlns:a16="http://schemas.microsoft.com/office/drawing/2014/main" id="{75669698-BFDB-459C-B43A-AF39754B38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19" t="14635" r="13962" b="76246"/>
          <a:stretch/>
        </p:blipFill>
        <p:spPr bwMode="auto">
          <a:xfrm>
            <a:off x="309056" y="3499689"/>
            <a:ext cx="434298" cy="43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Samples and reconstructions on the SVHN dataset. For the... | Download  Scientific Diagram">
            <a:extLst>
              <a:ext uri="{FF2B5EF4-FFF2-40B4-BE49-F238E27FC236}">
                <a16:creationId xmlns:a16="http://schemas.microsoft.com/office/drawing/2014/main" id="{87FFC301-3C12-4585-89A7-FCD03DC2C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1" t="75594" r="51530" b="15287"/>
          <a:stretch/>
        </p:blipFill>
        <p:spPr bwMode="auto">
          <a:xfrm>
            <a:off x="1349358" y="3356401"/>
            <a:ext cx="434298" cy="43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Samples and reconstructions on the SVHN dataset. For the... | Download  Scientific Diagram">
            <a:extLst>
              <a:ext uri="{FF2B5EF4-FFF2-40B4-BE49-F238E27FC236}">
                <a16:creationId xmlns:a16="http://schemas.microsoft.com/office/drawing/2014/main" id="{923A0F06-7267-4D5A-AACE-D718FD8223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4" t="27091" r="75667" b="63790"/>
          <a:stretch/>
        </p:blipFill>
        <p:spPr bwMode="auto">
          <a:xfrm>
            <a:off x="1406640" y="2092228"/>
            <a:ext cx="434298" cy="43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Samples and reconstructions on the SVHN dataset. For the... | Download  Scientific Diagram">
            <a:extLst>
              <a:ext uri="{FF2B5EF4-FFF2-40B4-BE49-F238E27FC236}">
                <a16:creationId xmlns:a16="http://schemas.microsoft.com/office/drawing/2014/main" id="{A67CA484-BD8D-409D-A417-B2D857973E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51931" r="76021" b="38950"/>
          <a:stretch/>
        </p:blipFill>
        <p:spPr bwMode="auto">
          <a:xfrm>
            <a:off x="543371" y="2939118"/>
            <a:ext cx="434298" cy="43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Samples and reconstructions on the SVHN dataset. For the... | Download  Scientific Diagram">
            <a:extLst>
              <a:ext uri="{FF2B5EF4-FFF2-40B4-BE49-F238E27FC236}">
                <a16:creationId xmlns:a16="http://schemas.microsoft.com/office/drawing/2014/main" id="{DD0D581A-9CA3-4E36-BEF8-1AD8543BF0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4" t="39595" r="38487" b="51286"/>
          <a:stretch/>
        </p:blipFill>
        <p:spPr bwMode="auto">
          <a:xfrm>
            <a:off x="894270" y="1644582"/>
            <a:ext cx="434298" cy="43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Samples and reconstructions on the SVHN dataset. For the... | Download  Scientific Diagram">
            <a:extLst>
              <a:ext uri="{FF2B5EF4-FFF2-40B4-BE49-F238E27FC236}">
                <a16:creationId xmlns:a16="http://schemas.microsoft.com/office/drawing/2014/main" id="{4AA85283-1D09-4B52-89E6-A5B26B3D6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7" t="51584" r="38724" b="39297"/>
          <a:stretch/>
        </p:blipFill>
        <p:spPr bwMode="auto">
          <a:xfrm>
            <a:off x="326222" y="1743835"/>
            <a:ext cx="434298" cy="43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63AB37B-2CFF-4DE6-8FED-725BFF79BF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56765" y="2870178"/>
            <a:ext cx="7532548" cy="40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06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04B3764D-AEDC-4B60-8811-82C3AE08F3C1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10509A8-67C5-414A-BB89-E2E77B9887F9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dirty="0">
              <a:latin typeface="LM Roman 10" panose="00000500000000000000" pitchFamily="50" charset="0"/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FCA4B768-799A-4AFC-8516-9F1F332C7515}"/>
              </a:ext>
            </a:extLst>
          </p:cNvPr>
          <p:cNvSpPr txBox="1">
            <a:spLocks/>
          </p:cNvSpPr>
          <p:nvPr/>
        </p:nvSpPr>
        <p:spPr>
          <a:xfrm>
            <a:off x="152400" y="517525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LM Roman 10" panose="00000500000000000000" pitchFamily="50" charset="0"/>
              </a:rPr>
              <a:t>Domain Adaptation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A9093BB-479B-4B43-AB31-3565F81AA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4713" y="5057337"/>
            <a:ext cx="2367186" cy="398964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A6C12EE8-A526-4250-97AD-4D0AA6C9C3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6765" y="2870178"/>
            <a:ext cx="7532548" cy="405794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1F6AAE92-F53C-4151-B644-500EA0436E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16445"/>
          <a:stretch/>
        </p:blipFill>
        <p:spPr>
          <a:xfrm>
            <a:off x="4522107" y="3925543"/>
            <a:ext cx="7099086" cy="40579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8AF7C38-EB5F-4082-B269-ADBF09B507E6}"/>
              </a:ext>
            </a:extLst>
          </p:cNvPr>
          <p:cNvGrpSpPr/>
          <p:nvPr/>
        </p:nvGrpSpPr>
        <p:grpSpPr>
          <a:xfrm>
            <a:off x="152400" y="1471297"/>
            <a:ext cx="3816563" cy="3125641"/>
            <a:chOff x="152400" y="1471297"/>
            <a:chExt cx="3816563" cy="3125641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C8E42D4-3CE0-4352-BD28-48543A646878}"/>
                </a:ext>
              </a:extLst>
            </p:cNvPr>
            <p:cNvSpPr/>
            <p:nvPr/>
          </p:nvSpPr>
          <p:spPr>
            <a:xfrm>
              <a:off x="2176969" y="1471297"/>
              <a:ext cx="1791994" cy="3125018"/>
            </a:xfrm>
            <a:prstGeom prst="ellipse">
              <a:avLst/>
            </a:prstGeom>
            <a:solidFill>
              <a:srgbClr val="FFC000">
                <a:alpha val="40000"/>
              </a:srgb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10">
              <a:extLst>
                <a:ext uri="{FF2B5EF4-FFF2-40B4-BE49-F238E27FC236}">
                  <a16:creationId xmlns:a16="http://schemas.microsoft.com/office/drawing/2014/main" id="{EDDD0CC8-A81A-4E39-899C-A821EC5332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86" t="3464" r="78228" b="87221"/>
            <a:stretch/>
          </p:blipFill>
          <p:spPr bwMode="auto">
            <a:xfrm>
              <a:off x="3514915" y="2155241"/>
              <a:ext cx="371285" cy="37128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0">
              <a:extLst>
                <a:ext uri="{FF2B5EF4-FFF2-40B4-BE49-F238E27FC236}">
                  <a16:creationId xmlns:a16="http://schemas.microsoft.com/office/drawing/2014/main" id="{2EE99BE6-B4C5-4ECB-A55B-0E1B9C9C34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19" t="3867" r="71295" b="86818"/>
            <a:stretch/>
          </p:blipFill>
          <p:spPr bwMode="auto">
            <a:xfrm>
              <a:off x="2574226" y="2958170"/>
              <a:ext cx="371285" cy="37128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>
              <a:extLst>
                <a:ext uri="{FF2B5EF4-FFF2-40B4-BE49-F238E27FC236}">
                  <a16:creationId xmlns:a16="http://schemas.microsoft.com/office/drawing/2014/main" id="{CAD5ABE4-6224-4ECF-8038-95BB9795C5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34" t="12757" r="77380" b="77928"/>
            <a:stretch/>
          </p:blipFill>
          <p:spPr bwMode="auto">
            <a:xfrm>
              <a:off x="3339769" y="2738036"/>
              <a:ext cx="371285" cy="37128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0">
              <a:extLst>
                <a:ext uri="{FF2B5EF4-FFF2-40B4-BE49-F238E27FC236}">
                  <a16:creationId xmlns:a16="http://schemas.microsoft.com/office/drawing/2014/main" id="{FE512555-6779-43B1-A2A4-7FA0A715FD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4" t="13090" r="71460" b="77595"/>
            <a:stretch/>
          </p:blipFill>
          <p:spPr bwMode="auto">
            <a:xfrm>
              <a:off x="2538252" y="2314228"/>
              <a:ext cx="371285" cy="37128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D613E9E6-7DCA-49FD-AD04-51455E05F5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55" t="22043" r="63359" b="68642"/>
            <a:stretch/>
          </p:blipFill>
          <p:spPr bwMode="auto">
            <a:xfrm>
              <a:off x="2980614" y="3473837"/>
              <a:ext cx="371285" cy="37128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>
              <a:extLst>
                <a:ext uri="{FF2B5EF4-FFF2-40B4-BE49-F238E27FC236}">
                  <a16:creationId xmlns:a16="http://schemas.microsoft.com/office/drawing/2014/main" id="{0581CAD1-9AC8-40BF-998B-7179AA83DE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97" t="12020" r="64717" b="78665"/>
            <a:stretch/>
          </p:blipFill>
          <p:spPr bwMode="auto">
            <a:xfrm>
              <a:off x="2909537" y="1590818"/>
              <a:ext cx="371285" cy="37128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0">
              <a:extLst>
                <a:ext uri="{FF2B5EF4-FFF2-40B4-BE49-F238E27FC236}">
                  <a16:creationId xmlns:a16="http://schemas.microsoft.com/office/drawing/2014/main" id="{61588631-E4BD-457F-830B-BC49392801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08" t="30998" r="42806" b="59687"/>
            <a:stretch/>
          </p:blipFill>
          <p:spPr bwMode="auto">
            <a:xfrm>
              <a:off x="2780923" y="3960050"/>
              <a:ext cx="371285" cy="37128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0">
              <a:extLst>
                <a:ext uri="{FF2B5EF4-FFF2-40B4-BE49-F238E27FC236}">
                  <a16:creationId xmlns:a16="http://schemas.microsoft.com/office/drawing/2014/main" id="{E49D0E95-E907-4FB2-8A8F-F7482FEF3F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427" t="42173" r="29587" b="48512"/>
            <a:stretch/>
          </p:blipFill>
          <p:spPr bwMode="auto">
            <a:xfrm>
              <a:off x="3386397" y="3243357"/>
              <a:ext cx="371285" cy="37128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B9980E6-02A2-4D41-A14A-05E924783213}"/>
                </a:ext>
              </a:extLst>
            </p:cNvPr>
            <p:cNvSpPr/>
            <p:nvPr/>
          </p:nvSpPr>
          <p:spPr>
            <a:xfrm>
              <a:off x="152400" y="1471920"/>
              <a:ext cx="1791994" cy="3125018"/>
            </a:xfrm>
            <a:prstGeom prst="ellipse">
              <a:avLst/>
            </a:prstGeom>
            <a:solidFill>
              <a:srgbClr val="FF0000">
                <a:alpha val="40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" descr="Samples and reconstructions on the SVHN dataset. For the... | Download  Scientific Diagram">
              <a:extLst>
                <a:ext uri="{FF2B5EF4-FFF2-40B4-BE49-F238E27FC236}">
                  <a16:creationId xmlns:a16="http://schemas.microsoft.com/office/drawing/2014/main" id="{44D8FAB9-880A-4A9A-9791-4C6D2ED8D9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40" t="2755" r="63041" b="88126"/>
            <a:stretch/>
          </p:blipFill>
          <p:spPr bwMode="auto">
            <a:xfrm>
              <a:off x="682053" y="2282918"/>
              <a:ext cx="434298" cy="434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" descr="Samples and reconstructions on the SVHN dataset. For the... | Download  Scientific Diagram">
              <a:extLst>
                <a:ext uri="{FF2B5EF4-FFF2-40B4-BE49-F238E27FC236}">
                  <a16:creationId xmlns:a16="http://schemas.microsoft.com/office/drawing/2014/main" id="{9E47BF94-A128-43C5-8BEA-76764055C8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88" t="14791" r="63593" b="76090"/>
            <a:stretch/>
          </p:blipFill>
          <p:spPr bwMode="auto">
            <a:xfrm>
              <a:off x="1445874" y="2748970"/>
              <a:ext cx="434298" cy="434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" descr="Samples and reconstructions on the SVHN dataset. For the... | Download  Scientific Diagram">
              <a:extLst>
                <a:ext uri="{FF2B5EF4-FFF2-40B4-BE49-F238E27FC236}">
                  <a16:creationId xmlns:a16="http://schemas.microsoft.com/office/drawing/2014/main" id="{1505D2CA-1DAD-4305-85C8-7F4E23E7EA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52" t="14875" r="26829" b="76006"/>
            <a:stretch/>
          </p:blipFill>
          <p:spPr bwMode="auto">
            <a:xfrm>
              <a:off x="820355" y="3659335"/>
              <a:ext cx="434298" cy="434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4" descr="Samples and reconstructions on the SVHN dataset. For the... | Download  Scientific Diagram">
              <a:extLst>
                <a:ext uri="{FF2B5EF4-FFF2-40B4-BE49-F238E27FC236}">
                  <a16:creationId xmlns:a16="http://schemas.microsoft.com/office/drawing/2014/main" id="{0E666A20-4FFD-4B53-8145-760DB2B076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19" t="14635" r="13962" b="76246"/>
            <a:stretch/>
          </p:blipFill>
          <p:spPr bwMode="auto">
            <a:xfrm>
              <a:off x="309056" y="3499689"/>
              <a:ext cx="434298" cy="434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" descr="Samples and reconstructions on the SVHN dataset. For the... | Download  Scientific Diagram">
              <a:extLst>
                <a:ext uri="{FF2B5EF4-FFF2-40B4-BE49-F238E27FC236}">
                  <a16:creationId xmlns:a16="http://schemas.microsoft.com/office/drawing/2014/main" id="{51A2F8A7-B26D-4171-B527-0042E306D4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51" t="75594" r="51530" b="15287"/>
            <a:stretch/>
          </p:blipFill>
          <p:spPr bwMode="auto">
            <a:xfrm>
              <a:off x="1349358" y="3356401"/>
              <a:ext cx="434298" cy="434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" descr="Samples and reconstructions on the SVHN dataset. For the... | Download  Scientific Diagram">
              <a:extLst>
                <a:ext uri="{FF2B5EF4-FFF2-40B4-BE49-F238E27FC236}">
                  <a16:creationId xmlns:a16="http://schemas.microsoft.com/office/drawing/2014/main" id="{4ADE1532-9165-4A9D-907C-E8395FA3A7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4" t="27091" r="75667" b="63790"/>
            <a:stretch/>
          </p:blipFill>
          <p:spPr bwMode="auto">
            <a:xfrm>
              <a:off x="1406640" y="2092228"/>
              <a:ext cx="434298" cy="434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4" descr="Samples and reconstructions on the SVHN dataset. For the... | Download  Scientific Diagram">
              <a:extLst>
                <a:ext uri="{FF2B5EF4-FFF2-40B4-BE49-F238E27FC236}">
                  <a16:creationId xmlns:a16="http://schemas.microsoft.com/office/drawing/2014/main" id="{4915EAFD-98E8-4399-9D6C-8965F60FE7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60" t="51931" r="76021" b="38950"/>
            <a:stretch/>
          </p:blipFill>
          <p:spPr bwMode="auto">
            <a:xfrm>
              <a:off x="543371" y="2939118"/>
              <a:ext cx="434298" cy="434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4" descr="Samples and reconstructions on the SVHN dataset. For the... | Download  Scientific Diagram">
              <a:extLst>
                <a:ext uri="{FF2B5EF4-FFF2-40B4-BE49-F238E27FC236}">
                  <a16:creationId xmlns:a16="http://schemas.microsoft.com/office/drawing/2014/main" id="{030ED90D-ACC3-4DCA-8F6A-D21B43336A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94" t="39595" r="38487" b="51286"/>
            <a:stretch/>
          </p:blipFill>
          <p:spPr bwMode="auto">
            <a:xfrm>
              <a:off x="894270" y="1644582"/>
              <a:ext cx="434298" cy="434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4" descr="Samples and reconstructions on the SVHN dataset. For the... | Download  Scientific Diagram">
              <a:extLst>
                <a:ext uri="{FF2B5EF4-FFF2-40B4-BE49-F238E27FC236}">
                  <a16:creationId xmlns:a16="http://schemas.microsoft.com/office/drawing/2014/main" id="{9E2DA121-73D4-4118-955C-D618DCAA17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57" t="51584" r="38724" b="39297"/>
            <a:stretch/>
          </p:blipFill>
          <p:spPr bwMode="auto">
            <a:xfrm>
              <a:off x="326222" y="1743835"/>
              <a:ext cx="434298" cy="434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3" name="Graphic 52">
            <a:extLst>
              <a:ext uri="{FF2B5EF4-FFF2-40B4-BE49-F238E27FC236}">
                <a16:creationId xmlns:a16="http://schemas.microsoft.com/office/drawing/2014/main" id="{CCFDD592-1E98-4735-B7BC-8C3B21B029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84436"/>
          <a:stretch/>
        </p:blipFill>
        <p:spPr>
          <a:xfrm>
            <a:off x="5394717" y="4546841"/>
            <a:ext cx="1322390" cy="40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0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04B3764D-AEDC-4B60-8811-82C3AE08F3C1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10509A8-67C5-414A-BB89-E2E77B9887F9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dirty="0">
              <a:latin typeface="LM Roman 10" panose="00000500000000000000" pitchFamily="50" charset="0"/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FCA4B768-799A-4AFC-8516-9F1F332C7515}"/>
              </a:ext>
            </a:extLst>
          </p:cNvPr>
          <p:cNvSpPr txBox="1">
            <a:spLocks/>
          </p:cNvSpPr>
          <p:nvPr/>
        </p:nvSpPr>
        <p:spPr>
          <a:xfrm>
            <a:off x="152400" y="517525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LM Roman 10" panose="00000500000000000000" pitchFamily="50" charset="0"/>
              </a:rPr>
              <a:t>Domain Adaptation: ADDA</a:t>
            </a: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64B33256-ED26-4D36-9BC8-62354803DC83}"/>
              </a:ext>
            </a:extLst>
          </p:cNvPr>
          <p:cNvSpPr txBox="1">
            <a:spLocks/>
          </p:cNvSpPr>
          <p:nvPr/>
        </p:nvSpPr>
        <p:spPr>
          <a:xfrm>
            <a:off x="2821900" y="4815830"/>
            <a:ext cx="6231984" cy="16770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Overall: </a:t>
            </a:r>
          </a:p>
          <a:p>
            <a:pPr marL="571500" indent="-5715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Baseline: 61% accuracy</a:t>
            </a:r>
          </a:p>
          <a:p>
            <a:pPr marL="571500" indent="-5715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ADDA: 71% accuracy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AE92011-B359-4B7C-81BD-7AE2997D4835}"/>
              </a:ext>
            </a:extLst>
          </p:cNvPr>
          <p:cNvGrpSpPr/>
          <p:nvPr/>
        </p:nvGrpSpPr>
        <p:grpSpPr>
          <a:xfrm>
            <a:off x="189685" y="2677586"/>
            <a:ext cx="1867715" cy="1529598"/>
            <a:chOff x="152400" y="1471297"/>
            <a:chExt cx="3816563" cy="312564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24D5961-1A8C-4A8E-A2E0-81C94321BB53}"/>
                </a:ext>
              </a:extLst>
            </p:cNvPr>
            <p:cNvSpPr/>
            <p:nvPr/>
          </p:nvSpPr>
          <p:spPr>
            <a:xfrm>
              <a:off x="2176969" y="1471297"/>
              <a:ext cx="1791994" cy="3125018"/>
            </a:xfrm>
            <a:prstGeom prst="ellipse">
              <a:avLst/>
            </a:prstGeom>
            <a:solidFill>
              <a:srgbClr val="FFC000">
                <a:alpha val="40000"/>
              </a:srgb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10">
              <a:extLst>
                <a:ext uri="{FF2B5EF4-FFF2-40B4-BE49-F238E27FC236}">
                  <a16:creationId xmlns:a16="http://schemas.microsoft.com/office/drawing/2014/main" id="{7832E60C-5A5F-43D1-AE62-503CF06035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86" t="3464" r="78228" b="87221"/>
            <a:stretch/>
          </p:blipFill>
          <p:spPr bwMode="auto">
            <a:xfrm>
              <a:off x="3514915" y="2155241"/>
              <a:ext cx="371285" cy="37128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0">
              <a:extLst>
                <a:ext uri="{FF2B5EF4-FFF2-40B4-BE49-F238E27FC236}">
                  <a16:creationId xmlns:a16="http://schemas.microsoft.com/office/drawing/2014/main" id="{EBA68FF1-4107-4D77-AD26-380D1CA694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19" t="3867" r="71295" b="86818"/>
            <a:stretch/>
          </p:blipFill>
          <p:spPr bwMode="auto">
            <a:xfrm>
              <a:off x="2574226" y="2958170"/>
              <a:ext cx="371285" cy="37128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0">
              <a:extLst>
                <a:ext uri="{FF2B5EF4-FFF2-40B4-BE49-F238E27FC236}">
                  <a16:creationId xmlns:a16="http://schemas.microsoft.com/office/drawing/2014/main" id="{8356EF7D-3F80-4719-B4CF-9D529A1C79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34" t="12757" r="77380" b="77928"/>
            <a:stretch/>
          </p:blipFill>
          <p:spPr bwMode="auto">
            <a:xfrm>
              <a:off x="3339769" y="2738036"/>
              <a:ext cx="371285" cy="37128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10">
              <a:extLst>
                <a:ext uri="{FF2B5EF4-FFF2-40B4-BE49-F238E27FC236}">
                  <a16:creationId xmlns:a16="http://schemas.microsoft.com/office/drawing/2014/main" id="{48D6EA5F-1F0D-48CD-B1AE-FF7D5B7A1E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4" t="13090" r="71460" b="77595"/>
            <a:stretch/>
          </p:blipFill>
          <p:spPr bwMode="auto">
            <a:xfrm>
              <a:off x="2538252" y="2314228"/>
              <a:ext cx="371285" cy="37128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10">
              <a:extLst>
                <a:ext uri="{FF2B5EF4-FFF2-40B4-BE49-F238E27FC236}">
                  <a16:creationId xmlns:a16="http://schemas.microsoft.com/office/drawing/2014/main" id="{2B4A59B6-B20D-48DC-834D-C12FCF41AE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55" t="22043" r="63359" b="68642"/>
            <a:stretch/>
          </p:blipFill>
          <p:spPr bwMode="auto">
            <a:xfrm>
              <a:off x="2980614" y="3473837"/>
              <a:ext cx="371285" cy="37128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10">
              <a:extLst>
                <a:ext uri="{FF2B5EF4-FFF2-40B4-BE49-F238E27FC236}">
                  <a16:creationId xmlns:a16="http://schemas.microsoft.com/office/drawing/2014/main" id="{35B0194D-BB50-40BE-ACEA-23B773C44E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97" t="12020" r="64717" b="78665"/>
            <a:stretch/>
          </p:blipFill>
          <p:spPr bwMode="auto">
            <a:xfrm>
              <a:off x="2909537" y="1590818"/>
              <a:ext cx="371285" cy="37128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10">
              <a:extLst>
                <a:ext uri="{FF2B5EF4-FFF2-40B4-BE49-F238E27FC236}">
                  <a16:creationId xmlns:a16="http://schemas.microsoft.com/office/drawing/2014/main" id="{DCE70FAF-A2D6-4AB4-A6CF-2331241B8D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08" t="30998" r="42806" b="59687"/>
            <a:stretch/>
          </p:blipFill>
          <p:spPr bwMode="auto">
            <a:xfrm>
              <a:off x="2780923" y="3960050"/>
              <a:ext cx="371285" cy="37128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10">
              <a:extLst>
                <a:ext uri="{FF2B5EF4-FFF2-40B4-BE49-F238E27FC236}">
                  <a16:creationId xmlns:a16="http://schemas.microsoft.com/office/drawing/2014/main" id="{3007ADA1-9308-46EE-BA76-0F291C7AD5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427" t="42173" r="29587" b="48512"/>
            <a:stretch/>
          </p:blipFill>
          <p:spPr bwMode="auto">
            <a:xfrm>
              <a:off x="3386397" y="3243357"/>
              <a:ext cx="371285" cy="37128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06032686-AC6F-4ABF-B067-E5CB7F808103}"/>
                </a:ext>
              </a:extLst>
            </p:cNvPr>
            <p:cNvSpPr/>
            <p:nvPr/>
          </p:nvSpPr>
          <p:spPr>
            <a:xfrm>
              <a:off x="152400" y="1471920"/>
              <a:ext cx="1791994" cy="3125018"/>
            </a:xfrm>
            <a:prstGeom prst="ellipse">
              <a:avLst/>
            </a:prstGeom>
            <a:solidFill>
              <a:srgbClr val="FF0000">
                <a:alpha val="40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Picture 4" descr="Samples and reconstructions on the SVHN dataset. For the... | Download  Scientific Diagram">
              <a:extLst>
                <a:ext uri="{FF2B5EF4-FFF2-40B4-BE49-F238E27FC236}">
                  <a16:creationId xmlns:a16="http://schemas.microsoft.com/office/drawing/2014/main" id="{F3DFD94C-2790-4646-8FB2-B1CEA4CE4C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40" t="2755" r="63041" b="88126"/>
            <a:stretch/>
          </p:blipFill>
          <p:spPr bwMode="auto">
            <a:xfrm>
              <a:off x="682053" y="2282918"/>
              <a:ext cx="434298" cy="434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4" descr="Samples and reconstructions on the SVHN dataset. For the... | Download  Scientific Diagram">
              <a:extLst>
                <a:ext uri="{FF2B5EF4-FFF2-40B4-BE49-F238E27FC236}">
                  <a16:creationId xmlns:a16="http://schemas.microsoft.com/office/drawing/2014/main" id="{D8A955AD-25AE-4787-85CE-9C1A477144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88" t="14791" r="63593" b="76090"/>
            <a:stretch/>
          </p:blipFill>
          <p:spPr bwMode="auto">
            <a:xfrm>
              <a:off x="1445874" y="2748970"/>
              <a:ext cx="434298" cy="434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4" descr="Samples and reconstructions on the SVHN dataset. For the... | Download  Scientific Diagram">
              <a:extLst>
                <a:ext uri="{FF2B5EF4-FFF2-40B4-BE49-F238E27FC236}">
                  <a16:creationId xmlns:a16="http://schemas.microsoft.com/office/drawing/2014/main" id="{597F47C3-B24D-47E9-8B7D-DBD058EDAE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52" t="14875" r="26829" b="76006"/>
            <a:stretch/>
          </p:blipFill>
          <p:spPr bwMode="auto">
            <a:xfrm>
              <a:off x="820355" y="3659335"/>
              <a:ext cx="434298" cy="434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4" descr="Samples and reconstructions on the SVHN dataset. For the... | Download  Scientific Diagram">
              <a:extLst>
                <a:ext uri="{FF2B5EF4-FFF2-40B4-BE49-F238E27FC236}">
                  <a16:creationId xmlns:a16="http://schemas.microsoft.com/office/drawing/2014/main" id="{A2BBC82C-8504-4863-A7F2-CFEEA02456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19" t="14635" r="13962" b="76246"/>
            <a:stretch/>
          </p:blipFill>
          <p:spPr bwMode="auto">
            <a:xfrm>
              <a:off x="309056" y="3499689"/>
              <a:ext cx="434298" cy="434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4" descr="Samples and reconstructions on the SVHN dataset. For the... | Download  Scientific Diagram">
              <a:extLst>
                <a:ext uri="{FF2B5EF4-FFF2-40B4-BE49-F238E27FC236}">
                  <a16:creationId xmlns:a16="http://schemas.microsoft.com/office/drawing/2014/main" id="{9FCCE7CC-51CC-4973-86A9-86C9265828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51" t="75594" r="51530" b="15287"/>
            <a:stretch/>
          </p:blipFill>
          <p:spPr bwMode="auto">
            <a:xfrm>
              <a:off x="1349358" y="3356401"/>
              <a:ext cx="434298" cy="434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4" descr="Samples and reconstructions on the SVHN dataset. For the... | Download  Scientific Diagram">
              <a:extLst>
                <a:ext uri="{FF2B5EF4-FFF2-40B4-BE49-F238E27FC236}">
                  <a16:creationId xmlns:a16="http://schemas.microsoft.com/office/drawing/2014/main" id="{28E4B045-6C52-442D-98F4-950C984F97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4" t="27091" r="75667" b="63790"/>
            <a:stretch/>
          </p:blipFill>
          <p:spPr bwMode="auto">
            <a:xfrm>
              <a:off x="1406640" y="2092228"/>
              <a:ext cx="434298" cy="434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4" descr="Samples and reconstructions on the SVHN dataset. For the... | Download  Scientific Diagram">
              <a:extLst>
                <a:ext uri="{FF2B5EF4-FFF2-40B4-BE49-F238E27FC236}">
                  <a16:creationId xmlns:a16="http://schemas.microsoft.com/office/drawing/2014/main" id="{0FE4F2DD-247A-4AE4-960D-3D4402DB07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60" t="51931" r="76021" b="38950"/>
            <a:stretch/>
          </p:blipFill>
          <p:spPr bwMode="auto">
            <a:xfrm>
              <a:off x="543371" y="2939118"/>
              <a:ext cx="434298" cy="434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4" descr="Samples and reconstructions on the SVHN dataset. For the... | Download  Scientific Diagram">
              <a:extLst>
                <a:ext uri="{FF2B5EF4-FFF2-40B4-BE49-F238E27FC236}">
                  <a16:creationId xmlns:a16="http://schemas.microsoft.com/office/drawing/2014/main" id="{54A8C105-CB5C-4CE7-B5A8-30C67E388A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94" t="39595" r="38487" b="51286"/>
            <a:stretch/>
          </p:blipFill>
          <p:spPr bwMode="auto">
            <a:xfrm>
              <a:off x="894270" y="1644582"/>
              <a:ext cx="434298" cy="434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4" descr="Samples and reconstructions on the SVHN dataset. For the... | Download  Scientific Diagram">
              <a:extLst>
                <a:ext uri="{FF2B5EF4-FFF2-40B4-BE49-F238E27FC236}">
                  <a16:creationId xmlns:a16="http://schemas.microsoft.com/office/drawing/2014/main" id="{578606F6-BAA3-4996-94F9-A2C8CE3736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57" t="51584" r="38724" b="39297"/>
            <a:stretch/>
          </p:blipFill>
          <p:spPr bwMode="auto">
            <a:xfrm>
              <a:off x="326222" y="1743835"/>
              <a:ext cx="434298" cy="434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6453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04B3764D-AEDC-4B60-8811-82C3AE08F3C1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10509A8-67C5-414A-BB89-E2E77B9887F9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dirty="0">
              <a:latin typeface="LM Roman 10" panose="00000500000000000000" pitchFamily="50" charset="0"/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FCA4B768-799A-4AFC-8516-9F1F332C7515}"/>
              </a:ext>
            </a:extLst>
          </p:cNvPr>
          <p:cNvSpPr txBox="1">
            <a:spLocks/>
          </p:cNvSpPr>
          <p:nvPr/>
        </p:nvSpPr>
        <p:spPr>
          <a:xfrm>
            <a:off x="152400" y="517525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LM Roman 10" panose="00000500000000000000" pitchFamily="50" charset="0"/>
              </a:rPr>
              <a:t>Domain Adaptation: ADDA</a:t>
            </a: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64B33256-ED26-4D36-9BC8-62354803DC83}"/>
              </a:ext>
            </a:extLst>
          </p:cNvPr>
          <p:cNvSpPr txBox="1">
            <a:spLocks/>
          </p:cNvSpPr>
          <p:nvPr/>
        </p:nvSpPr>
        <p:spPr>
          <a:xfrm>
            <a:off x="2821900" y="4815830"/>
            <a:ext cx="6231984" cy="16770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Overall: </a:t>
            </a:r>
          </a:p>
          <a:p>
            <a:pPr marL="571500" indent="-5715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Baseline: 61% accuracy</a:t>
            </a:r>
          </a:p>
          <a:p>
            <a:pPr marL="571500" indent="-5715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ADDA: 71% accuracy</a:t>
            </a: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5DD42BAC-A01C-4453-B195-DA9A8D610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418" y="1330495"/>
            <a:ext cx="8389132" cy="348855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6AE92011-B359-4B7C-81BD-7AE2997D4835}"/>
              </a:ext>
            </a:extLst>
          </p:cNvPr>
          <p:cNvGrpSpPr/>
          <p:nvPr/>
        </p:nvGrpSpPr>
        <p:grpSpPr>
          <a:xfrm>
            <a:off x="189685" y="2677586"/>
            <a:ext cx="1867715" cy="1529598"/>
            <a:chOff x="152400" y="1471297"/>
            <a:chExt cx="3816563" cy="312564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24D5961-1A8C-4A8E-A2E0-81C94321BB53}"/>
                </a:ext>
              </a:extLst>
            </p:cNvPr>
            <p:cNvSpPr/>
            <p:nvPr/>
          </p:nvSpPr>
          <p:spPr>
            <a:xfrm>
              <a:off x="2176969" y="1471297"/>
              <a:ext cx="1791994" cy="3125018"/>
            </a:xfrm>
            <a:prstGeom prst="ellipse">
              <a:avLst/>
            </a:prstGeom>
            <a:solidFill>
              <a:srgbClr val="FFC000">
                <a:alpha val="40000"/>
              </a:srgb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10">
              <a:extLst>
                <a:ext uri="{FF2B5EF4-FFF2-40B4-BE49-F238E27FC236}">
                  <a16:creationId xmlns:a16="http://schemas.microsoft.com/office/drawing/2014/main" id="{7832E60C-5A5F-43D1-AE62-503CF06035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86" t="3464" r="78228" b="87221"/>
            <a:stretch/>
          </p:blipFill>
          <p:spPr bwMode="auto">
            <a:xfrm>
              <a:off x="3514915" y="2155241"/>
              <a:ext cx="371285" cy="37128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0">
              <a:extLst>
                <a:ext uri="{FF2B5EF4-FFF2-40B4-BE49-F238E27FC236}">
                  <a16:creationId xmlns:a16="http://schemas.microsoft.com/office/drawing/2014/main" id="{EBA68FF1-4107-4D77-AD26-380D1CA694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19" t="3867" r="71295" b="86818"/>
            <a:stretch/>
          </p:blipFill>
          <p:spPr bwMode="auto">
            <a:xfrm>
              <a:off x="2574226" y="2958170"/>
              <a:ext cx="371285" cy="37128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0">
              <a:extLst>
                <a:ext uri="{FF2B5EF4-FFF2-40B4-BE49-F238E27FC236}">
                  <a16:creationId xmlns:a16="http://schemas.microsoft.com/office/drawing/2014/main" id="{8356EF7D-3F80-4719-B4CF-9D529A1C79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34" t="12757" r="77380" b="77928"/>
            <a:stretch/>
          </p:blipFill>
          <p:spPr bwMode="auto">
            <a:xfrm>
              <a:off x="3339769" y="2738036"/>
              <a:ext cx="371285" cy="37128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10">
              <a:extLst>
                <a:ext uri="{FF2B5EF4-FFF2-40B4-BE49-F238E27FC236}">
                  <a16:creationId xmlns:a16="http://schemas.microsoft.com/office/drawing/2014/main" id="{48D6EA5F-1F0D-48CD-B1AE-FF7D5B7A1E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4" t="13090" r="71460" b="77595"/>
            <a:stretch/>
          </p:blipFill>
          <p:spPr bwMode="auto">
            <a:xfrm>
              <a:off x="2538252" y="2314228"/>
              <a:ext cx="371285" cy="37128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10">
              <a:extLst>
                <a:ext uri="{FF2B5EF4-FFF2-40B4-BE49-F238E27FC236}">
                  <a16:creationId xmlns:a16="http://schemas.microsoft.com/office/drawing/2014/main" id="{2B4A59B6-B20D-48DC-834D-C12FCF41AE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55" t="22043" r="63359" b="68642"/>
            <a:stretch/>
          </p:blipFill>
          <p:spPr bwMode="auto">
            <a:xfrm>
              <a:off x="2980614" y="3473837"/>
              <a:ext cx="371285" cy="37128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10">
              <a:extLst>
                <a:ext uri="{FF2B5EF4-FFF2-40B4-BE49-F238E27FC236}">
                  <a16:creationId xmlns:a16="http://schemas.microsoft.com/office/drawing/2014/main" id="{35B0194D-BB50-40BE-ACEA-23B773C44E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97" t="12020" r="64717" b="78665"/>
            <a:stretch/>
          </p:blipFill>
          <p:spPr bwMode="auto">
            <a:xfrm>
              <a:off x="2909537" y="1590818"/>
              <a:ext cx="371285" cy="37128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10">
              <a:extLst>
                <a:ext uri="{FF2B5EF4-FFF2-40B4-BE49-F238E27FC236}">
                  <a16:creationId xmlns:a16="http://schemas.microsoft.com/office/drawing/2014/main" id="{DCE70FAF-A2D6-4AB4-A6CF-2331241B8D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08" t="30998" r="42806" b="59687"/>
            <a:stretch/>
          </p:blipFill>
          <p:spPr bwMode="auto">
            <a:xfrm>
              <a:off x="2780923" y="3960050"/>
              <a:ext cx="371285" cy="37128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10">
              <a:extLst>
                <a:ext uri="{FF2B5EF4-FFF2-40B4-BE49-F238E27FC236}">
                  <a16:creationId xmlns:a16="http://schemas.microsoft.com/office/drawing/2014/main" id="{3007ADA1-9308-46EE-BA76-0F291C7AD5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427" t="42173" r="29587" b="48512"/>
            <a:stretch/>
          </p:blipFill>
          <p:spPr bwMode="auto">
            <a:xfrm>
              <a:off x="3386397" y="3243357"/>
              <a:ext cx="371285" cy="37128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06032686-AC6F-4ABF-B067-E5CB7F808103}"/>
                </a:ext>
              </a:extLst>
            </p:cNvPr>
            <p:cNvSpPr/>
            <p:nvPr/>
          </p:nvSpPr>
          <p:spPr>
            <a:xfrm>
              <a:off x="152400" y="1471920"/>
              <a:ext cx="1791994" cy="3125018"/>
            </a:xfrm>
            <a:prstGeom prst="ellipse">
              <a:avLst/>
            </a:prstGeom>
            <a:solidFill>
              <a:srgbClr val="FF0000">
                <a:alpha val="40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Picture 4" descr="Samples and reconstructions on the SVHN dataset. For the... | Download  Scientific Diagram">
              <a:extLst>
                <a:ext uri="{FF2B5EF4-FFF2-40B4-BE49-F238E27FC236}">
                  <a16:creationId xmlns:a16="http://schemas.microsoft.com/office/drawing/2014/main" id="{F3DFD94C-2790-4646-8FB2-B1CEA4CE4C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40" t="2755" r="63041" b="88126"/>
            <a:stretch/>
          </p:blipFill>
          <p:spPr bwMode="auto">
            <a:xfrm>
              <a:off x="682053" y="2282918"/>
              <a:ext cx="434298" cy="434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4" descr="Samples and reconstructions on the SVHN dataset. For the... | Download  Scientific Diagram">
              <a:extLst>
                <a:ext uri="{FF2B5EF4-FFF2-40B4-BE49-F238E27FC236}">
                  <a16:creationId xmlns:a16="http://schemas.microsoft.com/office/drawing/2014/main" id="{D8A955AD-25AE-4787-85CE-9C1A477144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88" t="14791" r="63593" b="76090"/>
            <a:stretch/>
          </p:blipFill>
          <p:spPr bwMode="auto">
            <a:xfrm>
              <a:off x="1445874" y="2748970"/>
              <a:ext cx="434298" cy="434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4" descr="Samples and reconstructions on the SVHN dataset. For the... | Download  Scientific Diagram">
              <a:extLst>
                <a:ext uri="{FF2B5EF4-FFF2-40B4-BE49-F238E27FC236}">
                  <a16:creationId xmlns:a16="http://schemas.microsoft.com/office/drawing/2014/main" id="{597F47C3-B24D-47E9-8B7D-DBD058EDAE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52" t="14875" r="26829" b="76006"/>
            <a:stretch/>
          </p:blipFill>
          <p:spPr bwMode="auto">
            <a:xfrm>
              <a:off x="820355" y="3659335"/>
              <a:ext cx="434298" cy="434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4" descr="Samples and reconstructions on the SVHN dataset. For the... | Download  Scientific Diagram">
              <a:extLst>
                <a:ext uri="{FF2B5EF4-FFF2-40B4-BE49-F238E27FC236}">
                  <a16:creationId xmlns:a16="http://schemas.microsoft.com/office/drawing/2014/main" id="{A2BBC82C-8504-4863-A7F2-CFEEA02456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19" t="14635" r="13962" b="76246"/>
            <a:stretch/>
          </p:blipFill>
          <p:spPr bwMode="auto">
            <a:xfrm>
              <a:off x="309056" y="3499689"/>
              <a:ext cx="434298" cy="434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4" descr="Samples and reconstructions on the SVHN dataset. For the... | Download  Scientific Diagram">
              <a:extLst>
                <a:ext uri="{FF2B5EF4-FFF2-40B4-BE49-F238E27FC236}">
                  <a16:creationId xmlns:a16="http://schemas.microsoft.com/office/drawing/2014/main" id="{9FCCE7CC-51CC-4973-86A9-86C9265828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51" t="75594" r="51530" b="15287"/>
            <a:stretch/>
          </p:blipFill>
          <p:spPr bwMode="auto">
            <a:xfrm>
              <a:off x="1349358" y="3356401"/>
              <a:ext cx="434298" cy="434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4" descr="Samples and reconstructions on the SVHN dataset. For the... | Download  Scientific Diagram">
              <a:extLst>
                <a:ext uri="{FF2B5EF4-FFF2-40B4-BE49-F238E27FC236}">
                  <a16:creationId xmlns:a16="http://schemas.microsoft.com/office/drawing/2014/main" id="{28E4B045-6C52-442D-98F4-950C984F97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4" t="27091" r="75667" b="63790"/>
            <a:stretch/>
          </p:blipFill>
          <p:spPr bwMode="auto">
            <a:xfrm>
              <a:off x="1406640" y="2092228"/>
              <a:ext cx="434298" cy="434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4" descr="Samples and reconstructions on the SVHN dataset. For the... | Download  Scientific Diagram">
              <a:extLst>
                <a:ext uri="{FF2B5EF4-FFF2-40B4-BE49-F238E27FC236}">
                  <a16:creationId xmlns:a16="http://schemas.microsoft.com/office/drawing/2014/main" id="{0FE4F2DD-247A-4AE4-960D-3D4402DB07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60" t="51931" r="76021" b="38950"/>
            <a:stretch/>
          </p:blipFill>
          <p:spPr bwMode="auto">
            <a:xfrm>
              <a:off x="543371" y="2939118"/>
              <a:ext cx="434298" cy="434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4" descr="Samples and reconstructions on the SVHN dataset. For the... | Download  Scientific Diagram">
              <a:extLst>
                <a:ext uri="{FF2B5EF4-FFF2-40B4-BE49-F238E27FC236}">
                  <a16:creationId xmlns:a16="http://schemas.microsoft.com/office/drawing/2014/main" id="{54A8C105-CB5C-4CE7-B5A8-30C67E388A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94" t="39595" r="38487" b="51286"/>
            <a:stretch/>
          </p:blipFill>
          <p:spPr bwMode="auto">
            <a:xfrm>
              <a:off x="894270" y="1644582"/>
              <a:ext cx="434298" cy="434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4" descr="Samples and reconstructions on the SVHN dataset. For the... | Download  Scientific Diagram">
              <a:extLst>
                <a:ext uri="{FF2B5EF4-FFF2-40B4-BE49-F238E27FC236}">
                  <a16:creationId xmlns:a16="http://schemas.microsoft.com/office/drawing/2014/main" id="{578606F6-BAA3-4996-94F9-A2C8CE3736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57" t="51584" r="38724" b="39297"/>
            <a:stretch/>
          </p:blipFill>
          <p:spPr bwMode="auto">
            <a:xfrm>
              <a:off x="326222" y="1743835"/>
              <a:ext cx="434298" cy="434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8184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04B3764D-AEDC-4B60-8811-82C3AE08F3C1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10509A8-67C5-414A-BB89-E2E77B9887F9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dirty="0">
              <a:latin typeface="LM Roman 10" panose="00000500000000000000" pitchFamily="50" charset="0"/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FCA4B768-799A-4AFC-8516-9F1F332C7515}"/>
              </a:ext>
            </a:extLst>
          </p:cNvPr>
          <p:cNvSpPr txBox="1">
            <a:spLocks/>
          </p:cNvSpPr>
          <p:nvPr/>
        </p:nvSpPr>
        <p:spPr>
          <a:xfrm>
            <a:off x="152400" y="517525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LM Roman 10" panose="00000500000000000000" pitchFamily="50" charset="0"/>
              </a:rPr>
              <a:t>Domain Adaptation: ADDA</a:t>
            </a: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64B33256-ED26-4D36-9BC8-62354803DC83}"/>
              </a:ext>
            </a:extLst>
          </p:cNvPr>
          <p:cNvSpPr txBox="1">
            <a:spLocks/>
          </p:cNvSpPr>
          <p:nvPr/>
        </p:nvSpPr>
        <p:spPr>
          <a:xfrm>
            <a:off x="2821900" y="4815830"/>
            <a:ext cx="6231984" cy="16770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Overall: </a:t>
            </a:r>
          </a:p>
          <a:p>
            <a:pPr marL="571500" indent="-5715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Baseline: 61% accuracy</a:t>
            </a:r>
          </a:p>
          <a:p>
            <a:pPr marL="571500" indent="-5715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ADDA: 71% accuracy</a:t>
            </a: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E63C1DBE-3EB2-468D-907C-6BFB2C20C484}"/>
              </a:ext>
            </a:extLst>
          </p:cNvPr>
          <p:cNvSpPr txBox="1">
            <a:spLocks/>
          </p:cNvSpPr>
          <p:nvPr/>
        </p:nvSpPr>
        <p:spPr>
          <a:xfrm>
            <a:off x="7087871" y="4815830"/>
            <a:ext cx="6231984" cy="16770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High Confidence Examples: </a:t>
            </a:r>
          </a:p>
          <a:p>
            <a:pPr marL="571500" indent="-5715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Baseline: 80% accuracy</a:t>
            </a:r>
          </a:p>
          <a:p>
            <a:pPr marL="571500" indent="-5715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ADDA: 72% accuracy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180CBB-CFB7-4665-9340-966E5A1257A7}"/>
              </a:ext>
            </a:extLst>
          </p:cNvPr>
          <p:cNvGrpSpPr/>
          <p:nvPr/>
        </p:nvGrpSpPr>
        <p:grpSpPr>
          <a:xfrm>
            <a:off x="2622418" y="1330495"/>
            <a:ext cx="8389132" cy="3488550"/>
            <a:chOff x="3273231" y="3449030"/>
            <a:chExt cx="7695238" cy="3200000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5DD42BAC-A01C-4453-B195-DA9A8D610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3231" y="3449030"/>
              <a:ext cx="7695238" cy="32000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E36C8B1-5057-4F9B-AEFA-7B3E826342A4}"/>
                </a:ext>
              </a:extLst>
            </p:cNvPr>
            <p:cNvSpPr/>
            <p:nvPr/>
          </p:nvSpPr>
          <p:spPr>
            <a:xfrm>
              <a:off x="4168490" y="3605643"/>
              <a:ext cx="589777" cy="2887231"/>
            </a:xfrm>
            <a:prstGeom prst="rect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5AEB21C-D4C7-44A6-8165-2697759E907E}"/>
                </a:ext>
              </a:extLst>
            </p:cNvPr>
            <p:cNvSpPr/>
            <p:nvPr/>
          </p:nvSpPr>
          <p:spPr>
            <a:xfrm>
              <a:off x="4925928" y="3616666"/>
              <a:ext cx="589777" cy="593456"/>
            </a:xfrm>
            <a:prstGeom prst="rect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6E36C62-CD11-431E-97A9-60EEC9D9D9CA}"/>
                </a:ext>
              </a:extLst>
            </p:cNvPr>
            <p:cNvSpPr/>
            <p:nvPr/>
          </p:nvSpPr>
          <p:spPr>
            <a:xfrm>
              <a:off x="6462551" y="4180430"/>
              <a:ext cx="589777" cy="2312444"/>
            </a:xfrm>
            <a:prstGeom prst="rect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BA30FCB-28FB-43E1-A7D0-7243A842F52D}"/>
                </a:ext>
              </a:extLst>
            </p:cNvPr>
            <p:cNvSpPr/>
            <p:nvPr/>
          </p:nvSpPr>
          <p:spPr>
            <a:xfrm>
              <a:off x="10227589" y="3592321"/>
              <a:ext cx="589777" cy="2312444"/>
            </a:xfrm>
            <a:prstGeom prst="rect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AE92011-B359-4B7C-81BD-7AE2997D4835}"/>
              </a:ext>
            </a:extLst>
          </p:cNvPr>
          <p:cNvGrpSpPr/>
          <p:nvPr/>
        </p:nvGrpSpPr>
        <p:grpSpPr>
          <a:xfrm>
            <a:off x="189685" y="2677586"/>
            <a:ext cx="1867715" cy="1529598"/>
            <a:chOff x="152400" y="1471297"/>
            <a:chExt cx="3816563" cy="312564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24D5961-1A8C-4A8E-A2E0-81C94321BB53}"/>
                </a:ext>
              </a:extLst>
            </p:cNvPr>
            <p:cNvSpPr/>
            <p:nvPr/>
          </p:nvSpPr>
          <p:spPr>
            <a:xfrm>
              <a:off x="2176969" y="1471297"/>
              <a:ext cx="1791994" cy="3125018"/>
            </a:xfrm>
            <a:prstGeom prst="ellipse">
              <a:avLst/>
            </a:prstGeom>
            <a:solidFill>
              <a:srgbClr val="FFC000">
                <a:alpha val="40000"/>
              </a:srgb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10">
              <a:extLst>
                <a:ext uri="{FF2B5EF4-FFF2-40B4-BE49-F238E27FC236}">
                  <a16:creationId xmlns:a16="http://schemas.microsoft.com/office/drawing/2014/main" id="{7832E60C-5A5F-43D1-AE62-503CF06035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86" t="3464" r="78228" b="87221"/>
            <a:stretch/>
          </p:blipFill>
          <p:spPr bwMode="auto">
            <a:xfrm>
              <a:off x="3514915" y="2155241"/>
              <a:ext cx="371285" cy="37128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0">
              <a:extLst>
                <a:ext uri="{FF2B5EF4-FFF2-40B4-BE49-F238E27FC236}">
                  <a16:creationId xmlns:a16="http://schemas.microsoft.com/office/drawing/2014/main" id="{EBA68FF1-4107-4D77-AD26-380D1CA694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19" t="3867" r="71295" b="86818"/>
            <a:stretch/>
          </p:blipFill>
          <p:spPr bwMode="auto">
            <a:xfrm>
              <a:off x="2574226" y="2958170"/>
              <a:ext cx="371285" cy="37128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0">
              <a:extLst>
                <a:ext uri="{FF2B5EF4-FFF2-40B4-BE49-F238E27FC236}">
                  <a16:creationId xmlns:a16="http://schemas.microsoft.com/office/drawing/2014/main" id="{8356EF7D-3F80-4719-B4CF-9D529A1C79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34" t="12757" r="77380" b="77928"/>
            <a:stretch/>
          </p:blipFill>
          <p:spPr bwMode="auto">
            <a:xfrm>
              <a:off x="3339769" y="2738036"/>
              <a:ext cx="371285" cy="37128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10">
              <a:extLst>
                <a:ext uri="{FF2B5EF4-FFF2-40B4-BE49-F238E27FC236}">
                  <a16:creationId xmlns:a16="http://schemas.microsoft.com/office/drawing/2014/main" id="{48D6EA5F-1F0D-48CD-B1AE-FF7D5B7A1E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4" t="13090" r="71460" b="77595"/>
            <a:stretch/>
          </p:blipFill>
          <p:spPr bwMode="auto">
            <a:xfrm>
              <a:off x="2538252" y="2314228"/>
              <a:ext cx="371285" cy="37128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10">
              <a:extLst>
                <a:ext uri="{FF2B5EF4-FFF2-40B4-BE49-F238E27FC236}">
                  <a16:creationId xmlns:a16="http://schemas.microsoft.com/office/drawing/2014/main" id="{2B4A59B6-B20D-48DC-834D-C12FCF41AE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55" t="22043" r="63359" b="68642"/>
            <a:stretch/>
          </p:blipFill>
          <p:spPr bwMode="auto">
            <a:xfrm>
              <a:off x="2980614" y="3473837"/>
              <a:ext cx="371285" cy="37128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10">
              <a:extLst>
                <a:ext uri="{FF2B5EF4-FFF2-40B4-BE49-F238E27FC236}">
                  <a16:creationId xmlns:a16="http://schemas.microsoft.com/office/drawing/2014/main" id="{35B0194D-BB50-40BE-ACEA-23B773C44E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97" t="12020" r="64717" b="78665"/>
            <a:stretch/>
          </p:blipFill>
          <p:spPr bwMode="auto">
            <a:xfrm>
              <a:off x="2909537" y="1590818"/>
              <a:ext cx="371285" cy="37128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10">
              <a:extLst>
                <a:ext uri="{FF2B5EF4-FFF2-40B4-BE49-F238E27FC236}">
                  <a16:creationId xmlns:a16="http://schemas.microsoft.com/office/drawing/2014/main" id="{DCE70FAF-A2D6-4AB4-A6CF-2331241B8D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08" t="30998" r="42806" b="59687"/>
            <a:stretch/>
          </p:blipFill>
          <p:spPr bwMode="auto">
            <a:xfrm>
              <a:off x="2780923" y="3960050"/>
              <a:ext cx="371285" cy="37128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10">
              <a:extLst>
                <a:ext uri="{FF2B5EF4-FFF2-40B4-BE49-F238E27FC236}">
                  <a16:creationId xmlns:a16="http://schemas.microsoft.com/office/drawing/2014/main" id="{3007ADA1-9308-46EE-BA76-0F291C7AD5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427" t="42173" r="29587" b="48512"/>
            <a:stretch/>
          </p:blipFill>
          <p:spPr bwMode="auto">
            <a:xfrm>
              <a:off x="3386397" y="3243357"/>
              <a:ext cx="371285" cy="37128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06032686-AC6F-4ABF-B067-E5CB7F808103}"/>
                </a:ext>
              </a:extLst>
            </p:cNvPr>
            <p:cNvSpPr/>
            <p:nvPr/>
          </p:nvSpPr>
          <p:spPr>
            <a:xfrm>
              <a:off x="152400" y="1471920"/>
              <a:ext cx="1791994" cy="3125018"/>
            </a:xfrm>
            <a:prstGeom prst="ellipse">
              <a:avLst/>
            </a:prstGeom>
            <a:solidFill>
              <a:srgbClr val="FF0000">
                <a:alpha val="40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Picture 4" descr="Samples and reconstructions on the SVHN dataset. For the... | Download  Scientific Diagram">
              <a:extLst>
                <a:ext uri="{FF2B5EF4-FFF2-40B4-BE49-F238E27FC236}">
                  <a16:creationId xmlns:a16="http://schemas.microsoft.com/office/drawing/2014/main" id="{F3DFD94C-2790-4646-8FB2-B1CEA4CE4C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40" t="2755" r="63041" b="88126"/>
            <a:stretch/>
          </p:blipFill>
          <p:spPr bwMode="auto">
            <a:xfrm>
              <a:off x="682053" y="2282918"/>
              <a:ext cx="434298" cy="434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4" descr="Samples and reconstructions on the SVHN dataset. For the... | Download  Scientific Diagram">
              <a:extLst>
                <a:ext uri="{FF2B5EF4-FFF2-40B4-BE49-F238E27FC236}">
                  <a16:creationId xmlns:a16="http://schemas.microsoft.com/office/drawing/2014/main" id="{D8A955AD-25AE-4787-85CE-9C1A477144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88" t="14791" r="63593" b="76090"/>
            <a:stretch/>
          </p:blipFill>
          <p:spPr bwMode="auto">
            <a:xfrm>
              <a:off x="1445874" y="2748970"/>
              <a:ext cx="434298" cy="434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4" descr="Samples and reconstructions on the SVHN dataset. For the... | Download  Scientific Diagram">
              <a:extLst>
                <a:ext uri="{FF2B5EF4-FFF2-40B4-BE49-F238E27FC236}">
                  <a16:creationId xmlns:a16="http://schemas.microsoft.com/office/drawing/2014/main" id="{597F47C3-B24D-47E9-8B7D-DBD058EDAE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52" t="14875" r="26829" b="76006"/>
            <a:stretch/>
          </p:blipFill>
          <p:spPr bwMode="auto">
            <a:xfrm>
              <a:off x="820355" y="3659335"/>
              <a:ext cx="434298" cy="434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4" descr="Samples and reconstructions on the SVHN dataset. For the... | Download  Scientific Diagram">
              <a:extLst>
                <a:ext uri="{FF2B5EF4-FFF2-40B4-BE49-F238E27FC236}">
                  <a16:creationId xmlns:a16="http://schemas.microsoft.com/office/drawing/2014/main" id="{A2BBC82C-8504-4863-A7F2-CFEEA02456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19" t="14635" r="13962" b="76246"/>
            <a:stretch/>
          </p:blipFill>
          <p:spPr bwMode="auto">
            <a:xfrm>
              <a:off x="309056" y="3499689"/>
              <a:ext cx="434298" cy="434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4" descr="Samples and reconstructions on the SVHN dataset. For the... | Download  Scientific Diagram">
              <a:extLst>
                <a:ext uri="{FF2B5EF4-FFF2-40B4-BE49-F238E27FC236}">
                  <a16:creationId xmlns:a16="http://schemas.microsoft.com/office/drawing/2014/main" id="{9FCCE7CC-51CC-4973-86A9-86C9265828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51" t="75594" r="51530" b="15287"/>
            <a:stretch/>
          </p:blipFill>
          <p:spPr bwMode="auto">
            <a:xfrm>
              <a:off x="1349358" y="3356401"/>
              <a:ext cx="434298" cy="434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4" descr="Samples and reconstructions on the SVHN dataset. For the... | Download  Scientific Diagram">
              <a:extLst>
                <a:ext uri="{FF2B5EF4-FFF2-40B4-BE49-F238E27FC236}">
                  <a16:creationId xmlns:a16="http://schemas.microsoft.com/office/drawing/2014/main" id="{28E4B045-6C52-442D-98F4-950C984F97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4" t="27091" r="75667" b="63790"/>
            <a:stretch/>
          </p:blipFill>
          <p:spPr bwMode="auto">
            <a:xfrm>
              <a:off x="1406640" y="2092228"/>
              <a:ext cx="434298" cy="434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4" descr="Samples and reconstructions on the SVHN dataset. For the... | Download  Scientific Diagram">
              <a:extLst>
                <a:ext uri="{FF2B5EF4-FFF2-40B4-BE49-F238E27FC236}">
                  <a16:creationId xmlns:a16="http://schemas.microsoft.com/office/drawing/2014/main" id="{0FE4F2DD-247A-4AE4-960D-3D4402DB07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60" t="51931" r="76021" b="38950"/>
            <a:stretch/>
          </p:blipFill>
          <p:spPr bwMode="auto">
            <a:xfrm>
              <a:off x="543371" y="2939118"/>
              <a:ext cx="434298" cy="434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4" descr="Samples and reconstructions on the SVHN dataset. For the... | Download  Scientific Diagram">
              <a:extLst>
                <a:ext uri="{FF2B5EF4-FFF2-40B4-BE49-F238E27FC236}">
                  <a16:creationId xmlns:a16="http://schemas.microsoft.com/office/drawing/2014/main" id="{54A8C105-CB5C-4CE7-B5A8-30C67E388A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94" t="39595" r="38487" b="51286"/>
            <a:stretch/>
          </p:blipFill>
          <p:spPr bwMode="auto">
            <a:xfrm>
              <a:off x="894270" y="1644582"/>
              <a:ext cx="434298" cy="434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4" descr="Samples and reconstructions on the SVHN dataset. For the... | Download  Scientific Diagram">
              <a:extLst>
                <a:ext uri="{FF2B5EF4-FFF2-40B4-BE49-F238E27FC236}">
                  <a16:creationId xmlns:a16="http://schemas.microsoft.com/office/drawing/2014/main" id="{578606F6-BAA3-4996-94F9-A2C8CE3736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57" t="51584" r="38724" b="39297"/>
            <a:stretch/>
          </p:blipFill>
          <p:spPr bwMode="auto">
            <a:xfrm>
              <a:off x="326222" y="1743835"/>
              <a:ext cx="434298" cy="434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3103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How does Bayes-</a:t>
            </a:r>
            <a:r>
              <a:rPr lang="en-US" sz="3600" dirty="0" err="1">
                <a:latin typeface="LM Roman 10" panose="00000500000000000000" pitchFamily="50" charset="0"/>
              </a:rPr>
              <a:t>TrEx</a:t>
            </a:r>
            <a:r>
              <a:rPr lang="en-US" sz="3600" dirty="0">
                <a:latin typeface="LM Roman 10" panose="00000500000000000000" pitchFamily="50" charset="0"/>
              </a:rPr>
              <a:t> compare to the test set?</a:t>
            </a:r>
            <a:endParaRPr lang="en-US" sz="3600" b="1" dirty="0">
              <a:latin typeface="LM Roman 10" panose="00000500000000000000" pitchFamily="50" charset="0"/>
            </a:endParaRPr>
          </a:p>
        </p:txBody>
      </p:sp>
      <p:pic>
        <p:nvPicPr>
          <p:cNvPr id="3" name="Picture 2" descr="A picture containing text, crossword puzzle, tiled&#10;&#10;Description automatically generated">
            <a:extLst>
              <a:ext uri="{FF2B5EF4-FFF2-40B4-BE49-F238E27FC236}">
                <a16:creationId xmlns:a16="http://schemas.microsoft.com/office/drawing/2014/main" id="{99550D87-0E70-47B4-A305-1403BC1E8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11" y="1690688"/>
            <a:ext cx="4556752" cy="455675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5A36A435-536A-4280-B4AF-4A054A66ECCB}"/>
              </a:ext>
            </a:extLst>
          </p:cNvPr>
          <p:cNvSpPr txBox="1">
            <a:spLocks/>
          </p:cNvSpPr>
          <p:nvPr/>
        </p:nvSpPr>
        <p:spPr>
          <a:xfrm>
            <a:off x="6096000" y="3185416"/>
            <a:ext cx="5842635" cy="14437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Test set: </a:t>
            </a:r>
          </a:p>
          <a:p>
            <a:pPr algn="l">
              <a:lnSpc>
                <a:spcPct val="100000"/>
              </a:lnSpc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22 Ambiguous Pairings</a:t>
            </a:r>
          </a:p>
        </p:txBody>
      </p:sp>
    </p:spTree>
    <p:extLst>
      <p:ext uri="{BB962C8B-B14F-4D97-AF65-F5344CB8AC3E}">
        <p14:creationId xmlns:p14="http://schemas.microsoft.com/office/powerpoint/2010/main" val="341627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How does Bayes-</a:t>
            </a:r>
            <a:r>
              <a:rPr lang="en-US" sz="3600" dirty="0" err="1">
                <a:latin typeface="LM Roman 10" panose="00000500000000000000" pitchFamily="50" charset="0"/>
              </a:rPr>
              <a:t>TrEx</a:t>
            </a:r>
            <a:r>
              <a:rPr lang="en-US" sz="3600" dirty="0">
                <a:latin typeface="LM Roman 10" panose="00000500000000000000" pitchFamily="50" charset="0"/>
              </a:rPr>
              <a:t> compare to the test set?</a:t>
            </a:r>
            <a:endParaRPr lang="en-US" sz="3600" b="1" dirty="0">
              <a:latin typeface="LM Roman 10" panose="00000500000000000000" pitchFamily="50" charset="0"/>
            </a:endParaRPr>
          </a:p>
        </p:txBody>
      </p:sp>
      <p:pic>
        <p:nvPicPr>
          <p:cNvPr id="3" name="Picture 2" descr="A picture containing text, crossword puzzle, tiled&#10;&#10;Description automatically generated">
            <a:extLst>
              <a:ext uri="{FF2B5EF4-FFF2-40B4-BE49-F238E27FC236}">
                <a16:creationId xmlns:a16="http://schemas.microsoft.com/office/drawing/2014/main" id="{99550D87-0E70-47B4-A305-1403BC1E8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11" y="1690688"/>
            <a:ext cx="4556752" cy="4556752"/>
          </a:xfrm>
          <a:prstGeom prst="rect">
            <a:avLst/>
          </a:prstGeom>
        </p:spPr>
      </p:pic>
      <p:pic>
        <p:nvPicPr>
          <p:cNvPr id="8" name="Picture 7" descr="A picture containing text, crossword puzzle&#10;&#10;Description automatically generated">
            <a:extLst>
              <a:ext uri="{FF2B5EF4-FFF2-40B4-BE49-F238E27FC236}">
                <a16:creationId xmlns:a16="http://schemas.microsoft.com/office/drawing/2014/main" id="{1CBB02FB-D557-49BF-9F4F-B1A5B2268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0688"/>
            <a:ext cx="4556752" cy="455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9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How does Bayes-</a:t>
            </a:r>
            <a:r>
              <a:rPr lang="en-US" sz="3600" dirty="0" err="1">
                <a:latin typeface="LM Roman 10" panose="00000500000000000000" pitchFamily="50" charset="0"/>
              </a:rPr>
              <a:t>TrEx</a:t>
            </a:r>
            <a:r>
              <a:rPr lang="en-US" sz="3600" dirty="0">
                <a:latin typeface="LM Roman 10" panose="00000500000000000000" pitchFamily="50" charset="0"/>
              </a:rPr>
              <a:t> compare to the test set?</a:t>
            </a:r>
            <a:endParaRPr lang="en-US" sz="3600" b="1" dirty="0">
              <a:latin typeface="LM Roman 10" panose="00000500000000000000" pitchFamily="50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A36A435-536A-4280-B4AF-4A054A66ECCB}"/>
              </a:ext>
            </a:extLst>
          </p:cNvPr>
          <p:cNvSpPr txBox="1">
            <a:spLocks/>
          </p:cNvSpPr>
          <p:nvPr/>
        </p:nvSpPr>
        <p:spPr>
          <a:xfrm>
            <a:off x="7035165" y="2061556"/>
            <a:ext cx="4903470" cy="41677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Test set exposes more </a:t>
            </a:r>
            <a:r>
              <a:rPr lang="en-US" sz="36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mislabelings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 than true  classification failures.</a:t>
            </a:r>
          </a:p>
        </p:txBody>
      </p:sp>
    </p:spTree>
    <p:extLst>
      <p:ext uri="{BB962C8B-B14F-4D97-AF65-F5344CB8AC3E}">
        <p14:creationId xmlns:p14="http://schemas.microsoft.com/office/powerpoint/2010/main" val="266316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How does Bayes-</a:t>
            </a:r>
            <a:r>
              <a:rPr lang="en-US" sz="3600" dirty="0" err="1">
                <a:latin typeface="LM Roman 10" panose="00000500000000000000" pitchFamily="50" charset="0"/>
              </a:rPr>
              <a:t>TrEx</a:t>
            </a:r>
            <a:r>
              <a:rPr lang="en-US" sz="3600" dirty="0">
                <a:latin typeface="LM Roman 10" panose="00000500000000000000" pitchFamily="50" charset="0"/>
              </a:rPr>
              <a:t> compare to the test set?</a:t>
            </a:r>
            <a:endParaRPr lang="en-US" sz="3600" b="1" dirty="0">
              <a:latin typeface="LM Roman 10" panose="00000500000000000000" pitchFamily="50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A36A435-536A-4280-B4AF-4A054A66ECCB}"/>
              </a:ext>
            </a:extLst>
          </p:cNvPr>
          <p:cNvSpPr txBox="1">
            <a:spLocks/>
          </p:cNvSpPr>
          <p:nvPr/>
        </p:nvSpPr>
        <p:spPr>
          <a:xfrm>
            <a:off x="7035165" y="2061556"/>
            <a:ext cx="4903470" cy="41677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Test set exposes more </a:t>
            </a:r>
            <a:r>
              <a:rPr lang="en-US" sz="36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mislabelings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 than true  classification failures.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EF58654-B947-401F-92F9-D7445FEC699A}"/>
              </a:ext>
            </a:extLst>
          </p:cNvPr>
          <p:cNvSpPr txBox="1">
            <a:spLocks/>
          </p:cNvSpPr>
          <p:nvPr/>
        </p:nvSpPr>
        <p:spPr>
          <a:xfrm>
            <a:off x="2045802" y="1681680"/>
            <a:ext cx="2103398" cy="3798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Class: 2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8F84CC1-5353-463B-8589-A7E83ED2B094}"/>
              </a:ext>
            </a:extLst>
          </p:cNvPr>
          <p:cNvSpPr txBox="1">
            <a:spLocks/>
          </p:cNvSpPr>
          <p:nvPr/>
        </p:nvSpPr>
        <p:spPr>
          <a:xfrm>
            <a:off x="473565" y="2470388"/>
            <a:ext cx="2327507" cy="3798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Mislabeled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2B38A70-564A-4B06-BF83-7AF085DA3B66}"/>
              </a:ext>
            </a:extLst>
          </p:cNvPr>
          <p:cNvSpPr txBox="1">
            <a:spLocks/>
          </p:cNvSpPr>
          <p:nvPr/>
        </p:nvSpPr>
        <p:spPr>
          <a:xfrm>
            <a:off x="3393930" y="2470388"/>
            <a:ext cx="2702070" cy="3798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Misclassified</a:t>
            </a:r>
          </a:p>
        </p:txBody>
      </p:sp>
    </p:spTree>
    <p:extLst>
      <p:ext uri="{BB962C8B-B14F-4D97-AF65-F5344CB8AC3E}">
        <p14:creationId xmlns:p14="http://schemas.microsoft.com/office/powerpoint/2010/main" val="81253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6F48F1-BE9D-4A67-96CA-A4C060D1DBF0}"/>
              </a:ext>
            </a:extLst>
          </p:cNvPr>
          <p:cNvSpPr txBox="1"/>
          <p:nvPr/>
        </p:nvSpPr>
        <p:spPr>
          <a:xfrm>
            <a:off x="0" y="623456"/>
            <a:ext cx="121920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1. Develop an understanding of class boundaries.</a:t>
            </a:r>
            <a:endParaRPr lang="en-US" sz="4400" dirty="0">
              <a:latin typeface="LM Roman 10" panose="00000500000000000000" pitchFamily="50" charset="0"/>
            </a:endParaRPr>
          </a:p>
        </p:txBody>
      </p:sp>
      <p:sp>
        <p:nvSpPr>
          <p:cNvPr id="31" name="Footer Placeholder 1026">
            <a:extLst>
              <a:ext uri="{FF2B5EF4-FFF2-40B4-BE49-F238E27FC236}">
                <a16:creationId xmlns:a16="http://schemas.microsoft.com/office/drawing/2014/main" id="{DCB228B6-1235-4646-86A6-9149CE690B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71281"/>
            <a:ext cx="4114800" cy="286719"/>
          </a:xfrm>
        </p:spPr>
        <p:txBody>
          <a:bodyPr/>
          <a:lstStyle/>
          <a:p>
            <a:pPr algn="l"/>
            <a:r>
              <a:rPr lang="en-US" dirty="0"/>
              <a:t>Booth and Zhou et al., Bayes-</a:t>
            </a:r>
            <a:r>
              <a:rPr lang="en-US" dirty="0" err="1"/>
              <a:t>TrEx</a:t>
            </a:r>
            <a:r>
              <a:rPr lang="en-US" dirty="0"/>
              <a:t>, AAAI, 2021</a:t>
            </a:r>
          </a:p>
        </p:txBody>
      </p:sp>
    </p:spTree>
    <p:extLst>
      <p:ext uri="{BB962C8B-B14F-4D97-AF65-F5344CB8AC3E}">
        <p14:creationId xmlns:p14="http://schemas.microsoft.com/office/powerpoint/2010/main" val="374811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How does Bayes-</a:t>
            </a:r>
            <a:r>
              <a:rPr lang="en-US" sz="3600" dirty="0" err="1">
                <a:latin typeface="LM Roman 10" panose="00000500000000000000" pitchFamily="50" charset="0"/>
              </a:rPr>
              <a:t>TrEx</a:t>
            </a:r>
            <a:r>
              <a:rPr lang="en-US" sz="3600" dirty="0">
                <a:latin typeface="LM Roman 10" panose="00000500000000000000" pitchFamily="50" charset="0"/>
              </a:rPr>
              <a:t> compare to the test set?</a:t>
            </a:r>
            <a:endParaRPr lang="en-US" sz="3600" b="1" dirty="0">
              <a:latin typeface="LM Roman 10" panose="00000500000000000000" pitchFamily="50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A36A435-536A-4280-B4AF-4A054A66ECCB}"/>
              </a:ext>
            </a:extLst>
          </p:cNvPr>
          <p:cNvSpPr txBox="1">
            <a:spLocks/>
          </p:cNvSpPr>
          <p:nvPr/>
        </p:nvSpPr>
        <p:spPr>
          <a:xfrm>
            <a:off x="7035165" y="2061556"/>
            <a:ext cx="4903470" cy="41677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Test set exposes more </a:t>
            </a:r>
            <a:r>
              <a:rPr lang="en-US" sz="36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mislabelings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 than true  classification failures.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EF58654-B947-401F-92F9-D7445FEC699A}"/>
              </a:ext>
            </a:extLst>
          </p:cNvPr>
          <p:cNvSpPr txBox="1">
            <a:spLocks/>
          </p:cNvSpPr>
          <p:nvPr/>
        </p:nvSpPr>
        <p:spPr>
          <a:xfrm>
            <a:off x="2045802" y="1681680"/>
            <a:ext cx="2103398" cy="3798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Class: 2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8F84CC1-5353-463B-8589-A7E83ED2B094}"/>
              </a:ext>
            </a:extLst>
          </p:cNvPr>
          <p:cNvSpPr txBox="1">
            <a:spLocks/>
          </p:cNvSpPr>
          <p:nvPr/>
        </p:nvSpPr>
        <p:spPr>
          <a:xfrm>
            <a:off x="473565" y="2470388"/>
            <a:ext cx="2327507" cy="3798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Mislabeled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2B38A70-564A-4B06-BF83-7AF085DA3B66}"/>
              </a:ext>
            </a:extLst>
          </p:cNvPr>
          <p:cNvSpPr txBox="1">
            <a:spLocks/>
          </p:cNvSpPr>
          <p:nvPr/>
        </p:nvSpPr>
        <p:spPr>
          <a:xfrm>
            <a:off x="3393930" y="2470388"/>
            <a:ext cx="2702070" cy="3798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Misclassified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7BCD85-33B3-42F3-AFEE-8D9935D28F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665" t="38142" r="9636" b="53579"/>
          <a:stretch/>
        </p:blipFill>
        <p:spPr>
          <a:xfrm>
            <a:off x="1137379" y="3137467"/>
            <a:ext cx="908423" cy="90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How does Bayes-</a:t>
            </a:r>
            <a:r>
              <a:rPr lang="en-US" sz="3600" dirty="0" err="1">
                <a:latin typeface="LM Roman 10" panose="00000500000000000000" pitchFamily="50" charset="0"/>
              </a:rPr>
              <a:t>TrEx</a:t>
            </a:r>
            <a:r>
              <a:rPr lang="en-US" sz="3600" dirty="0">
                <a:latin typeface="LM Roman 10" panose="00000500000000000000" pitchFamily="50" charset="0"/>
              </a:rPr>
              <a:t> compare to the test set?</a:t>
            </a:r>
            <a:endParaRPr lang="en-US" sz="3600" b="1" dirty="0">
              <a:latin typeface="LM Roman 10" panose="00000500000000000000" pitchFamily="50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A36A435-536A-4280-B4AF-4A054A66ECCB}"/>
              </a:ext>
            </a:extLst>
          </p:cNvPr>
          <p:cNvSpPr txBox="1">
            <a:spLocks/>
          </p:cNvSpPr>
          <p:nvPr/>
        </p:nvSpPr>
        <p:spPr>
          <a:xfrm>
            <a:off x="7035165" y="2061556"/>
            <a:ext cx="4903470" cy="41677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Test set exposes more </a:t>
            </a:r>
            <a:r>
              <a:rPr lang="en-US" sz="36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mislabelings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 than true  classification failures.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EF58654-B947-401F-92F9-D7445FEC699A}"/>
              </a:ext>
            </a:extLst>
          </p:cNvPr>
          <p:cNvSpPr txBox="1">
            <a:spLocks/>
          </p:cNvSpPr>
          <p:nvPr/>
        </p:nvSpPr>
        <p:spPr>
          <a:xfrm>
            <a:off x="2045802" y="1681680"/>
            <a:ext cx="2103398" cy="3798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Class: 2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8F84CC1-5353-463B-8589-A7E83ED2B094}"/>
              </a:ext>
            </a:extLst>
          </p:cNvPr>
          <p:cNvSpPr txBox="1">
            <a:spLocks/>
          </p:cNvSpPr>
          <p:nvPr/>
        </p:nvSpPr>
        <p:spPr>
          <a:xfrm>
            <a:off x="473565" y="2470388"/>
            <a:ext cx="2327507" cy="3798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Mislabeled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2B38A70-564A-4B06-BF83-7AF085DA3B66}"/>
              </a:ext>
            </a:extLst>
          </p:cNvPr>
          <p:cNvSpPr txBox="1">
            <a:spLocks/>
          </p:cNvSpPr>
          <p:nvPr/>
        </p:nvSpPr>
        <p:spPr>
          <a:xfrm>
            <a:off x="3393930" y="2470388"/>
            <a:ext cx="2702070" cy="3798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Misclassified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7BCD85-33B3-42F3-AFEE-8D9935D28F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665" t="38142" r="9636" b="53579"/>
          <a:stretch/>
        </p:blipFill>
        <p:spPr>
          <a:xfrm>
            <a:off x="1137379" y="3137467"/>
            <a:ext cx="908423" cy="9084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7E8EE9-B5E5-47D8-A2C8-24628DDBE3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417" t="37931" r="33884" b="53790"/>
          <a:stretch/>
        </p:blipFill>
        <p:spPr>
          <a:xfrm>
            <a:off x="1137379" y="4123678"/>
            <a:ext cx="908423" cy="90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How does Bayes-</a:t>
            </a:r>
            <a:r>
              <a:rPr lang="en-US" sz="3600" dirty="0" err="1">
                <a:latin typeface="LM Roman 10" panose="00000500000000000000" pitchFamily="50" charset="0"/>
              </a:rPr>
              <a:t>TrEx</a:t>
            </a:r>
            <a:r>
              <a:rPr lang="en-US" sz="3600" dirty="0">
                <a:latin typeface="LM Roman 10" panose="00000500000000000000" pitchFamily="50" charset="0"/>
              </a:rPr>
              <a:t> compare to the test set?</a:t>
            </a:r>
            <a:endParaRPr lang="en-US" sz="3600" b="1" dirty="0">
              <a:latin typeface="LM Roman 10" panose="00000500000000000000" pitchFamily="50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A36A435-536A-4280-B4AF-4A054A66ECCB}"/>
              </a:ext>
            </a:extLst>
          </p:cNvPr>
          <p:cNvSpPr txBox="1">
            <a:spLocks/>
          </p:cNvSpPr>
          <p:nvPr/>
        </p:nvSpPr>
        <p:spPr>
          <a:xfrm>
            <a:off x="7035165" y="2061556"/>
            <a:ext cx="4903470" cy="41677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Test set exposes more </a:t>
            </a:r>
            <a:r>
              <a:rPr lang="en-US" sz="36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mislabelings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 than true  classification failures.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EF58654-B947-401F-92F9-D7445FEC699A}"/>
              </a:ext>
            </a:extLst>
          </p:cNvPr>
          <p:cNvSpPr txBox="1">
            <a:spLocks/>
          </p:cNvSpPr>
          <p:nvPr/>
        </p:nvSpPr>
        <p:spPr>
          <a:xfrm>
            <a:off x="2045802" y="1681680"/>
            <a:ext cx="2103398" cy="3798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Class: 2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8F84CC1-5353-463B-8589-A7E83ED2B094}"/>
              </a:ext>
            </a:extLst>
          </p:cNvPr>
          <p:cNvSpPr txBox="1">
            <a:spLocks/>
          </p:cNvSpPr>
          <p:nvPr/>
        </p:nvSpPr>
        <p:spPr>
          <a:xfrm>
            <a:off x="473565" y="2470388"/>
            <a:ext cx="2327507" cy="3798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Mislabeled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2B38A70-564A-4B06-BF83-7AF085DA3B66}"/>
              </a:ext>
            </a:extLst>
          </p:cNvPr>
          <p:cNvSpPr txBox="1">
            <a:spLocks/>
          </p:cNvSpPr>
          <p:nvPr/>
        </p:nvSpPr>
        <p:spPr>
          <a:xfrm>
            <a:off x="3393930" y="2470388"/>
            <a:ext cx="2702070" cy="3798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Misclassified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7BCD85-33B3-42F3-AFEE-8D9935D28F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665" t="38142" r="9636" b="53579"/>
          <a:stretch/>
        </p:blipFill>
        <p:spPr>
          <a:xfrm>
            <a:off x="1137379" y="3137467"/>
            <a:ext cx="908423" cy="9084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7E8EE9-B5E5-47D8-A2C8-24628DDBE3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417" t="37931" r="33884" b="53790"/>
          <a:stretch/>
        </p:blipFill>
        <p:spPr>
          <a:xfrm>
            <a:off x="1137379" y="4123678"/>
            <a:ext cx="908423" cy="9084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0D7E3E-DBD0-495C-A952-3F4083C0FD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524" t="38247" r="27777" b="53474"/>
          <a:stretch/>
        </p:blipFill>
        <p:spPr>
          <a:xfrm>
            <a:off x="1137379" y="5109890"/>
            <a:ext cx="908423" cy="90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2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How does Bayes-</a:t>
            </a:r>
            <a:r>
              <a:rPr lang="en-US" sz="3600" dirty="0" err="1">
                <a:latin typeface="LM Roman 10" panose="00000500000000000000" pitchFamily="50" charset="0"/>
              </a:rPr>
              <a:t>TrEx</a:t>
            </a:r>
            <a:r>
              <a:rPr lang="en-US" sz="3600" dirty="0">
                <a:latin typeface="LM Roman 10" panose="00000500000000000000" pitchFamily="50" charset="0"/>
              </a:rPr>
              <a:t> compare to the test set?</a:t>
            </a:r>
            <a:endParaRPr lang="en-US" sz="3600" b="1" dirty="0">
              <a:latin typeface="LM Roman 10" panose="00000500000000000000" pitchFamily="50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A36A435-536A-4280-B4AF-4A054A66ECCB}"/>
              </a:ext>
            </a:extLst>
          </p:cNvPr>
          <p:cNvSpPr txBox="1">
            <a:spLocks/>
          </p:cNvSpPr>
          <p:nvPr/>
        </p:nvSpPr>
        <p:spPr>
          <a:xfrm>
            <a:off x="7035165" y="2061556"/>
            <a:ext cx="4903470" cy="41677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Test set exposes more </a:t>
            </a:r>
            <a:r>
              <a:rPr lang="en-US" sz="36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mislabelings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 than true  classification failures.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EF58654-B947-401F-92F9-D7445FEC699A}"/>
              </a:ext>
            </a:extLst>
          </p:cNvPr>
          <p:cNvSpPr txBox="1">
            <a:spLocks/>
          </p:cNvSpPr>
          <p:nvPr/>
        </p:nvSpPr>
        <p:spPr>
          <a:xfrm>
            <a:off x="2045802" y="1681680"/>
            <a:ext cx="2103398" cy="3798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Class: 2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8F84CC1-5353-463B-8589-A7E83ED2B094}"/>
              </a:ext>
            </a:extLst>
          </p:cNvPr>
          <p:cNvSpPr txBox="1">
            <a:spLocks/>
          </p:cNvSpPr>
          <p:nvPr/>
        </p:nvSpPr>
        <p:spPr>
          <a:xfrm>
            <a:off x="473565" y="2470388"/>
            <a:ext cx="2327507" cy="3798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Mislabeled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2B38A70-564A-4B06-BF83-7AF085DA3B66}"/>
              </a:ext>
            </a:extLst>
          </p:cNvPr>
          <p:cNvSpPr txBox="1">
            <a:spLocks/>
          </p:cNvSpPr>
          <p:nvPr/>
        </p:nvSpPr>
        <p:spPr>
          <a:xfrm>
            <a:off x="3393930" y="2470388"/>
            <a:ext cx="2702070" cy="3798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Misclassified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7BCD85-33B3-42F3-AFEE-8D9935D28F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665" t="38142" r="9636" b="53579"/>
          <a:stretch/>
        </p:blipFill>
        <p:spPr>
          <a:xfrm>
            <a:off x="1137379" y="3137467"/>
            <a:ext cx="908423" cy="9084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7E8EE9-B5E5-47D8-A2C8-24628DDBE3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417" t="37931" r="33884" b="53790"/>
          <a:stretch/>
        </p:blipFill>
        <p:spPr>
          <a:xfrm>
            <a:off x="1137379" y="4123678"/>
            <a:ext cx="908423" cy="9084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0D7E3E-DBD0-495C-A952-3F4083C0FD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524" t="38247" r="27777" b="53474"/>
          <a:stretch/>
        </p:blipFill>
        <p:spPr>
          <a:xfrm>
            <a:off x="1137379" y="5109890"/>
            <a:ext cx="908423" cy="9084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F2252E-54F2-4479-BAA6-E4FDDA0D88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599" t="27885" r="53702" b="63836"/>
          <a:stretch/>
        </p:blipFill>
        <p:spPr>
          <a:xfrm>
            <a:off x="4290753" y="3137467"/>
            <a:ext cx="908423" cy="90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How does Bayes-</a:t>
            </a:r>
            <a:r>
              <a:rPr lang="en-US" sz="3600" dirty="0" err="1">
                <a:latin typeface="LM Roman 10" panose="00000500000000000000" pitchFamily="50" charset="0"/>
              </a:rPr>
              <a:t>TrEx</a:t>
            </a:r>
            <a:r>
              <a:rPr lang="en-US" sz="3600" dirty="0">
                <a:latin typeface="LM Roman 10" panose="00000500000000000000" pitchFamily="50" charset="0"/>
              </a:rPr>
              <a:t> compare to the test set?</a:t>
            </a:r>
            <a:endParaRPr lang="en-US" sz="3600" b="1" dirty="0">
              <a:latin typeface="LM Roman 10" panose="00000500000000000000" pitchFamily="50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EF58654-B947-401F-92F9-D7445FEC699A}"/>
              </a:ext>
            </a:extLst>
          </p:cNvPr>
          <p:cNvSpPr txBox="1">
            <a:spLocks/>
          </p:cNvSpPr>
          <p:nvPr/>
        </p:nvSpPr>
        <p:spPr>
          <a:xfrm>
            <a:off x="2045802" y="1681680"/>
            <a:ext cx="2103398" cy="3798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Class: 2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8F84CC1-5353-463B-8589-A7E83ED2B094}"/>
              </a:ext>
            </a:extLst>
          </p:cNvPr>
          <p:cNvSpPr txBox="1">
            <a:spLocks/>
          </p:cNvSpPr>
          <p:nvPr/>
        </p:nvSpPr>
        <p:spPr>
          <a:xfrm>
            <a:off x="473565" y="2470388"/>
            <a:ext cx="2327507" cy="3798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Mislabeled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2B38A70-564A-4B06-BF83-7AF085DA3B66}"/>
              </a:ext>
            </a:extLst>
          </p:cNvPr>
          <p:cNvSpPr txBox="1">
            <a:spLocks/>
          </p:cNvSpPr>
          <p:nvPr/>
        </p:nvSpPr>
        <p:spPr>
          <a:xfrm>
            <a:off x="3393930" y="2470388"/>
            <a:ext cx="2702070" cy="3798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Misclassified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7BCD85-33B3-42F3-AFEE-8D9935D28F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665" t="38142" r="9636" b="53579"/>
          <a:stretch/>
        </p:blipFill>
        <p:spPr>
          <a:xfrm>
            <a:off x="1137379" y="3137467"/>
            <a:ext cx="908423" cy="9084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5162D7-11AF-48E3-A3A4-C2249DCAF2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417" t="37931" r="33884" b="53790"/>
          <a:stretch/>
        </p:blipFill>
        <p:spPr>
          <a:xfrm>
            <a:off x="1137379" y="4123678"/>
            <a:ext cx="908423" cy="9084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8D7677-8D83-4F96-8608-0B209169BC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524" t="38247" r="27777" b="53474"/>
          <a:stretch/>
        </p:blipFill>
        <p:spPr>
          <a:xfrm>
            <a:off x="1137379" y="5109890"/>
            <a:ext cx="908423" cy="9084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B3846C-D13D-466E-8E32-A347645937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599" t="27885" r="53702" b="63836"/>
          <a:stretch/>
        </p:blipFill>
        <p:spPr>
          <a:xfrm>
            <a:off x="4290753" y="3137467"/>
            <a:ext cx="908423" cy="908423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60E3AE12-BD3A-4035-A815-4CC50CECEEC4}"/>
              </a:ext>
            </a:extLst>
          </p:cNvPr>
          <p:cNvSpPr txBox="1">
            <a:spLocks/>
          </p:cNvSpPr>
          <p:nvPr/>
        </p:nvSpPr>
        <p:spPr>
          <a:xfrm>
            <a:off x="7035165" y="2061556"/>
            <a:ext cx="4903470" cy="41677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Test set exposes more </a:t>
            </a:r>
            <a:r>
              <a:rPr lang="en-US" sz="36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mislabelings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 than true  classification failures.</a:t>
            </a:r>
          </a:p>
          <a:p>
            <a:pPr algn="l">
              <a:lnSpc>
                <a:spcPct val="100000"/>
              </a:lnSpc>
            </a:pP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LM Roman 10" panose="00000500000000000000" pitchFamily="50" charset="0"/>
            </a:endParaRPr>
          </a:p>
          <a:p>
            <a:pPr algn="l">
              <a:lnSpc>
                <a:spcPct val="100000"/>
              </a:lnSpc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60/84 MNIST </a:t>
            </a:r>
          </a:p>
          <a:p>
            <a:pPr algn="l">
              <a:lnSpc>
                <a:spcPct val="100000"/>
              </a:lnSpc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42/93 Fashion-MNIST</a:t>
            </a:r>
          </a:p>
        </p:txBody>
      </p:sp>
    </p:spTree>
    <p:extLst>
      <p:ext uri="{BB962C8B-B14F-4D97-AF65-F5344CB8AC3E}">
        <p14:creationId xmlns:p14="http://schemas.microsoft.com/office/powerpoint/2010/main" val="134378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04B3764D-AEDC-4B60-8811-82C3AE08F3C1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10509A8-67C5-414A-BB89-E2E77B9887F9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dirty="0">
              <a:latin typeface="LM Roman 10" panose="00000500000000000000" pitchFamily="50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79CD6B6-627E-497F-8BF9-B41219B079B3}"/>
              </a:ext>
            </a:extLst>
          </p:cNvPr>
          <p:cNvSpPr txBox="1">
            <a:spLocks/>
          </p:cNvSpPr>
          <p:nvPr/>
        </p:nvSpPr>
        <p:spPr>
          <a:xfrm>
            <a:off x="805088" y="1959466"/>
            <a:ext cx="2669632" cy="482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Class Boundaries</a:t>
            </a: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C4402051-835E-47BF-BB9D-19172A96D446}"/>
              </a:ext>
            </a:extLst>
          </p:cNvPr>
          <p:cNvSpPr txBox="1">
            <a:spLocks/>
          </p:cNvSpPr>
          <p:nvPr/>
        </p:nvSpPr>
        <p:spPr>
          <a:xfrm>
            <a:off x="0" y="365124"/>
            <a:ext cx="121920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LM Roman 10" panose="00000500000000000000" pitchFamily="50" charset="0"/>
              </a:rPr>
              <a:t>Bayes-</a:t>
            </a:r>
            <a:r>
              <a:rPr lang="en-US" sz="3600" dirty="0" err="1">
                <a:latin typeface="LM Roman 10" panose="00000500000000000000" pitchFamily="50" charset="0"/>
              </a:rPr>
              <a:t>TrEx</a:t>
            </a:r>
            <a:endParaRPr lang="en-US" sz="3600" b="1" dirty="0">
              <a:latin typeface="LM Roman 10" panose="00000500000000000000" pitchFamily="50" charset="0"/>
            </a:endParaRPr>
          </a:p>
        </p:txBody>
      </p:sp>
      <p:pic>
        <p:nvPicPr>
          <p:cNvPr id="19" name="Picture 18" descr="A picture containing text, crossword puzzle&#10;&#10;Description automatically generated">
            <a:extLst>
              <a:ext uri="{FF2B5EF4-FFF2-40B4-BE49-F238E27FC236}">
                <a16:creationId xmlns:a16="http://schemas.microsoft.com/office/drawing/2014/main" id="{1BF3D0DD-93B6-4265-A74F-E4DB4A013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58" y="3006098"/>
            <a:ext cx="3000691" cy="300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2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04B3764D-AEDC-4B60-8811-82C3AE08F3C1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10509A8-67C5-414A-BB89-E2E77B9887F9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dirty="0">
              <a:latin typeface="LM Roman 10" panose="00000500000000000000" pitchFamily="50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79CD6B6-627E-497F-8BF9-B41219B079B3}"/>
              </a:ext>
            </a:extLst>
          </p:cNvPr>
          <p:cNvSpPr txBox="1">
            <a:spLocks/>
          </p:cNvSpPr>
          <p:nvPr/>
        </p:nvSpPr>
        <p:spPr>
          <a:xfrm>
            <a:off x="805088" y="1959466"/>
            <a:ext cx="2669632" cy="482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Class Boundaries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547D70E-763E-478F-84D2-95C7C47AF1EE}"/>
              </a:ext>
            </a:extLst>
          </p:cNvPr>
          <p:cNvSpPr txBox="1">
            <a:spLocks/>
          </p:cNvSpPr>
          <p:nvPr/>
        </p:nvSpPr>
        <p:spPr>
          <a:xfrm>
            <a:off x="4321614" y="1959466"/>
            <a:ext cx="3548772" cy="482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High Confidence Failures</a:t>
            </a: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C4402051-835E-47BF-BB9D-19172A96D446}"/>
              </a:ext>
            </a:extLst>
          </p:cNvPr>
          <p:cNvSpPr txBox="1">
            <a:spLocks/>
          </p:cNvSpPr>
          <p:nvPr/>
        </p:nvSpPr>
        <p:spPr>
          <a:xfrm>
            <a:off x="0" y="365124"/>
            <a:ext cx="121920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LM Roman 10" panose="00000500000000000000" pitchFamily="50" charset="0"/>
              </a:rPr>
              <a:t>Bayes-</a:t>
            </a:r>
            <a:r>
              <a:rPr lang="en-US" sz="3600" dirty="0" err="1">
                <a:latin typeface="LM Roman 10" panose="00000500000000000000" pitchFamily="50" charset="0"/>
              </a:rPr>
              <a:t>TrEx</a:t>
            </a:r>
            <a:endParaRPr lang="en-US" sz="3600" b="1" dirty="0">
              <a:latin typeface="LM Roman 10" panose="00000500000000000000" pitchFamily="50" charset="0"/>
            </a:endParaRPr>
          </a:p>
        </p:txBody>
      </p:sp>
      <p:pic>
        <p:nvPicPr>
          <p:cNvPr id="19" name="Picture 18" descr="A picture containing text, crossword puzzle&#10;&#10;Description automatically generated">
            <a:extLst>
              <a:ext uri="{FF2B5EF4-FFF2-40B4-BE49-F238E27FC236}">
                <a16:creationId xmlns:a16="http://schemas.microsoft.com/office/drawing/2014/main" id="{1BF3D0DD-93B6-4265-A74F-E4DB4A013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58" y="3006098"/>
            <a:ext cx="3000691" cy="3000691"/>
          </a:xfrm>
          <a:prstGeom prst="rect">
            <a:avLst/>
          </a:prstGeom>
        </p:spPr>
      </p:pic>
      <p:pic>
        <p:nvPicPr>
          <p:cNvPr id="42" name="Picture 41" descr="A picture containing text&#10;&#10;Description automatically generated">
            <a:extLst>
              <a:ext uri="{FF2B5EF4-FFF2-40B4-BE49-F238E27FC236}">
                <a16:creationId xmlns:a16="http://schemas.microsoft.com/office/drawing/2014/main" id="{848BB68D-58F6-495F-A660-4D82FB3C3C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029" y="3006098"/>
            <a:ext cx="3273941" cy="300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1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04B3764D-AEDC-4B60-8811-82C3AE08F3C1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10509A8-67C5-414A-BB89-E2E77B9887F9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dirty="0">
              <a:latin typeface="LM Roman 10" panose="00000500000000000000" pitchFamily="50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79CD6B6-627E-497F-8BF9-B41219B079B3}"/>
              </a:ext>
            </a:extLst>
          </p:cNvPr>
          <p:cNvSpPr txBox="1">
            <a:spLocks/>
          </p:cNvSpPr>
          <p:nvPr/>
        </p:nvSpPr>
        <p:spPr>
          <a:xfrm>
            <a:off x="805088" y="1959466"/>
            <a:ext cx="2669632" cy="482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Class Boundaries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547D70E-763E-478F-84D2-95C7C47AF1EE}"/>
              </a:ext>
            </a:extLst>
          </p:cNvPr>
          <p:cNvSpPr txBox="1">
            <a:spLocks/>
          </p:cNvSpPr>
          <p:nvPr/>
        </p:nvSpPr>
        <p:spPr>
          <a:xfrm>
            <a:off x="4321614" y="1959466"/>
            <a:ext cx="3548772" cy="482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High Confidence Failures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3C86B3D1-7CAB-4BC2-94D9-67AF6BD59101}"/>
              </a:ext>
            </a:extLst>
          </p:cNvPr>
          <p:cNvSpPr txBox="1">
            <a:spLocks/>
          </p:cNvSpPr>
          <p:nvPr/>
        </p:nvSpPr>
        <p:spPr>
          <a:xfrm>
            <a:off x="8717279" y="1959466"/>
            <a:ext cx="2669633" cy="482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Novel Classes</a:t>
            </a: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C4402051-835E-47BF-BB9D-19172A96D446}"/>
              </a:ext>
            </a:extLst>
          </p:cNvPr>
          <p:cNvSpPr txBox="1">
            <a:spLocks/>
          </p:cNvSpPr>
          <p:nvPr/>
        </p:nvSpPr>
        <p:spPr>
          <a:xfrm>
            <a:off x="0" y="365124"/>
            <a:ext cx="121920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LM Roman 10" panose="00000500000000000000" pitchFamily="50" charset="0"/>
              </a:rPr>
              <a:t>Bayes-</a:t>
            </a:r>
            <a:r>
              <a:rPr lang="en-US" sz="3600" dirty="0" err="1">
                <a:latin typeface="LM Roman 10" panose="00000500000000000000" pitchFamily="50" charset="0"/>
              </a:rPr>
              <a:t>TrEx</a:t>
            </a:r>
            <a:endParaRPr lang="en-US" sz="3600" b="1" dirty="0">
              <a:latin typeface="LM Roman 10" panose="00000500000000000000" pitchFamily="50" charset="0"/>
            </a:endParaRPr>
          </a:p>
        </p:txBody>
      </p:sp>
      <p:pic>
        <p:nvPicPr>
          <p:cNvPr id="19" name="Picture 18" descr="A picture containing text, crossword puzzle&#10;&#10;Description automatically generated">
            <a:extLst>
              <a:ext uri="{FF2B5EF4-FFF2-40B4-BE49-F238E27FC236}">
                <a16:creationId xmlns:a16="http://schemas.microsoft.com/office/drawing/2014/main" id="{1BF3D0DD-93B6-4265-A74F-E4DB4A013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58" y="3006098"/>
            <a:ext cx="3000691" cy="3000691"/>
          </a:xfrm>
          <a:prstGeom prst="rect">
            <a:avLst/>
          </a:prstGeom>
        </p:spPr>
      </p:pic>
      <p:pic>
        <p:nvPicPr>
          <p:cNvPr id="40" name="Picture 39" descr="A picture containing indoor, orange&#10;&#10;Description automatically generated">
            <a:extLst>
              <a:ext uri="{FF2B5EF4-FFF2-40B4-BE49-F238E27FC236}">
                <a16:creationId xmlns:a16="http://schemas.microsoft.com/office/drawing/2014/main" id="{308960D6-1F6E-4866-94CA-35AD2C284E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9" r="31357" b="13968"/>
          <a:stretch/>
        </p:blipFill>
        <p:spPr>
          <a:xfrm>
            <a:off x="8551753" y="3006100"/>
            <a:ext cx="3000691" cy="3000689"/>
          </a:xfrm>
          <a:prstGeom prst="rect">
            <a:avLst/>
          </a:prstGeom>
          <a:effectLst/>
        </p:spPr>
      </p:pic>
      <p:pic>
        <p:nvPicPr>
          <p:cNvPr id="42" name="Picture 41" descr="A picture containing text&#10;&#10;Description automatically generated">
            <a:extLst>
              <a:ext uri="{FF2B5EF4-FFF2-40B4-BE49-F238E27FC236}">
                <a16:creationId xmlns:a16="http://schemas.microsoft.com/office/drawing/2014/main" id="{848BB68D-58F6-495F-A660-4D82FB3C3C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029" y="3006098"/>
            <a:ext cx="3273941" cy="300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6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D24C279-2FF5-4E28-BCD2-9FC6FD80B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2750917"/>
            <a:ext cx="4762500" cy="3333750"/>
          </a:xfrm>
          <a:prstGeom prst="rect">
            <a:avLst/>
          </a:prstGeom>
          <a:solidFill>
            <a:srgbClr val="BE7EE9"/>
          </a:solidFill>
        </p:spPr>
      </p:pic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Limitation 1: Trends &amp; Coverage Measures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C37A5C5-944A-46B3-B450-358A4362D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71567" t="49864" r="110" b="37766"/>
          <a:stretch/>
        </p:blipFill>
        <p:spPr>
          <a:xfrm>
            <a:off x="3668236" y="1529951"/>
            <a:ext cx="4855527" cy="1215323"/>
          </a:xfrm>
          <a:prstGeom prst="rect">
            <a:avLst/>
          </a:prstGeom>
        </p:spPr>
      </p:pic>
      <p:pic>
        <p:nvPicPr>
          <p:cNvPr id="18" name="Picture 17" descr="A picture containing food, different, bread, several&#10;&#10;Description automatically generated">
            <a:extLst>
              <a:ext uri="{FF2B5EF4-FFF2-40B4-BE49-F238E27FC236}">
                <a16:creationId xmlns:a16="http://schemas.microsoft.com/office/drawing/2014/main" id="{51D9B36D-FE0A-49BC-B641-186C2F9928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" t="1561" r="77045" b="76227"/>
          <a:stretch/>
        </p:blipFill>
        <p:spPr>
          <a:xfrm>
            <a:off x="798752" y="1960164"/>
            <a:ext cx="1884013" cy="18840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A picture containing food, different, bread, several&#10;&#10;Description automatically generated">
            <a:extLst>
              <a:ext uri="{FF2B5EF4-FFF2-40B4-BE49-F238E27FC236}">
                <a16:creationId xmlns:a16="http://schemas.microsoft.com/office/drawing/2014/main" id="{8CC7569C-BFE0-44BB-93E3-4D4104B624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8" t="169" r="52249" b="77619"/>
          <a:stretch/>
        </p:blipFill>
        <p:spPr>
          <a:xfrm>
            <a:off x="798752" y="4136497"/>
            <a:ext cx="1884013" cy="18840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picture containing food, different, bread, several&#10;&#10;Description automatically generated">
            <a:extLst>
              <a:ext uri="{FF2B5EF4-FFF2-40B4-BE49-F238E27FC236}">
                <a16:creationId xmlns:a16="http://schemas.microsoft.com/office/drawing/2014/main" id="{DB08DBD1-F4EA-4762-ADED-BE134EB2BE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6" t="610" r="381" b="77178"/>
          <a:stretch/>
        </p:blipFill>
        <p:spPr>
          <a:xfrm>
            <a:off x="9509234" y="4136497"/>
            <a:ext cx="1884013" cy="18840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A756D65-C0C8-46F5-8235-1C0EEFAE557F}"/>
              </a:ext>
            </a:extLst>
          </p:cNvPr>
          <p:cNvGrpSpPr/>
          <p:nvPr/>
        </p:nvGrpSpPr>
        <p:grpSpPr>
          <a:xfrm rot="16200000">
            <a:off x="3802630" y="1805152"/>
            <a:ext cx="2134702" cy="4374434"/>
            <a:chOff x="7736377" y="-523046"/>
            <a:chExt cx="1708920" cy="352671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F18BF0D-3FE1-4EE2-B5C0-0FDF8E8FB246}"/>
                </a:ext>
              </a:extLst>
            </p:cNvPr>
            <p:cNvSpPr/>
            <p:nvPr/>
          </p:nvSpPr>
          <p:spPr>
            <a:xfrm>
              <a:off x="7736377" y="2870661"/>
              <a:ext cx="133004" cy="1330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AA24486-D806-499A-A0F9-D3746DDF6E8D}"/>
                </a:ext>
              </a:extLst>
            </p:cNvPr>
            <p:cNvCxnSpPr>
              <a:cxnSpLocks/>
              <a:stCxn id="25" idx="7"/>
              <a:endCxn id="18" idx="3"/>
            </p:cNvCxnSpPr>
            <p:nvPr/>
          </p:nvCxnSpPr>
          <p:spPr>
            <a:xfrm rot="5400000" flipH="1" flipV="1">
              <a:off x="6941006" y="385850"/>
              <a:ext cx="3413186" cy="159539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F72641C-8477-4C64-B02D-43C6DD8C59F1}"/>
              </a:ext>
            </a:extLst>
          </p:cNvPr>
          <p:cNvGrpSpPr/>
          <p:nvPr/>
        </p:nvGrpSpPr>
        <p:grpSpPr>
          <a:xfrm rot="16200000">
            <a:off x="4126418" y="3634856"/>
            <a:ext cx="525931" cy="3413235"/>
            <a:chOff x="7736377" y="416736"/>
            <a:chExt cx="398610" cy="258693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F90A355-5EAB-430F-B2CE-BEB2F0DDDEE2}"/>
                </a:ext>
              </a:extLst>
            </p:cNvPr>
            <p:cNvSpPr/>
            <p:nvPr/>
          </p:nvSpPr>
          <p:spPr>
            <a:xfrm>
              <a:off x="7736377" y="2870661"/>
              <a:ext cx="133004" cy="1330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9DB380F-E009-4AD5-849D-8C10B0D3D48A}"/>
                </a:ext>
              </a:extLst>
            </p:cNvPr>
            <p:cNvCxnSpPr>
              <a:cxnSpLocks/>
              <a:stCxn id="40" idx="4"/>
              <a:endCxn id="19" idx="3"/>
            </p:cNvCxnSpPr>
            <p:nvPr/>
          </p:nvCxnSpPr>
          <p:spPr>
            <a:xfrm rot="5400000" flipH="1" flipV="1">
              <a:off x="6675468" y="1544147"/>
              <a:ext cx="2586930" cy="33210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1918330-E5AC-42C1-9E3B-D89595B983C1}"/>
              </a:ext>
            </a:extLst>
          </p:cNvPr>
          <p:cNvGrpSpPr/>
          <p:nvPr/>
        </p:nvGrpSpPr>
        <p:grpSpPr>
          <a:xfrm rot="16200000">
            <a:off x="7885047" y="3996994"/>
            <a:ext cx="542676" cy="2705700"/>
            <a:chOff x="7736377" y="2870661"/>
            <a:chExt cx="411302" cy="2050682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8729A62-898B-42F8-841C-3E415ACD7138}"/>
                </a:ext>
              </a:extLst>
            </p:cNvPr>
            <p:cNvSpPr/>
            <p:nvPr/>
          </p:nvSpPr>
          <p:spPr>
            <a:xfrm>
              <a:off x="7736377" y="2870661"/>
              <a:ext cx="133004" cy="1330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46FAE3D-7951-4B5E-9D1B-379A5DA2B94C}"/>
                </a:ext>
              </a:extLst>
            </p:cNvPr>
            <p:cNvCxnSpPr>
              <a:cxnSpLocks/>
              <a:stCxn id="46" idx="4"/>
              <a:endCxn id="21" idx="1"/>
            </p:cNvCxnSpPr>
            <p:nvPr/>
          </p:nvCxnSpPr>
          <p:spPr>
            <a:xfrm rot="5400000" flipV="1">
              <a:off x="7016438" y="3790106"/>
              <a:ext cx="1917678" cy="34479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B6C971F-051E-4538-853D-5C309159AB42}"/>
              </a:ext>
            </a:extLst>
          </p:cNvPr>
          <p:cNvCxnSpPr>
            <a:cxnSpLocks/>
          </p:cNvCxnSpPr>
          <p:nvPr/>
        </p:nvCxnSpPr>
        <p:spPr>
          <a:xfrm rot="3240000" flipH="1" flipV="1">
            <a:off x="8994344" y="2492278"/>
            <a:ext cx="2273" cy="283464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Picture 25" descr="A picture containing food, different, bread, several&#10;&#10;Description automatically generated">
            <a:extLst>
              <a:ext uri="{FF2B5EF4-FFF2-40B4-BE49-F238E27FC236}">
                <a16:creationId xmlns:a16="http://schemas.microsoft.com/office/drawing/2014/main" id="{82B4339B-4353-4FD7-9ACB-8FAC86E2BD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77" t="1940" r="26560" b="75848"/>
          <a:stretch/>
        </p:blipFill>
        <p:spPr>
          <a:xfrm>
            <a:off x="9509234" y="1983013"/>
            <a:ext cx="1884013" cy="18840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9A72A353-5957-44A8-9068-10454DC7E9B1}"/>
              </a:ext>
            </a:extLst>
          </p:cNvPr>
          <p:cNvSpPr/>
          <p:nvPr/>
        </p:nvSpPr>
        <p:spPr>
          <a:xfrm rot="16200000">
            <a:off x="7767841" y="4682831"/>
            <a:ext cx="166142" cy="16497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65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Limitation 2: Latent Space Dimensionality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6B9DCB-3C5D-4DA4-AD8D-2239F9A59FD4}"/>
              </a:ext>
            </a:extLst>
          </p:cNvPr>
          <p:cNvSpPr txBox="1"/>
          <p:nvPr/>
        </p:nvSpPr>
        <p:spPr>
          <a:xfrm>
            <a:off x="6574972" y="1502688"/>
            <a:ext cx="561702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Object 1: {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shape: {cube, sphere, cylinder}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color: {cyan, …, green},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material: {rubber, metal},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	x-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coord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: [0,1],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y-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coord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: [0,1],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r-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coord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: [0, 2pi)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},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…, 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Object 5: {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shape: {cube, sphere, cylinder}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color: {cyan, …, green},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material: {rubber, metal},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	x-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coord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: [0,1],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y-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coord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: [0,1],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r-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coord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: [0, 2pi)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A29082E-E3EB-4EAA-88DF-C26A094AD5D4}"/>
              </a:ext>
            </a:extLst>
          </p:cNvPr>
          <p:cNvGrpSpPr/>
          <p:nvPr/>
        </p:nvGrpSpPr>
        <p:grpSpPr>
          <a:xfrm>
            <a:off x="858865" y="2010145"/>
            <a:ext cx="3985279" cy="3167743"/>
            <a:chOff x="858866" y="1690688"/>
            <a:chExt cx="3985279" cy="3167743"/>
          </a:xfrm>
        </p:grpSpPr>
        <p:sp>
          <p:nvSpPr>
            <p:cNvPr id="4" name="Flowchart: Manual Operation 3">
              <a:extLst>
                <a:ext uri="{FF2B5EF4-FFF2-40B4-BE49-F238E27FC236}">
                  <a16:creationId xmlns:a16="http://schemas.microsoft.com/office/drawing/2014/main" id="{2B1B782A-C46B-4014-BC21-920A27373DDC}"/>
                </a:ext>
              </a:extLst>
            </p:cNvPr>
            <p:cNvSpPr/>
            <p:nvPr/>
          </p:nvSpPr>
          <p:spPr>
            <a:xfrm rot="16200000">
              <a:off x="4339" y="2545215"/>
              <a:ext cx="3167743" cy="1458689"/>
            </a:xfrm>
            <a:prstGeom prst="flowChartManualOperatio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LM Roman 10" panose="00000500000000000000" pitchFamily="50" charset="0"/>
                </a:rPr>
                <a:t>Encoder</a:t>
              </a:r>
            </a:p>
          </p:txBody>
        </p:sp>
        <p:sp>
          <p:nvSpPr>
            <p:cNvPr id="11" name="Flowchart: Manual Operation 10">
              <a:extLst>
                <a:ext uri="{FF2B5EF4-FFF2-40B4-BE49-F238E27FC236}">
                  <a16:creationId xmlns:a16="http://schemas.microsoft.com/office/drawing/2014/main" id="{18962D56-D976-4809-99A1-12B89154F28B}"/>
                </a:ext>
              </a:extLst>
            </p:cNvPr>
            <p:cNvSpPr/>
            <p:nvPr/>
          </p:nvSpPr>
          <p:spPr>
            <a:xfrm rot="5400000">
              <a:off x="2530928" y="2545214"/>
              <a:ext cx="3167743" cy="1458691"/>
            </a:xfrm>
            <a:prstGeom prst="flowChartManualOperatio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LM Roman 10" panose="00000500000000000000" pitchFamily="50" charset="0"/>
                </a:rPr>
                <a:t>Decoder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FBE0B9-5FA9-47F0-8C34-040D14769101}"/>
                </a:ext>
              </a:extLst>
            </p:cNvPr>
            <p:cNvSpPr/>
            <p:nvPr/>
          </p:nvSpPr>
          <p:spPr>
            <a:xfrm>
              <a:off x="2598411" y="2539772"/>
              <a:ext cx="506188" cy="14695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600" dirty="0">
                  <a:latin typeface="LM Roman 10" panose="00000500000000000000" pitchFamily="50" charset="0"/>
                </a:rPr>
                <a:t>z</a:t>
              </a:r>
            </a:p>
          </p:txBody>
        </p:sp>
      </p:grpSp>
      <p:sp>
        <p:nvSpPr>
          <p:cNvPr id="13" name="Subtitle 2">
            <a:extLst>
              <a:ext uri="{FF2B5EF4-FFF2-40B4-BE49-F238E27FC236}">
                <a16:creationId xmlns:a16="http://schemas.microsoft.com/office/drawing/2014/main" id="{ECB73D1A-A574-49D4-A48D-1CBE0E0D08C1}"/>
              </a:ext>
            </a:extLst>
          </p:cNvPr>
          <p:cNvSpPr txBox="1">
            <a:spLocks/>
          </p:cNvSpPr>
          <p:nvPr/>
        </p:nvSpPr>
        <p:spPr>
          <a:xfrm>
            <a:off x="858865" y="5163206"/>
            <a:ext cx="3985279" cy="1088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Latent: 10-dim</a:t>
            </a:r>
          </a:p>
        </p:txBody>
      </p:sp>
    </p:spTree>
    <p:extLst>
      <p:ext uri="{BB962C8B-B14F-4D97-AF65-F5344CB8AC3E}">
        <p14:creationId xmlns:p14="http://schemas.microsoft.com/office/powerpoint/2010/main" val="104204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6F48F1-BE9D-4A67-96CA-A4C060D1DBF0}"/>
              </a:ext>
            </a:extLst>
          </p:cNvPr>
          <p:cNvSpPr txBox="1"/>
          <p:nvPr/>
        </p:nvSpPr>
        <p:spPr>
          <a:xfrm>
            <a:off x="0" y="623456"/>
            <a:ext cx="121920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1. Develop an understanding of class boundaries.</a:t>
            </a:r>
            <a:endParaRPr lang="en-US" sz="4400" dirty="0">
              <a:latin typeface="LM Roman 10" panose="00000500000000000000" pitchFamily="50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BDB720A-5C63-49D2-94F4-6B44608A8B07}"/>
              </a:ext>
            </a:extLst>
          </p:cNvPr>
          <p:cNvSpPr txBox="1">
            <a:spLocks/>
          </p:cNvSpPr>
          <p:nvPr/>
        </p:nvSpPr>
        <p:spPr>
          <a:xfrm>
            <a:off x="3961071" y="5984075"/>
            <a:ext cx="4269856" cy="587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Classifier’s prediction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E93DC15-62FF-45C0-AE4A-881A05227801}"/>
              </a:ext>
            </a:extLst>
          </p:cNvPr>
          <p:cNvSpPr txBox="1">
            <a:spLocks/>
          </p:cNvSpPr>
          <p:nvPr/>
        </p:nvSpPr>
        <p:spPr>
          <a:xfrm>
            <a:off x="5063425" y="1475038"/>
            <a:ext cx="2065149" cy="587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True class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1227009-6E47-47A7-B613-7DFD0B305FF8}"/>
              </a:ext>
            </a:extLst>
          </p:cNvPr>
          <p:cNvGrpSpPr/>
          <p:nvPr/>
        </p:nvGrpSpPr>
        <p:grpSpPr>
          <a:xfrm>
            <a:off x="436892" y="2079635"/>
            <a:ext cx="2286001" cy="3704516"/>
            <a:chOff x="1800025" y="2175304"/>
            <a:chExt cx="2286001" cy="3704516"/>
          </a:xfrm>
        </p:grpSpPr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4A945BDF-F43A-4824-B4EC-8AC7C51BB209}"/>
                </a:ext>
              </a:extLst>
            </p:cNvPr>
            <p:cNvSpPr txBox="1">
              <a:spLocks/>
            </p:cNvSpPr>
            <p:nvPr/>
          </p:nvSpPr>
          <p:spPr>
            <a:xfrm>
              <a:off x="1800026" y="5090839"/>
              <a:ext cx="2286000" cy="7889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M Roman 10" panose="00000500000000000000" pitchFamily="50" charset="0"/>
                </a:rPr>
                <a:t>51% Corgi,     49% Bread </a:t>
              </a:r>
            </a:p>
          </p:txBody>
        </p:sp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036AD269-5579-4AA1-B910-66E27DE330F6}"/>
                </a:ext>
              </a:extLst>
            </p:cNvPr>
            <p:cNvSpPr txBox="1">
              <a:spLocks/>
            </p:cNvSpPr>
            <p:nvPr/>
          </p:nvSpPr>
          <p:spPr>
            <a:xfrm>
              <a:off x="1800025" y="2175304"/>
              <a:ext cx="2286000" cy="5872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M Roman 10" panose="00000500000000000000" pitchFamily="50" charset="0"/>
                </a:rPr>
                <a:t>Corgi</a:t>
              </a:r>
            </a:p>
          </p:txBody>
        </p:sp>
        <p:pic>
          <p:nvPicPr>
            <p:cNvPr id="22" name="Picture 21" descr="A picture containing food, different, bread, several&#10;&#10;Description automatically generated">
              <a:extLst>
                <a:ext uri="{FF2B5EF4-FFF2-40B4-BE49-F238E27FC236}">
                  <a16:creationId xmlns:a16="http://schemas.microsoft.com/office/drawing/2014/main" id="{48FB8B46-C937-4760-8EB6-3F27F1BE38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2" t="1561" r="77045" b="76227"/>
            <a:stretch/>
          </p:blipFill>
          <p:spPr>
            <a:xfrm>
              <a:off x="1800025" y="2779901"/>
              <a:ext cx="2286000" cy="2286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F251F37-D552-4089-9452-F0ECE8A214AC}"/>
              </a:ext>
            </a:extLst>
          </p:cNvPr>
          <p:cNvGrpSpPr/>
          <p:nvPr/>
        </p:nvGrpSpPr>
        <p:grpSpPr>
          <a:xfrm>
            <a:off x="3447630" y="2079635"/>
            <a:ext cx="2286001" cy="3704515"/>
            <a:chOff x="4461668" y="2175304"/>
            <a:chExt cx="2286001" cy="3704515"/>
          </a:xfrm>
        </p:grpSpPr>
        <p:sp>
          <p:nvSpPr>
            <p:cNvPr id="15" name="Subtitle 2">
              <a:extLst>
                <a:ext uri="{FF2B5EF4-FFF2-40B4-BE49-F238E27FC236}">
                  <a16:creationId xmlns:a16="http://schemas.microsoft.com/office/drawing/2014/main" id="{B7BFF5A4-ACEB-47FF-9308-5C250D3362C4}"/>
                </a:ext>
              </a:extLst>
            </p:cNvPr>
            <p:cNvSpPr txBox="1">
              <a:spLocks/>
            </p:cNvSpPr>
            <p:nvPr/>
          </p:nvSpPr>
          <p:spPr>
            <a:xfrm>
              <a:off x="4461669" y="2175304"/>
              <a:ext cx="2286000" cy="5872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M Roman 10" panose="00000500000000000000" pitchFamily="50" charset="0"/>
                </a:rPr>
                <a:t>Bread</a:t>
              </a:r>
            </a:p>
          </p:txBody>
        </p:sp>
        <p:pic>
          <p:nvPicPr>
            <p:cNvPr id="23" name="Picture 22" descr="A picture containing food, different, bread, several&#10;&#10;Description automatically generated">
              <a:extLst>
                <a:ext uri="{FF2B5EF4-FFF2-40B4-BE49-F238E27FC236}">
                  <a16:creationId xmlns:a16="http://schemas.microsoft.com/office/drawing/2014/main" id="{E05084A7-BF75-4D02-8789-6232B718F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88" t="169" r="52249" b="77619"/>
            <a:stretch/>
          </p:blipFill>
          <p:spPr>
            <a:xfrm>
              <a:off x="4461669" y="2779901"/>
              <a:ext cx="2286000" cy="2286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Subtitle 2">
              <a:extLst>
                <a:ext uri="{FF2B5EF4-FFF2-40B4-BE49-F238E27FC236}">
                  <a16:creationId xmlns:a16="http://schemas.microsoft.com/office/drawing/2014/main" id="{50AC4FA0-C409-4054-B159-D8291B635620}"/>
                </a:ext>
              </a:extLst>
            </p:cNvPr>
            <p:cNvSpPr txBox="1">
              <a:spLocks/>
            </p:cNvSpPr>
            <p:nvPr/>
          </p:nvSpPr>
          <p:spPr>
            <a:xfrm>
              <a:off x="4461668" y="5090838"/>
              <a:ext cx="2286000" cy="7889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M Roman 10" panose="00000500000000000000" pitchFamily="50" charset="0"/>
                </a:rPr>
                <a:t>48% Corgi,     52% Bread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19B6766-532B-44BF-AF5F-28F7124BDD81}"/>
              </a:ext>
            </a:extLst>
          </p:cNvPr>
          <p:cNvGrpSpPr/>
          <p:nvPr/>
        </p:nvGrpSpPr>
        <p:grpSpPr>
          <a:xfrm>
            <a:off x="6458368" y="2079635"/>
            <a:ext cx="2286003" cy="3704515"/>
            <a:chOff x="7123310" y="2175304"/>
            <a:chExt cx="2286003" cy="3704515"/>
          </a:xfrm>
        </p:grpSpPr>
        <p:sp>
          <p:nvSpPr>
            <p:cNvPr id="16" name="Subtitle 2">
              <a:extLst>
                <a:ext uri="{FF2B5EF4-FFF2-40B4-BE49-F238E27FC236}">
                  <a16:creationId xmlns:a16="http://schemas.microsoft.com/office/drawing/2014/main" id="{E0F3EE1E-B040-49AD-9AB9-315AFED8E0D5}"/>
                </a:ext>
              </a:extLst>
            </p:cNvPr>
            <p:cNvSpPr txBox="1">
              <a:spLocks/>
            </p:cNvSpPr>
            <p:nvPr/>
          </p:nvSpPr>
          <p:spPr>
            <a:xfrm>
              <a:off x="7123313" y="2175304"/>
              <a:ext cx="2286000" cy="5872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M Roman 10" panose="00000500000000000000" pitchFamily="50" charset="0"/>
                </a:rPr>
                <a:t>Corgi</a:t>
              </a:r>
            </a:p>
          </p:txBody>
        </p:sp>
        <p:sp>
          <p:nvSpPr>
            <p:cNvPr id="25" name="Subtitle 2">
              <a:extLst>
                <a:ext uri="{FF2B5EF4-FFF2-40B4-BE49-F238E27FC236}">
                  <a16:creationId xmlns:a16="http://schemas.microsoft.com/office/drawing/2014/main" id="{42242370-0FF7-473B-9AA5-AE5886F73D66}"/>
                </a:ext>
              </a:extLst>
            </p:cNvPr>
            <p:cNvSpPr txBox="1">
              <a:spLocks/>
            </p:cNvSpPr>
            <p:nvPr/>
          </p:nvSpPr>
          <p:spPr>
            <a:xfrm>
              <a:off x="7123313" y="5090838"/>
              <a:ext cx="2286000" cy="7889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M Roman 10" panose="00000500000000000000" pitchFamily="50" charset="0"/>
                </a:rPr>
                <a:t>50% Corgi,     50% Bread </a:t>
              </a:r>
            </a:p>
          </p:txBody>
        </p:sp>
        <p:pic>
          <p:nvPicPr>
            <p:cNvPr id="27" name="Picture 26" descr="A picture containing food, different, bread, several&#10;&#10;Description automatically generated">
              <a:extLst>
                <a:ext uri="{FF2B5EF4-FFF2-40B4-BE49-F238E27FC236}">
                  <a16:creationId xmlns:a16="http://schemas.microsoft.com/office/drawing/2014/main" id="{DA226AB4-D5DF-40CB-8097-A2B1DDB0BE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77" t="1940" r="26560" b="75848"/>
            <a:stretch/>
          </p:blipFill>
          <p:spPr>
            <a:xfrm>
              <a:off x="7123310" y="2776424"/>
              <a:ext cx="2286000" cy="2286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FBE7D0F-5931-4BED-8966-D02AA253F2EB}"/>
              </a:ext>
            </a:extLst>
          </p:cNvPr>
          <p:cNvGrpSpPr/>
          <p:nvPr/>
        </p:nvGrpSpPr>
        <p:grpSpPr>
          <a:xfrm>
            <a:off x="9469107" y="2079635"/>
            <a:ext cx="2286000" cy="3712827"/>
            <a:chOff x="9784957" y="2175304"/>
            <a:chExt cx="2286000" cy="3712827"/>
          </a:xfrm>
        </p:grpSpPr>
        <p:sp>
          <p:nvSpPr>
            <p:cNvPr id="17" name="Subtitle 2">
              <a:extLst>
                <a:ext uri="{FF2B5EF4-FFF2-40B4-BE49-F238E27FC236}">
                  <a16:creationId xmlns:a16="http://schemas.microsoft.com/office/drawing/2014/main" id="{67D8C8E3-E49D-4ACC-A6C1-0D05CAEA8F1E}"/>
                </a:ext>
              </a:extLst>
            </p:cNvPr>
            <p:cNvSpPr txBox="1">
              <a:spLocks/>
            </p:cNvSpPr>
            <p:nvPr/>
          </p:nvSpPr>
          <p:spPr>
            <a:xfrm>
              <a:off x="9784957" y="2175304"/>
              <a:ext cx="2286000" cy="5872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M Roman 10" panose="00000500000000000000" pitchFamily="50" charset="0"/>
                </a:rPr>
                <a:t>Bread</a:t>
              </a:r>
            </a:p>
          </p:txBody>
        </p:sp>
        <p:sp>
          <p:nvSpPr>
            <p:cNvPr id="26" name="Subtitle 2">
              <a:extLst>
                <a:ext uri="{FF2B5EF4-FFF2-40B4-BE49-F238E27FC236}">
                  <a16:creationId xmlns:a16="http://schemas.microsoft.com/office/drawing/2014/main" id="{86BC7696-770D-4850-931E-F29BB3E413F8}"/>
                </a:ext>
              </a:extLst>
            </p:cNvPr>
            <p:cNvSpPr txBox="1">
              <a:spLocks/>
            </p:cNvSpPr>
            <p:nvPr/>
          </p:nvSpPr>
          <p:spPr>
            <a:xfrm>
              <a:off x="9784957" y="5099150"/>
              <a:ext cx="2286000" cy="7889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M Roman 10" panose="00000500000000000000" pitchFamily="50" charset="0"/>
                </a:rPr>
                <a:t>45% Corgi,     55% Bread </a:t>
              </a:r>
            </a:p>
          </p:txBody>
        </p:sp>
        <p:pic>
          <p:nvPicPr>
            <p:cNvPr id="28" name="Picture 27" descr="A picture containing food, different, bread, several&#10;&#10;Description automatically generated">
              <a:extLst>
                <a:ext uri="{FF2B5EF4-FFF2-40B4-BE49-F238E27FC236}">
                  <a16:creationId xmlns:a16="http://schemas.microsoft.com/office/drawing/2014/main" id="{1D8FA7C7-754E-44C9-81A9-4F6191C664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56" t="610" r="381" b="77178"/>
            <a:stretch/>
          </p:blipFill>
          <p:spPr>
            <a:xfrm>
              <a:off x="9784957" y="2779901"/>
              <a:ext cx="2286000" cy="2286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1" name="Footer Placeholder 1026">
            <a:extLst>
              <a:ext uri="{FF2B5EF4-FFF2-40B4-BE49-F238E27FC236}">
                <a16:creationId xmlns:a16="http://schemas.microsoft.com/office/drawing/2014/main" id="{DCB228B6-1235-4646-86A6-9149CE690B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71281"/>
            <a:ext cx="4114800" cy="286719"/>
          </a:xfrm>
        </p:spPr>
        <p:txBody>
          <a:bodyPr/>
          <a:lstStyle/>
          <a:p>
            <a:pPr algn="l"/>
            <a:r>
              <a:rPr lang="en-US" dirty="0"/>
              <a:t>Booth and Zhou et al., Bayes-</a:t>
            </a:r>
            <a:r>
              <a:rPr lang="en-US" dirty="0" err="1"/>
              <a:t>TrEx</a:t>
            </a:r>
            <a:r>
              <a:rPr lang="en-US" dirty="0"/>
              <a:t>, AAAI, 2021</a:t>
            </a:r>
          </a:p>
        </p:txBody>
      </p:sp>
    </p:spTree>
    <p:extLst>
      <p:ext uri="{BB962C8B-B14F-4D97-AF65-F5344CB8AC3E}">
        <p14:creationId xmlns:p14="http://schemas.microsoft.com/office/powerpoint/2010/main" val="418163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Limitation 3: Transparency for Classification Tasks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CFF9FE-53B8-4698-A24B-D8B66DCFA820}"/>
              </a:ext>
            </a:extLst>
          </p:cNvPr>
          <p:cNvGrpSpPr/>
          <p:nvPr/>
        </p:nvGrpSpPr>
        <p:grpSpPr>
          <a:xfrm>
            <a:off x="4408739" y="1690688"/>
            <a:ext cx="7064217" cy="4211610"/>
            <a:chOff x="4686067" y="482600"/>
            <a:chExt cx="7064217" cy="421161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A544E71-FB43-422B-A672-597B10721D9E}"/>
                </a:ext>
              </a:extLst>
            </p:cNvPr>
            <p:cNvSpPr/>
            <p:nvPr/>
          </p:nvSpPr>
          <p:spPr>
            <a:xfrm>
              <a:off x="4686067" y="909035"/>
              <a:ext cx="675640" cy="67564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4F0C672-9660-4C20-8808-CDE90C9E4A58}"/>
                </a:ext>
              </a:extLst>
            </p:cNvPr>
            <p:cNvSpPr/>
            <p:nvPr/>
          </p:nvSpPr>
          <p:spPr>
            <a:xfrm>
              <a:off x="4686067" y="1910085"/>
              <a:ext cx="675640" cy="67564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FB5DD91-5B78-4426-B96D-79F194CA4854}"/>
                </a:ext>
              </a:extLst>
            </p:cNvPr>
            <p:cNvSpPr/>
            <p:nvPr/>
          </p:nvSpPr>
          <p:spPr>
            <a:xfrm>
              <a:off x="4708926" y="3404236"/>
              <a:ext cx="675640" cy="67564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D0712CC-AA57-4327-BD0A-7C5AE03442FB}"/>
                </a:ext>
              </a:extLst>
            </p:cNvPr>
            <p:cNvGrpSpPr/>
            <p:nvPr/>
          </p:nvGrpSpPr>
          <p:grpSpPr>
            <a:xfrm>
              <a:off x="5001027" y="2863631"/>
              <a:ext cx="45719" cy="297628"/>
              <a:chOff x="2240280" y="2417015"/>
              <a:chExt cx="45719" cy="297628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EABC3495-1693-44AC-BB23-B58835B75980}"/>
                  </a:ext>
                </a:extLst>
              </p:cNvPr>
              <p:cNvSpPr/>
              <p:nvPr/>
            </p:nvSpPr>
            <p:spPr>
              <a:xfrm flipV="1">
                <a:off x="2240280" y="2417015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44FAC04A-535E-428C-9EB0-AD1A7E8C1E73}"/>
                  </a:ext>
                </a:extLst>
              </p:cNvPr>
              <p:cNvSpPr/>
              <p:nvPr/>
            </p:nvSpPr>
            <p:spPr>
              <a:xfrm flipV="1">
                <a:off x="2240280" y="2542685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053B78C7-E3AE-4046-A3D0-691F0CBD4DF4}"/>
                  </a:ext>
                </a:extLst>
              </p:cNvPr>
              <p:cNvSpPr/>
              <p:nvPr/>
            </p:nvSpPr>
            <p:spPr>
              <a:xfrm flipV="1">
                <a:off x="2240280" y="2668924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00631DC-961B-44E4-9D6D-D836681B5295}"/>
                </a:ext>
              </a:extLst>
            </p:cNvPr>
            <p:cNvSpPr/>
            <p:nvPr/>
          </p:nvSpPr>
          <p:spPr>
            <a:xfrm>
              <a:off x="6880345" y="482600"/>
              <a:ext cx="675640" cy="6756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F84B19A-D572-4C02-92E6-423FCEA734ED}"/>
                </a:ext>
              </a:extLst>
            </p:cNvPr>
            <p:cNvSpPr/>
            <p:nvPr/>
          </p:nvSpPr>
          <p:spPr>
            <a:xfrm>
              <a:off x="6880345" y="1483650"/>
              <a:ext cx="675640" cy="6756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4A4B8B3-EAAB-4D1F-B071-311000046816}"/>
                </a:ext>
              </a:extLst>
            </p:cNvPr>
            <p:cNvSpPr/>
            <p:nvPr/>
          </p:nvSpPr>
          <p:spPr>
            <a:xfrm>
              <a:off x="6885425" y="3017520"/>
              <a:ext cx="675640" cy="6756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9C66EB9-8A73-4AE7-AE1D-A9827989501F}"/>
                </a:ext>
              </a:extLst>
            </p:cNvPr>
            <p:cNvGrpSpPr/>
            <p:nvPr/>
          </p:nvGrpSpPr>
          <p:grpSpPr>
            <a:xfrm>
              <a:off x="7195305" y="2437196"/>
              <a:ext cx="45719" cy="297628"/>
              <a:chOff x="2240280" y="2417015"/>
              <a:chExt cx="45719" cy="297628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79B98755-E16A-41B5-A7B0-38C15256E691}"/>
                  </a:ext>
                </a:extLst>
              </p:cNvPr>
              <p:cNvSpPr/>
              <p:nvPr/>
            </p:nvSpPr>
            <p:spPr>
              <a:xfrm flipV="1">
                <a:off x="2240280" y="2417015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9FAA65F7-5813-4BD4-B5B2-8CBCFB49B0E3}"/>
                  </a:ext>
                </a:extLst>
              </p:cNvPr>
              <p:cNvSpPr/>
              <p:nvPr/>
            </p:nvSpPr>
            <p:spPr>
              <a:xfrm flipV="1">
                <a:off x="2240280" y="2542685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C615D7E5-2888-4996-A87F-AC85C65A72E4}"/>
                  </a:ext>
                </a:extLst>
              </p:cNvPr>
              <p:cNvSpPr/>
              <p:nvPr/>
            </p:nvSpPr>
            <p:spPr>
              <a:xfrm flipV="1">
                <a:off x="2240280" y="2668924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1726093-1C19-4648-B5D8-C9A36C61327D}"/>
                </a:ext>
              </a:extLst>
            </p:cNvPr>
            <p:cNvSpPr/>
            <p:nvPr/>
          </p:nvSpPr>
          <p:spPr>
            <a:xfrm>
              <a:off x="8444702" y="482600"/>
              <a:ext cx="675640" cy="6756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513D736-C4AC-4439-8773-625A0EE30B3A}"/>
                </a:ext>
              </a:extLst>
            </p:cNvPr>
            <p:cNvSpPr/>
            <p:nvPr/>
          </p:nvSpPr>
          <p:spPr>
            <a:xfrm>
              <a:off x="8444702" y="1483650"/>
              <a:ext cx="675640" cy="6756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9D17AD3-8E9D-46D7-8F38-1111A9B4DDC0}"/>
                </a:ext>
              </a:extLst>
            </p:cNvPr>
            <p:cNvSpPr/>
            <p:nvPr/>
          </p:nvSpPr>
          <p:spPr>
            <a:xfrm>
              <a:off x="8449782" y="3017520"/>
              <a:ext cx="675640" cy="6756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38A20C7-2C02-44C1-B41C-97DB3C5C2D2E}"/>
                </a:ext>
              </a:extLst>
            </p:cNvPr>
            <p:cNvGrpSpPr/>
            <p:nvPr/>
          </p:nvGrpSpPr>
          <p:grpSpPr>
            <a:xfrm>
              <a:off x="8759662" y="2437196"/>
              <a:ext cx="45719" cy="297628"/>
              <a:chOff x="2240280" y="2417015"/>
              <a:chExt cx="45719" cy="297628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266C68A-606E-4BB9-840E-4152D61E22EE}"/>
                  </a:ext>
                </a:extLst>
              </p:cNvPr>
              <p:cNvSpPr/>
              <p:nvPr/>
            </p:nvSpPr>
            <p:spPr>
              <a:xfrm flipV="1">
                <a:off x="2240280" y="2417015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09EA9842-E382-4F54-84BD-0E810BC33EAD}"/>
                  </a:ext>
                </a:extLst>
              </p:cNvPr>
              <p:cNvSpPr/>
              <p:nvPr/>
            </p:nvSpPr>
            <p:spPr>
              <a:xfrm flipV="1">
                <a:off x="2240280" y="2542685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BF16AEBA-115A-4D7A-8C10-11EADA93B6A2}"/>
                  </a:ext>
                </a:extLst>
              </p:cNvPr>
              <p:cNvSpPr/>
              <p:nvPr/>
            </p:nvSpPr>
            <p:spPr>
              <a:xfrm flipV="1">
                <a:off x="2240280" y="2668924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F64F4BF-3ABC-4EBE-A4A2-31BB5F3165CD}"/>
                </a:ext>
              </a:extLst>
            </p:cNvPr>
            <p:cNvSpPr/>
            <p:nvPr/>
          </p:nvSpPr>
          <p:spPr>
            <a:xfrm>
              <a:off x="10107955" y="1652114"/>
              <a:ext cx="1642329" cy="6756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LM Roman 10" panose="00000500000000000000" pitchFamily="50" charset="0"/>
                </a:rPr>
                <a:t>P(Corgi)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1C0D17D-54C1-4185-9CDA-589F22C89F9C}"/>
                </a:ext>
              </a:extLst>
            </p:cNvPr>
            <p:cNvSpPr/>
            <p:nvPr/>
          </p:nvSpPr>
          <p:spPr>
            <a:xfrm>
              <a:off x="10107956" y="2906589"/>
              <a:ext cx="1642328" cy="6756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LM Roman 10" panose="00000500000000000000" pitchFamily="50" charset="0"/>
                </a:rPr>
                <a:t>P(Bread)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1CA5273-DA8E-49B4-846B-F8190A47A64C}"/>
                </a:ext>
              </a:extLst>
            </p:cNvPr>
            <p:cNvSpPr/>
            <p:nvPr/>
          </p:nvSpPr>
          <p:spPr>
            <a:xfrm>
              <a:off x="6880345" y="4018570"/>
              <a:ext cx="675640" cy="6756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6EB12C7-6603-4EC0-8C56-20DC66041E6B}"/>
                </a:ext>
              </a:extLst>
            </p:cNvPr>
            <p:cNvSpPr/>
            <p:nvPr/>
          </p:nvSpPr>
          <p:spPr>
            <a:xfrm>
              <a:off x="8444702" y="4018570"/>
              <a:ext cx="675640" cy="6756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E5562B6-F928-4D1B-9270-B6A0EB5CCEE2}"/>
                </a:ext>
              </a:extLst>
            </p:cNvPr>
            <p:cNvCxnSpPr>
              <a:stCxn id="15" idx="6"/>
              <a:endCxn id="19" idx="2"/>
            </p:cNvCxnSpPr>
            <p:nvPr/>
          </p:nvCxnSpPr>
          <p:spPr>
            <a:xfrm flipV="1">
              <a:off x="5361707" y="820420"/>
              <a:ext cx="1518638" cy="42643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4CA7B59-8933-43A6-9D1B-95E05A72E24D}"/>
                </a:ext>
              </a:extLst>
            </p:cNvPr>
            <p:cNvCxnSpPr>
              <a:stCxn id="15" idx="6"/>
              <a:endCxn id="20" idx="2"/>
            </p:cNvCxnSpPr>
            <p:nvPr/>
          </p:nvCxnSpPr>
          <p:spPr>
            <a:xfrm>
              <a:off x="5361707" y="1246855"/>
              <a:ext cx="1518638" cy="57461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EA882C9-0997-424C-8CD3-BBA8AE8C4CC3}"/>
                </a:ext>
              </a:extLst>
            </p:cNvPr>
            <p:cNvCxnSpPr>
              <a:stCxn id="15" idx="6"/>
              <a:endCxn id="21" idx="2"/>
            </p:cNvCxnSpPr>
            <p:nvPr/>
          </p:nvCxnSpPr>
          <p:spPr>
            <a:xfrm>
              <a:off x="5361707" y="1246855"/>
              <a:ext cx="1523718" cy="210848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09287B9-9B66-4AA7-B2DB-8E0C0B88A9BE}"/>
                </a:ext>
              </a:extLst>
            </p:cNvPr>
            <p:cNvCxnSpPr>
              <a:stCxn id="15" idx="6"/>
              <a:endCxn id="29" idx="2"/>
            </p:cNvCxnSpPr>
            <p:nvPr/>
          </p:nvCxnSpPr>
          <p:spPr>
            <a:xfrm>
              <a:off x="5361707" y="1246855"/>
              <a:ext cx="1518638" cy="310953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C31539A-922E-4D8D-9036-56BBE149033A}"/>
                </a:ext>
              </a:extLst>
            </p:cNvPr>
            <p:cNvCxnSpPr>
              <a:stCxn id="16" idx="6"/>
              <a:endCxn id="20" idx="2"/>
            </p:cNvCxnSpPr>
            <p:nvPr/>
          </p:nvCxnSpPr>
          <p:spPr>
            <a:xfrm flipV="1">
              <a:off x="5361707" y="1821470"/>
              <a:ext cx="1518638" cy="42643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0CDD5BF-38F7-4459-9EBF-5FBA69E66508}"/>
                </a:ext>
              </a:extLst>
            </p:cNvPr>
            <p:cNvCxnSpPr>
              <a:stCxn id="16" idx="6"/>
              <a:endCxn id="21" idx="2"/>
            </p:cNvCxnSpPr>
            <p:nvPr/>
          </p:nvCxnSpPr>
          <p:spPr>
            <a:xfrm>
              <a:off x="5361707" y="2247905"/>
              <a:ext cx="1523718" cy="110743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BAB5F99-23BC-47D7-A719-E7E4978C25C1}"/>
                </a:ext>
              </a:extLst>
            </p:cNvPr>
            <p:cNvCxnSpPr>
              <a:stCxn id="16" idx="6"/>
              <a:endCxn id="29" idx="2"/>
            </p:cNvCxnSpPr>
            <p:nvPr/>
          </p:nvCxnSpPr>
          <p:spPr>
            <a:xfrm>
              <a:off x="5361707" y="2247905"/>
              <a:ext cx="1518638" cy="210848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818B43E-694A-45BF-823D-AEC64D98AA70}"/>
                </a:ext>
              </a:extLst>
            </p:cNvPr>
            <p:cNvCxnSpPr>
              <a:stCxn id="16" idx="6"/>
              <a:endCxn id="19" idx="2"/>
            </p:cNvCxnSpPr>
            <p:nvPr/>
          </p:nvCxnSpPr>
          <p:spPr>
            <a:xfrm flipV="1">
              <a:off x="5361707" y="820420"/>
              <a:ext cx="1518638" cy="142748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423E03F-BEF7-4209-9B0E-5797274B4B12}"/>
                </a:ext>
              </a:extLst>
            </p:cNvPr>
            <p:cNvCxnSpPr>
              <a:stCxn id="17" idx="6"/>
              <a:endCxn id="19" idx="2"/>
            </p:cNvCxnSpPr>
            <p:nvPr/>
          </p:nvCxnSpPr>
          <p:spPr>
            <a:xfrm flipV="1">
              <a:off x="5384566" y="820420"/>
              <a:ext cx="1495779" cy="292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0C4CE1C-94E6-482A-A42D-13648EBBC199}"/>
                </a:ext>
              </a:extLst>
            </p:cNvPr>
            <p:cNvCxnSpPr>
              <a:stCxn id="17" idx="6"/>
              <a:endCxn id="20" idx="2"/>
            </p:cNvCxnSpPr>
            <p:nvPr/>
          </p:nvCxnSpPr>
          <p:spPr>
            <a:xfrm flipV="1">
              <a:off x="5384566" y="1821470"/>
              <a:ext cx="1495779" cy="192058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755B156-77A1-4791-8EAC-4B29BBBD1CC2}"/>
                </a:ext>
              </a:extLst>
            </p:cNvPr>
            <p:cNvCxnSpPr>
              <a:stCxn id="17" idx="6"/>
              <a:endCxn id="21" idx="2"/>
            </p:cNvCxnSpPr>
            <p:nvPr/>
          </p:nvCxnSpPr>
          <p:spPr>
            <a:xfrm flipV="1">
              <a:off x="5384566" y="3355340"/>
              <a:ext cx="1500859" cy="38671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28C039A-63E1-4116-A099-8B14FAB73FE3}"/>
                </a:ext>
              </a:extLst>
            </p:cNvPr>
            <p:cNvCxnSpPr>
              <a:stCxn id="17" idx="6"/>
              <a:endCxn id="29" idx="2"/>
            </p:cNvCxnSpPr>
            <p:nvPr/>
          </p:nvCxnSpPr>
          <p:spPr>
            <a:xfrm>
              <a:off x="5384566" y="3742056"/>
              <a:ext cx="1495779" cy="61433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9703750-C616-49F9-9E86-B0ADCBB8DACF}"/>
                </a:ext>
              </a:extLst>
            </p:cNvPr>
            <p:cNvCxnSpPr>
              <a:stCxn id="19" idx="6"/>
              <a:endCxn id="23" idx="2"/>
            </p:cNvCxnSpPr>
            <p:nvPr/>
          </p:nvCxnSpPr>
          <p:spPr>
            <a:xfrm>
              <a:off x="7555985" y="820420"/>
              <a:ext cx="888717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064B11E-A22F-44FF-B9C9-651AFF968678}"/>
                </a:ext>
              </a:extLst>
            </p:cNvPr>
            <p:cNvCxnSpPr>
              <a:stCxn id="19" idx="6"/>
              <a:endCxn id="24" idx="2"/>
            </p:cNvCxnSpPr>
            <p:nvPr/>
          </p:nvCxnSpPr>
          <p:spPr>
            <a:xfrm>
              <a:off x="7555985" y="820420"/>
              <a:ext cx="888717" cy="100105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8494F1B-9326-4F71-9AA3-5EE9EC7979AF}"/>
                </a:ext>
              </a:extLst>
            </p:cNvPr>
            <p:cNvCxnSpPr>
              <a:stCxn id="19" idx="6"/>
              <a:endCxn id="25" idx="2"/>
            </p:cNvCxnSpPr>
            <p:nvPr/>
          </p:nvCxnSpPr>
          <p:spPr>
            <a:xfrm>
              <a:off x="7555985" y="820420"/>
              <a:ext cx="893797" cy="253492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17EFE5F-8575-4392-BB9F-C19782D608F9}"/>
                </a:ext>
              </a:extLst>
            </p:cNvPr>
            <p:cNvCxnSpPr>
              <a:stCxn id="19" idx="6"/>
              <a:endCxn id="30" idx="2"/>
            </p:cNvCxnSpPr>
            <p:nvPr/>
          </p:nvCxnSpPr>
          <p:spPr>
            <a:xfrm>
              <a:off x="7555985" y="820420"/>
              <a:ext cx="888717" cy="353597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0C97295-19FD-488F-BE41-A047C9022D04}"/>
                </a:ext>
              </a:extLst>
            </p:cNvPr>
            <p:cNvCxnSpPr>
              <a:stCxn id="20" idx="6"/>
              <a:endCxn id="23" idx="2"/>
            </p:cNvCxnSpPr>
            <p:nvPr/>
          </p:nvCxnSpPr>
          <p:spPr>
            <a:xfrm flipV="1">
              <a:off x="7555985" y="820420"/>
              <a:ext cx="888717" cy="100105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16248E4-4630-4EFE-A978-0F736E4F8DCD}"/>
                </a:ext>
              </a:extLst>
            </p:cNvPr>
            <p:cNvCxnSpPr>
              <a:stCxn id="20" idx="6"/>
              <a:endCxn id="24" idx="2"/>
            </p:cNvCxnSpPr>
            <p:nvPr/>
          </p:nvCxnSpPr>
          <p:spPr>
            <a:xfrm>
              <a:off x="7555985" y="1821470"/>
              <a:ext cx="888717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00972FA-0298-4B67-A3CA-FB4E8EBFA950}"/>
                </a:ext>
              </a:extLst>
            </p:cNvPr>
            <p:cNvCxnSpPr>
              <a:stCxn id="20" idx="6"/>
              <a:endCxn id="25" idx="2"/>
            </p:cNvCxnSpPr>
            <p:nvPr/>
          </p:nvCxnSpPr>
          <p:spPr>
            <a:xfrm>
              <a:off x="7555985" y="1821470"/>
              <a:ext cx="893797" cy="153387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89EF4BC-D7B9-456F-AC80-692EEE6C5354}"/>
                </a:ext>
              </a:extLst>
            </p:cNvPr>
            <p:cNvCxnSpPr>
              <a:stCxn id="20" idx="6"/>
              <a:endCxn id="30" idx="2"/>
            </p:cNvCxnSpPr>
            <p:nvPr/>
          </p:nvCxnSpPr>
          <p:spPr>
            <a:xfrm>
              <a:off x="7555985" y="1821470"/>
              <a:ext cx="888717" cy="253492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A1ACB31-9DA9-43C5-A81D-1B819268A1DC}"/>
                </a:ext>
              </a:extLst>
            </p:cNvPr>
            <p:cNvCxnSpPr>
              <a:stCxn id="21" idx="6"/>
              <a:endCxn id="23" idx="2"/>
            </p:cNvCxnSpPr>
            <p:nvPr/>
          </p:nvCxnSpPr>
          <p:spPr>
            <a:xfrm flipV="1">
              <a:off x="7561065" y="820420"/>
              <a:ext cx="883637" cy="253492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EB4BA99-303C-4E87-8DE3-7C65BCFB3FC8}"/>
                </a:ext>
              </a:extLst>
            </p:cNvPr>
            <p:cNvCxnSpPr>
              <a:stCxn id="21" idx="6"/>
              <a:endCxn id="24" idx="2"/>
            </p:cNvCxnSpPr>
            <p:nvPr/>
          </p:nvCxnSpPr>
          <p:spPr>
            <a:xfrm flipV="1">
              <a:off x="7561065" y="1821470"/>
              <a:ext cx="883637" cy="153387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EB5E549-B656-4F83-9692-3D5DAA83AE1C}"/>
                </a:ext>
              </a:extLst>
            </p:cNvPr>
            <p:cNvCxnSpPr>
              <a:stCxn id="21" idx="6"/>
              <a:endCxn id="25" idx="2"/>
            </p:cNvCxnSpPr>
            <p:nvPr/>
          </p:nvCxnSpPr>
          <p:spPr>
            <a:xfrm>
              <a:off x="7561065" y="3355340"/>
              <a:ext cx="888717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4DE74A5-88F8-4FBF-BDF3-C8025A7493AC}"/>
                </a:ext>
              </a:extLst>
            </p:cNvPr>
            <p:cNvCxnSpPr>
              <a:stCxn id="21" idx="6"/>
              <a:endCxn id="30" idx="2"/>
            </p:cNvCxnSpPr>
            <p:nvPr/>
          </p:nvCxnSpPr>
          <p:spPr>
            <a:xfrm>
              <a:off x="7561065" y="3355340"/>
              <a:ext cx="883637" cy="100105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842A24A-4440-4994-863D-838F126DC905}"/>
                </a:ext>
              </a:extLst>
            </p:cNvPr>
            <p:cNvCxnSpPr>
              <a:stCxn id="29" idx="6"/>
              <a:endCxn id="23" idx="2"/>
            </p:cNvCxnSpPr>
            <p:nvPr/>
          </p:nvCxnSpPr>
          <p:spPr>
            <a:xfrm flipV="1">
              <a:off x="7555985" y="820420"/>
              <a:ext cx="888717" cy="353597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694E2AC-CD80-4435-AC64-B4457BD9887E}"/>
                </a:ext>
              </a:extLst>
            </p:cNvPr>
            <p:cNvCxnSpPr>
              <a:stCxn id="29" idx="6"/>
              <a:endCxn id="24" idx="2"/>
            </p:cNvCxnSpPr>
            <p:nvPr/>
          </p:nvCxnSpPr>
          <p:spPr>
            <a:xfrm flipV="1">
              <a:off x="7555985" y="1821470"/>
              <a:ext cx="888717" cy="253492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E8A4AB5-17E5-48D7-8BF6-135328A61CFC}"/>
                </a:ext>
              </a:extLst>
            </p:cNvPr>
            <p:cNvCxnSpPr>
              <a:stCxn id="29" idx="6"/>
              <a:endCxn id="25" idx="2"/>
            </p:cNvCxnSpPr>
            <p:nvPr/>
          </p:nvCxnSpPr>
          <p:spPr>
            <a:xfrm flipV="1">
              <a:off x="7555985" y="3355340"/>
              <a:ext cx="893797" cy="100105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9A6EC42-CE1C-40F8-8540-3DB2BE272B05}"/>
                </a:ext>
              </a:extLst>
            </p:cNvPr>
            <p:cNvCxnSpPr>
              <a:stCxn id="29" idx="6"/>
              <a:endCxn id="30" idx="2"/>
            </p:cNvCxnSpPr>
            <p:nvPr/>
          </p:nvCxnSpPr>
          <p:spPr>
            <a:xfrm>
              <a:off x="7555985" y="4356390"/>
              <a:ext cx="888717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1206AA3-34C0-45D3-B599-2AF0D2702724}"/>
                </a:ext>
              </a:extLst>
            </p:cNvPr>
            <p:cNvCxnSpPr>
              <a:stCxn id="23" idx="6"/>
              <a:endCxn id="27" idx="2"/>
            </p:cNvCxnSpPr>
            <p:nvPr/>
          </p:nvCxnSpPr>
          <p:spPr>
            <a:xfrm>
              <a:off x="9120342" y="820420"/>
              <a:ext cx="987613" cy="116951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86F6075-DEA6-4A69-88F0-8C3849263901}"/>
                </a:ext>
              </a:extLst>
            </p:cNvPr>
            <p:cNvCxnSpPr>
              <a:stCxn id="24" idx="6"/>
              <a:endCxn id="27" idx="2"/>
            </p:cNvCxnSpPr>
            <p:nvPr/>
          </p:nvCxnSpPr>
          <p:spPr>
            <a:xfrm>
              <a:off x="9120342" y="1821470"/>
              <a:ext cx="987613" cy="16846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882D6EC-DCA4-4B6E-8BC0-CA81AEA9A7CD}"/>
                </a:ext>
              </a:extLst>
            </p:cNvPr>
            <p:cNvCxnSpPr>
              <a:stCxn id="23" idx="6"/>
              <a:endCxn id="28" idx="2"/>
            </p:cNvCxnSpPr>
            <p:nvPr/>
          </p:nvCxnSpPr>
          <p:spPr>
            <a:xfrm>
              <a:off x="9120342" y="820420"/>
              <a:ext cx="987614" cy="2423989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9D5C25C-BEEC-4BF7-9044-BA7C8DFF0FF1}"/>
                </a:ext>
              </a:extLst>
            </p:cNvPr>
            <p:cNvCxnSpPr>
              <a:stCxn id="24" idx="6"/>
              <a:endCxn id="28" idx="2"/>
            </p:cNvCxnSpPr>
            <p:nvPr/>
          </p:nvCxnSpPr>
          <p:spPr>
            <a:xfrm>
              <a:off x="9120342" y="1821470"/>
              <a:ext cx="987614" cy="1422939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ACEC4E4-ECF7-47C1-BB23-DCC5F87C892F}"/>
                </a:ext>
              </a:extLst>
            </p:cNvPr>
            <p:cNvCxnSpPr>
              <a:stCxn id="25" idx="6"/>
              <a:endCxn id="27" idx="2"/>
            </p:cNvCxnSpPr>
            <p:nvPr/>
          </p:nvCxnSpPr>
          <p:spPr>
            <a:xfrm flipV="1">
              <a:off x="9125422" y="1989934"/>
              <a:ext cx="982533" cy="136540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7EB7018-DFE7-4B4F-875E-9EFD0F39FEEE}"/>
                </a:ext>
              </a:extLst>
            </p:cNvPr>
            <p:cNvCxnSpPr>
              <a:stCxn id="25" idx="6"/>
              <a:endCxn id="28" idx="2"/>
            </p:cNvCxnSpPr>
            <p:nvPr/>
          </p:nvCxnSpPr>
          <p:spPr>
            <a:xfrm flipV="1">
              <a:off x="9125422" y="3244409"/>
              <a:ext cx="982534" cy="110931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0945568-B9D4-497A-B93E-14B6ACD43A7E}"/>
                </a:ext>
              </a:extLst>
            </p:cNvPr>
            <p:cNvCxnSpPr>
              <a:stCxn id="30" idx="6"/>
              <a:endCxn id="27" idx="2"/>
            </p:cNvCxnSpPr>
            <p:nvPr/>
          </p:nvCxnSpPr>
          <p:spPr>
            <a:xfrm flipV="1">
              <a:off x="9120342" y="1989934"/>
              <a:ext cx="987613" cy="236645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5136F10A-203D-42B9-8336-E7B12D81F9B3}"/>
                </a:ext>
              </a:extLst>
            </p:cNvPr>
            <p:cNvCxnSpPr>
              <a:stCxn id="30" idx="6"/>
              <a:endCxn id="28" idx="2"/>
            </p:cNvCxnSpPr>
            <p:nvPr/>
          </p:nvCxnSpPr>
          <p:spPr>
            <a:xfrm flipV="1">
              <a:off x="9120342" y="3244409"/>
              <a:ext cx="987614" cy="1111981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8D0DDAB1-2492-424F-92AF-5A4B64D3934A}"/>
              </a:ext>
            </a:extLst>
          </p:cNvPr>
          <p:cNvCxnSpPr/>
          <p:nvPr/>
        </p:nvCxnSpPr>
        <p:spPr>
          <a:xfrm>
            <a:off x="3292255" y="3796493"/>
            <a:ext cx="826383" cy="0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Subtitle 2">
            <a:extLst>
              <a:ext uri="{FF2B5EF4-FFF2-40B4-BE49-F238E27FC236}">
                <a16:creationId xmlns:a16="http://schemas.microsoft.com/office/drawing/2014/main" id="{E61EAC2D-9594-47FD-92A3-DA8C4E2C0BDE}"/>
              </a:ext>
            </a:extLst>
          </p:cNvPr>
          <p:cNvSpPr txBox="1">
            <a:spLocks/>
          </p:cNvSpPr>
          <p:nvPr/>
        </p:nvSpPr>
        <p:spPr>
          <a:xfrm>
            <a:off x="716154" y="4884027"/>
            <a:ext cx="2286000" cy="587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Input Image</a:t>
            </a:r>
          </a:p>
        </p:txBody>
      </p:sp>
      <p:pic>
        <p:nvPicPr>
          <p:cNvPr id="78" name="Picture 77" descr="A dog running in a field&#10;&#10;Description automatically generated">
            <a:extLst>
              <a:ext uri="{FF2B5EF4-FFF2-40B4-BE49-F238E27FC236}">
                <a16:creationId xmlns:a16="http://schemas.microsoft.com/office/drawing/2014/main" id="{584C0C92-A185-40FD-B9EA-4D75CE97D3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1" t="17552" r="33759" b="8494"/>
          <a:stretch/>
        </p:blipFill>
        <p:spPr>
          <a:xfrm>
            <a:off x="716154" y="2606942"/>
            <a:ext cx="2288584" cy="22885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625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26">
            <a:extLst>
              <a:ext uri="{FF2B5EF4-FFF2-40B4-BE49-F238E27FC236}">
                <a16:creationId xmlns:a16="http://schemas.microsoft.com/office/drawing/2014/main" id="{3E721A4B-1581-4203-B0D6-D297C6AD16AA}"/>
              </a:ext>
            </a:extLst>
          </p:cNvPr>
          <p:cNvSpPr txBox="1">
            <a:spLocks/>
          </p:cNvSpPr>
          <p:nvPr/>
        </p:nvSpPr>
        <p:spPr>
          <a:xfrm>
            <a:off x="0" y="6571281"/>
            <a:ext cx="4114800" cy="2867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LM Roman 10" panose="00000500000000000000" pitchFamily="50" charset="0"/>
              </a:rPr>
              <a:t>Booth and Zhou et al., Bayes-</a:t>
            </a:r>
            <a:r>
              <a:rPr lang="en-US" sz="1200" dirty="0" err="1">
                <a:latin typeface="LM Roman 10" panose="00000500000000000000" pitchFamily="50" charset="0"/>
              </a:rPr>
              <a:t>TrEx</a:t>
            </a:r>
            <a:r>
              <a:rPr lang="en-US" sz="1200" dirty="0">
                <a:latin typeface="LM Roman 10" panose="00000500000000000000" pitchFamily="50" charset="0"/>
              </a:rPr>
              <a:t>, AAAI,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83914-30FB-4F61-A62C-D6588C99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LM Roman 10" panose="00000500000000000000" pitchFamily="50" charset="0"/>
              </a:rPr>
              <a:t>Limitation 3: Transparency for Classification Tasks</a:t>
            </a:r>
          </a:p>
        </p:txBody>
      </p:sp>
      <p:pic>
        <p:nvPicPr>
          <p:cNvPr id="79" name="Picture 78" descr="A picture containing diagram&#10;&#10;Description automatically generated">
            <a:extLst>
              <a:ext uri="{FF2B5EF4-FFF2-40B4-BE49-F238E27FC236}">
                <a16:creationId xmlns:a16="http://schemas.microsoft.com/office/drawing/2014/main" id="{BDCBF84B-4F7F-4BE2-965E-00E6E0C4B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28" y="1353910"/>
            <a:ext cx="11067144" cy="4150179"/>
          </a:xfrm>
          <a:prstGeom prst="rect">
            <a:avLst/>
          </a:prstGeom>
        </p:spPr>
      </p:pic>
      <p:sp>
        <p:nvSpPr>
          <p:cNvPr id="80" name="Subtitle 2">
            <a:extLst>
              <a:ext uri="{FF2B5EF4-FFF2-40B4-BE49-F238E27FC236}">
                <a16:creationId xmlns:a16="http://schemas.microsoft.com/office/drawing/2014/main" id="{CBC268DF-AB9E-4300-BED4-7960724478E8}"/>
              </a:ext>
            </a:extLst>
          </p:cNvPr>
          <p:cNvSpPr txBox="1">
            <a:spLocks/>
          </p:cNvSpPr>
          <p:nvPr/>
        </p:nvSpPr>
        <p:spPr>
          <a:xfrm>
            <a:off x="562427" y="5504088"/>
            <a:ext cx="11067143" cy="885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In Review &amp; On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ArXiv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 (</a:t>
            </a:r>
            <a:r>
              <a:rPr lang="en-US" b="0" i="0" u="none" strike="noStrike" dirty="0">
                <a:effectLst/>
                <a:latin typeface="LM Roman 10" panose="00000500000000000000" pitchFamily="50" charset="0"/>
                <a:hlinkClick r:id="rId4"/>
              </a:rPr>
              <a:t>2012.13615</a:t>
            </a:r>
            <a:r>
              <a:rPr lang="en-US" i="0" u="none" strike="noStrike" dirty="0">
                <a:effectLst/>
                <a:latin typeface="LM Roman 10" panose="00000500000000000000" pitchFamily="50" charset="0"/>
              </a:rPr>
              <a:t>)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: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Zhou et al., </a:t>
            </a:r>
            <a:r>
              <a:rPr lang="en-US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RoCUS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rPr>
              <a:t>: Robot Controller Understanding via Sampling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1A21D52-6CCE-403E-8704-85D74B0AEAA1}"/>
              </a:ext>
            </a:extLst>
          </p:cNvPr>
          <p:cNvCxnSpPr>
            <a:cxnSpLocks/>
          </p:cNvCxnSpPr>
          <p:nvPr/>
        </p:nvCxnSpPr>
        <p:spPr>
          <a:xfrm>
            <a:off x="924232" y="1048391"/>
            <a:ext cx="10382865" cy="1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89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93FD00-1A0C-4BBC-9379-59FEE03439AD}"/>
              </a:ext>
            </a:extLst>
          </p:cNvPr>
          <p:cNvSpPr txBox="1"/>
          <p:nvPr/>
        </p:nvSpPr>
        <p:spPr>
          <a:xfrm>
            <a:off x="909234" y="265871"/>
            <a:ext cx="103735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LM Roman 10" panose="00000500000000000000" pitchFamily="50" charset="0"/>
              </a:rPr>
              <a:t>Bayes-</a:t>
            </a:r>
            <a:r>
              <a:rPr lang="en-US" sz="4000" dirty="0" err="1">
                <a:latin typeface="LM Roman 10" panose="00000500000000000000" pitchFamily="50" charset="0"/>
              </a:rPr>
              <a:t>TrEx</a:t>
            </a:r>
            <a:endParaRPr lang="en-US" sz="4000" dirty="0">
              <a:latin typeface="LM Roman 10" panose="00000500000000000000" pitchFamily="50" charset="0"/>
            </a:endParaRPr>
          </a:p>
          <a:p>
            <a:pPr algn="ctr"/>
            <a:endParaRPr lang="en-US" sz="4000" dirty="0">
              <a:latin typeface="LM Roman 10" panose="00000500000000000000" pitchFamily="50" charset="0"/>
            </a:endParaRPr>
          </a:p>
          <a:p>
            <a:pPr algn="ctr"/>
            <a:r>
              <a:rPr lang="en-US" sz="4000" dirty="0">
                <a:latin typeface="LM Roman 10" panose="00000500000000000000" pitchFamily="50" charset="0"/>
              </a:rPr>
              <a:t>Paper, code, &amp; many more experiments: github.com/</a:t>
            </a:r>
            <a:r>
              <a:rPr lang="en-US" sz="4000" dirty="0" err="1">
                <a:latin typeface="LM Roman 10" panose="00000500000000000000" pitchFamily="50" charset="0"/>
              </a:rPr>
              <a:t>serenabooth</a:t>
            </a:r>
            <a:r>
              <a:rPr lang="en-US" sz="4000" dirty="0">
                <a:latin typeface="LM Roman 10" panose="00000500000000000000" pitchFamily="50" charset="0"/>
              </a:rPr>
              <a:t>/bayes-</a:t>
            </a:r>
            <a:r>
              <a:rPr lang="en-US" sz="4000" dirty="0" err="1">
                <a:latin typeface="LM Roman 10" panose="00000500000000000000" pitchFamily="50" charset="0"/>
              </a:rPr>
              <a:t>trex</a:t>
            </a:r>
            <a:endParaRPr lang="en-US" sz="4000" dirty="0">
              <a:latin typeface="LM Roman 10" panose="00000500000000000000" pitchFamily="50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9CA0C2-1C99-433C-8EC8-19F9F1679459}"/>
              </a:ext>
            </a:extLst>
          </p:cNvPr>
          <p:cNvGrpSpPr/>
          <p:nvPr/>
        </p:nvGrpSpPr>
        <p:grpSpPr>
          <a:xfrm>
            <a:off x="771364" y="3088179"/>
            <a:ext cx="10649272" cy="3011297"/>
            <a:chOff x="767165" y="3530954"/>
            <a:chExt cx="10649272" cy="301129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23A75F3-0F84-4401-A63C-CCE2D1455ACB}"/>
                </a:ext>
              </a:extLst>
            </p:cNvPr>
            <p:cNvGrpSpPr/>
            <p:nvPr/>
          </p:nvGrpSpPr>
          <p:grpSpPr>
            <a:xfrm>
              <a:off x="767165" y="3530954"/>
              <a:ext cx="10649272" cy="3011297"/>
              <a:chOff x="767165" y="3412136"/>
              <a:chExt cx="10649272" cy="3011297"/>
            </a:xfrm>
          </p:grpSpPr>
          <p:pic>
            <p:nvPicPr>
              <p:cNvPr id="14" name="Picture 2">
                <a:extLst>
                  <a:ext uri="{FF2B5EF4-FFF2-40B4-BE49-F238E27FC236}">
                    <a16:creationId xmlns:a16="http://schemas.microsoft.com/office/drawing/2014/main" id="{6A6E5028-4387-485A-8A44-A09F0B3794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28540" y="3412136"/>
                <a:ext cx="2065149" cy="20651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4">
                <a:extLst>
                  <a:ext uri="{FF2B5EF4-FFF2-40B4-BE49-F238E27FC236}">
                    <a16:creationId xmlns:a16="http://schemas.microsoft.com/office/drawing/2014/main" id="{C8C28A35-DEBB-44AE-86A8-13E2B7E15E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89914" y="3412137"/>
                <a:ext cx="2065149" cy="20651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6">
                <a:extLst>
                  <a:ext uri="{FF2B5EF4-FFF2-40B4-BE49-F238E27FC236}">
                    <a16:creationId xmlns:a16="http://schemas.microsoft.com/office/drawing/2014/main" id="{C1D6D6D3-46D5-402B-9C37-74A16B9C04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r="9919"/>
              <a:stretch/>
            </p:blipFill>
            <p:spPr bwMode="auto">
              <a:xfrm>
                <a:off x="9351289" y="3412136"/>
                <a:ext cx="2065148" cy="20651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247E4104-32C4-423C-9B3C-0898D0F895D5}"/>
                  </a:ext>
                </a:extLst>
              </p:cNvPr>
              <p:cNvGrpSpPr/>
              <p:nvPr/>
            </p:nvGrpSpPr>
            <p:grpSpPr>
              <a:xfrm>
                <a:off x="767165" y="3412138"/>
                <a:ext cx="2065149" cy="3011295"/>
                <a:chOff x="1525291" y="3027533"/>
                <a:chExt cx="2065149" cy="3011295"/>
              </a:xfrm>
            </p:grpSpPr>
            <p:pic>
              <p:nvPicPr>
                <p:cNvPr id="8" name="Picture 7" descr="A person smiling for the camera&#10;&#10;Description automatically generated with low confidence">
                  <a:extLst>
                    <a:ext uri="{FF2B5EF4-FFF2-40B4-BE49-F238E27FC236}">
                      <a16:creationId xmlns:a16="http://schemas.microsoft.com/office/drawing/2014/main" id="{FF5EDEB1-2051-456D-9272-BE3D50B7A7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429" r="12904"/>
                <a:stretch/>
              </p:blipFill>
              <p:spPr>
                <a:xfrm>
                  <a:off x="1525291" y="3027533"/>
                  <a:ext cx="2065149" cy="2065149"/>
                </a:xfrm>
                <a:prstGeom prst="rect">
                  <a:avLst/>
                </a:prstGeom>
              </p:spPr>
            </p:pic>
            <p:sp>
              <p:nvSpPr>
                <p:cNvPr id="9" name="Subtitle 2">
                  <a:extLst>
                    <a:ext uri="{FF2B5EF4-FFF2-40B4-BE49-F238E27FC236}">
                      <a16:creationId xmlns:a16="http://schemas.microsoft.com/office/drawing/2014/main" id="{C39FD18B-89AA-4CA2-8AE5-8BB58195501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525291" y="5229347"/>
                  <a:ext cx="2065149" cy="809481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 fontScale="85000" lnSpcReduction="10000"/>
                </a:bodyPr>
                <a:lstStyle>
                  <a:lvl1pPr marL="0" indent="0" algn="ctr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en-US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LM Roman 10" panose="00000500000000000000" pitchFamily="50" charset="0"/>
                    </a:rPr>
                    <a:t>Serena Booth*</a:t>
                  </a:r>
                </a:p>
                <a:p>
                  <a:pPr>
                    <a:lnSpc>
                      <a:spcPct val="100000"/>
                    </a:lnSpc>
                  </a:pPr>
                  <a:r>
                    <a:rPr lang="en-US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LM Roman 10" panose="00000500000000000000" pitchFamily="50" charset="0"/>
                    </a:rPr>
                    <a:t>@SerenaLBooth</a:t>
                  </a:r>
                </a:p>
                <a:p>
                  <a:endPara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LM Roman 10" panose="00000500000000000000" pitchFamily="50" charset="0"/>
                  </a:endParaRPr>
                </a:p>
              </p:txBody>
            </p:sp>
          </p:grpSp>
        </p:grpSp>
        <p:sp>
          <p:nvSpPr>
            <p:cNvPr id="16" name="Subtitle 2">
              <a:extLst>
                <a:ext uri="{FF2B5EF4-FFF2-40B4-BE49-F238E27FC236}">
                  <a16:creationId xmlns:a16="http://schemas.microsoft.com/office/drawing/2014/main" id="{BE96563B-5794-4F10-97F1-3C6166046284}"/>
                </a:ext>
              </a:extLst>
            </p:cNvPr>
            <p:cNvSpPr txBox="1">
              <a:spLocks/>
            </p:cNvSpPr>
            <p:nvPr/>
          </p:nvSpPr>
          <p:spPr>
            <a:xfrm>
              <a:off x="3628539" y="5732767"/>
              <a:ext cx="2065149" cy="80948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2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LM Roman 10" panose="00000500000000000000" pitchFamily="50" charset="0"/>
                </a:rPr>
                <a:t>Yilun</a:t>
              </a: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M Roman 10" panose="00000500000000000000" pitchFamily="50" charset="0"/>
                </a:rPr>
                <a:t> Zhou*</a:t>
              </a:r>
            </a:p>
            <a:p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M Roman 10" panose="00000500000000000000" pitchFamily="50" charset="0"/>
                </a:rPr>
                <a:t>yilun@mit.edu</a:t>
              </a:r>
            </a:p>
            <a:p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endParaRPr>
            </a:p>
          </p:txBody>
        </p:sp>
        <p:sp>
          <p:nvSpPr>
            <p:cNvPr id="17" name="Subtitle 2">
              <a:extLst>
                <a:ext uri="{FF2B5EF4-FFF2-40B4-BE49-F238E27FC236}">
                  <a16:creationId xmlns:a16="http://schemas.microsoft.com/office/drawing/2014/main" id="{604D6678-5273-4627-BF27-C52F37899BB7}"/>
                </a:ext>
              </a:extLst>
            </p:cNvPr>
            <p:cNvSpPr txBox="1">
              <a:spLocks/>
            </p:cNvSpPr>
            <p:nvPr/>
          </p:nvSpPr>
          <p:spPr>
            <a:xfrm>
              <a:off x="6489913" y="5732769"/>
              <a:ext cx="2065149" cy="80948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M Roman 10" panose="00000500000000000000" pitchFamily="50" charset="0"/>
                </a:rPr>
                <a:t>Ankit Shah</a:t>
              </a:r>
            </a:p>
            <a:p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M Roman 10" panose="00000500000000000000" pitchFamily="50" charset="0"/>
                </a:rPr>
                <a:t>@ankitjs</a:t>
              </a:r>
            </a:p>
            <a:p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endParaRPr>
            </a:p>
          </p:txBody>
        </p:sp>
        <p:sp>
          <p:nvSpPr>
            <p:cNvPr id="18" name="Subtitle 2">
              <a:extLst>
                <a:ext uri="{FF2B5EF4-FFF2-40B4-BE49-F238E27FC236}">
                  <a16:creationId xmlns:a16="http://schemas.microsoft.com/office/drawing/2014/main" id="{7FBB1531-D6D6-4CC9-94A2-CDC09D254075}"/>
                </a:ext>
              </a:extLst>
            </p:cNvPr>
            <p:cNvSpPr txBox="1">
              <a:spLocks/>
            </p:cNvSpPr>
            <p:nvPr/>
          </p:nvSpPr>
          <p:spPr>
            <a:xfrm>
              <a:off x="9351287" y="5732768"/>
              <a:ext cx="2065149" cy="80948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M Roman 10" panose="00000500000000000000" pitchFamily="50" charset="0"/>
                </a:rPr>
                <a:t>Julie Shah</a:t>
              </a:r>
            </a:p>
            <a:p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M Roman 10" panose="00000500000000000000" pitchFamily="50" charset="0"/>
                </a:rPr>
                <a:t> @julie_a_shah</a:t>
              </a:r>
            </a:p>
            <a:p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M Roman 10" panose="00000500000000000000" pitchFamily="50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C99C869-2DB5-46FC-8349-2ED295CA932A}"/>
              </a:ext>
            </a:extLst>
          </p:cNvPr>
          <p:cNvSpPr txBox="1"/>
          <p:nvPr/>
        </p:nvSpPr>
        <p:spPr>
          <a:xfrm>
            <a:off x="0" y="6290665"/>
            <a:ext cx="12192000" cy="49244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600" dirty="0">
                <a:latin typeface="LM Roman 10" panose="00000500000000000000" pitchFamily="50" charset="0"/>
              </a:rPr>
              <a:t>Follow up (robotics): arxiv.org/abs/2012.13615</a:t>
            </a:r>
          </a:p>
        </p:txBody>
      </p:sp>
    </p:spTree>
    <p:extLst>
      <p:ext uri="{BB962C8B-B14F-4D97-AF65-F5344CB8AC3E}">
        <p14:creationId xmlns:p14="http://schemas.microsoft.com/office/powerpoint/2010/main" val="184125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17158</TotalTime>
  <Words>5937</Words>
  <Application>Microsoft Office PowerPoint</Application>
  <PresentationFormat>Widescreen</PresentationFormat>
  <Paragraphs>932</Paragraphs>
  <Slides>92</Slides>
  <Notes>92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9" baseType="lpstr">
      <vt:lpstr>Arial</vt:lpstr>
      <vt:lpstr>Calibri</vt:lpstr>
      <vt:lpstr>Calibri Light</vt:lpstr>
      <vt:lpstr>Courier New</vt:lpstr>
      <vt:lpstr>LM Roman 10</vt:lpstr>
      <vt:lpstr>Slack-Lato</vt:lpstr>
      <vt:lpstr>Office Theme</vt:lpstr>
      <vt:lpstr>Bayes-TrEx: A Bayesian Sampling Approach to  Transparency by Example</vt:lpstr>
      <vt:lpstr>Consider a Corgi/Bread Classifier</vt:lpstr>
      <vt:lpstr>Consider a Corgi/Bread Classifier</vt:lpstr>
      <vt:lpstr>Consider a Corgi/Bread Classifier</vt:lpstr>
      <vt:lpstr>Consider a Corgi/Bread Classifier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can we build this understanding? </vt:lpstr>
      <vt:lpstr>Search the test set: ~50% Corgi, ~50% Bread</vt:lpstr>
      <vt:lpstr>Search the test set: ~50% Corgi, ~50% Bread</vt:lpstr>
      <vt:lpstr>Search the test set: ~50% Corgi, ~50% Bread</vt:lpstr>
      <vt:lpstr>Search the test set: ~50% Corgi, ~50% Bread</vt:lpstr>
      <vt:lpstr>How can we build a holistic understanding? </vt:lpstr>
      <vt:lpstr>How can we build a holistic understanding? </vt:lpstr>
      <vt:lpstr>We introduce Bayes-TrEx:  an approach to transparency by example</vt:lpstr>
      <vt:lpstr>We introduce Bayes-TrEx:  an approach to transparency by example</vt:lpstr>
      <vt:lpstr>A Corgi/Bread Decision Surface</vt:lpstr>
      <vt:lpstr>A Corgi/Bread Decision Surface</vt:lpstr>
      <vt:lpstr>A Corgi/Bread Decision Surface</vt:lpstr>
      <vt:lpstr>A Corgi/Bread Decision Surface</vt:lpstr>
      <vt:lpstr>We find prediction-matching examples from p-level sets</vt:lpstr>
      <vt:lpstr>We find prediction-matching examples from p-level sets</vt:lpstr>
      <vt:lpstr>We find prediction-matching examples from p-level sets</vt:lpstr>
      <vt:lpstr>We find prediction-matching examples from p-level sets</vt:lpstr>
      <vt:lpstr>We want to find a natural example x  where the classifier f (x) has confidence p</vt:lpstr>
      <vt:lpstr>We want to find a natural example x  where the classifier f (x) has confidence p</vt:lpstr>
      <vt:lpstr>Want to sample from:                            </vt:lpstr>
      <vt:lpstr>Want to sample from:                            </vt:lpstr>
      <vt:lpstr>Want to sample from:                            </vt:lpstr>
      <vt:lpstr>Make inference tractable</vt:lpstr>
      <vt:lpstr>Relaxed Formulation</vt:lpstr>
      <vt:lpstr>Relaxed Formulation</vt:lpstr>
      <vt:lpstr>But, how can we sample an image x?</vt:lpstr>
      <vt:lpstr>But, how can we sample an image x?</vt:lpstr>
      <vt:lpstr>But, how can we sample an image x?</vt:lpstr>
      <vt:lpstr>To use Bayes-TrEx, we need 3 requirements:</vt:lpstr>
      <vt:lpstr>To use Bayes-TrEx, we need 3 requirements:</vt:lpstr>
      <vt:lpstr>To use Bayes-TrEx, we need 3 requirements:</vt:lpstr>
      <vt:lpstr>To use Bayes-TrEx, we need 3 requirements:</vt:lpstr>
      <vt:lpstr>Experiments</vt:lpstr>
      <vt:lpstr>Smoke Test: High Confidence Examples (pi=1, p¬i=0)</vt:lpstr>
      <vt:lpstr>Smoke Test: High Confidence Examples (pi=1, p¬i=0)</vt:lpstr>
      <vt:lpstr>Smoke Test: High Confidence Examples (pi=1, p¬i=0)</vt:lpstr>
      <vt:lpstr>Smoke Test: High Confidence Examples (pi=1, p¬i=0)</vt:lpstr>
      <vt:lpstr>Smoke Test: High Confidence Examples (pi=1, p¬i=0)</vt:lpstr>
      <vt:lpstr>Smoke Test: High Confidence Examples (pi=1, p¬i=0)</vt:lpstr>
      <vt:lpstr>Smoke Test: High Confidence Examples (pi=1, p¬i=0)</vt:lpstr>
      <vt:lpstr>Smoke Test: High Confidence Examples (pi=1, p¬i=0)</vt:lpstr>
      <vt:lpstr>Class Boundaries (pi=0.5, pj=0.5, p¬i,¬j =0) </vt:lpstr>
      <vt:lpstr>Class Boundaries (pi=0.5, pj=0.5, p¬i,¬j =0) </vt:lpstr>
      <vt:lpstr>Class Boundaries (pi=0.5, pj=0.5, p¬i,¬j =0) </vt:lpstr>
      <vt:lpstr>Class Boundaries (pi=0.5, pj=0.5, p¬i,¬j =0) </vt:lpstr>
      <vt:lpstr>Class Boundaries (pi=0.5, pj=0.5, p¬i,¬j =0) </vt:lpstr>
      <vt:lpstr>High Confidence Failures</vt:lpstr>
      <vt:lpstr>High Confidence Failures</vt:lpstr>
      <vt:lpstr>High Confidence Failures</vt:lpstr>
      <vt:lpstr>High Confidence Failures</vt:lpstr>
      <vt:lpstr>High Confidence Failures</vt:lpstr>
      <vt:lpstr>High Confidence Failures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does Bayes-TrEx compare to the test set?</vt:lpstr>
      <vt:lpstr>How does Bayes-TrEx compare to the test set?</vt:lpstr>
      <vt:lpstr>How does Bayes-TrEx compare to the test set?</vt:lpstr>
      <vt:lpstr>How does Bayes-TrEx compare to the test set?</vt:lpstr>
      <vt:lpstr>How does Bayes-TrEx compare to the test set?</vt:lpstr>
      <vt:lpstr>How does Bayes-TrEx compare to the test set?</vt:lpstr>
      <vt:lpstr>How does Bayes-TrEx compare to the test set?</vt:lpstr>
      <vt:lpstr>How does Bayes-TrEx compare to the test set?</vt:lpstr>
      <vt:lpstr>How does Bayes-TrEx compare to the test set?</vt:lpstr>
      <vt:lpstr>PowerPoint Presentation</vt:lpstr>
      <vt:lpstr>PowerPoint Presentation</vt:lpstr>
      <vt:lpstr>PowerPoint Presentation</vt:lpstr>
      <vt:lpstr>Limitation 1: Trends &amp; Coverage Measures</vt:lpstr>
      <vt:lpstr>Limitation 2: Latent Space Dimensionality</vt:lpstr>
      <vt:lpstr>Limitation 3: Transparency for Classification Tasks</vt:lpstr>
      <vt:lpstr>Limitation 3: Transparency for Classification Tasks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Bayes-TrEx: A Bayesian Sampling Approach to  Transparency by Example</dc:title>
  <dc:creator>Serena Booth</dc:creator>
  <cp:lastModifiedBy>Serena Booth</cp:lastModifiedBy>
  <cp:revision>574</cp:revision>
  <dcterms:created xsi:type="dcterms:W3CDTF">2020-12-24T17:19:00Z</dcterms:created>
  <dcterms:modified xsi:type="dcterms:W3CDTF">2021-03-15T17:46:01Z</dcterms:modified>
</cp:coreProperties>
</file>