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1.xml" ContentType="application/vnd.openxmlformats-officedocument.presentationml.comments+xml"/>
  <Override PartName="/ppt/notesSlides/notesSlide68.xml" ContentType="application/vnd.openxmlformats-officedocument.presentationml.notesSlide+xml"/>
  <Override PartName="/ppt/comments/comment2.xml" ContentType="application/vnd.openxmlformats-officedocument.presentationml.comment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80"/>
  </p:notesMasterIdLst>
  <p:sldIdLst>
    <p:sldId id="256" r:id="rId2"/>
    <p:sldId id="263" r:id="rId3"/>
    <p:sldId id="369" r:id="rId4"/>
    <p:sldId id="370" r:id="rId5"/>
    <p:sldId id="371" r:id="rId6"/>
    <p:sldId id="342" r:id="rId7"/>
    <p:sldId id="267" r:id="rId8"/>
    <p:sldId id="262" r:id="rId9"/>
    <p:sldId id="332" r:id="rId10"/>
    <p:sldId id="372" r:id="rId11"/>
    <p:sldId id="321" r:id="rId12"/>
    <p:sldId id="323" r:id="rId13"/>
    <p:sldId id="271" r:id="rId14"/>
    <p:sldId id="272" r:id="rId15"/>
    <p:sldId id="336" r:id="rId16"/>
    <p:sldId id="265" r:id="rId17"/>
    <p:sldId id="343" r:id="rId18"/>
    <p:sldId id="303" r:id="rId19"/>
    <p:sldId id="376" r:id="rId20"/>
    <p:sldId id="347" r:id="rId21"/>
    <p:sldId id="346" r:id="rId22"/>
    <p:sldId id="345" r:id="rId23"/>
    <p:sldId id="344" r:id="rId24"/>
    <p:sldId id="281" r:id="rId25"/>
    <p:sldId id="284" r:id="rId26"/>
    <p:sldId id="274" r:id="rId27"/>
    <p:sldId id="366" r:id="rId28"/>
    <p:sldId id="348" r:id="rId29"/>
    <p:sldId id="325" r:id="rId30"/>
    <p:sldId id="349" r:id="rId31"/>
    <p:sldId id="350" r:id="rId32"/>
    <p:sldId id="327" r:id="rId33"/>
    <p:sldId id="352" r:id="rId34"/>
    <p:sldId id="351" r:id="rId35"/>
    <p:sldId id="353" r:id="rId36"/>
    <p:sldId id="355" r:id="rId37"/>
    <p:sldId id="328" r:id="rId38"/>
    <p:sldId id="330" r:id="rId39"/>
    <p:sldId id="341" r:id="rId40"/>
    <p:sldId id="374" r:id="rId41"/>
    <p:sldId id="379" r:id="rId42"/>
    <p:sldId id="378" r:id="rId43"/>
    <p:sldId id="377" r:id="rId44"/>
    <p:sldId id="380" r:id="rId45"/>
    <p:sldId id="381" r:id="rId46"/>
    <p:sldId id="293" r:id="rId47"/>
    <p:sldId id="294" r:id="rId48"/>
    <p:sldId id="291" r:id="rId49"/>
    <p:sldId id="301" r:id="rId50"/>
    <p:sldId id="357" r:id="rId51"/>
    <p:sldId id="358" r:id="rId52"/>
    <p:sldId id="382" r:id="rId53"/>
    <p:sldId id="292" r:id="rId54"/>
    <p:sldId id="388" r:id="rId55"/>
    <p:sldId id="361" r:id="rId56"/>
    <p:sldId id="295" r:id="rId57"/>
    <p:sldId id="364" r:id="rId58"/>
    <p:sldId id="389" r:id="rId59"/>
    <p:sldId id="390" r:id="rId60"/>
    <p:sldId id="317" r:id="rId61"/>
    <p:sldId id="319" r:id="rId62"/>
    <p:sldId id="362" r:id="rId63"/>
    <p:sldId id="363" r:id="rId64"/>
    <p:sldId id="367" r:id="rId65"/>
    <p:sldId id="340" r:id="rId66"/>
    <p:sldId id="335" r:id="rId67"/>
    <p:sldId id="368" r:id="rId68"/>
    <p:sldId id="386" r:id="rId69"/>
    <p:sldId id="385" r:id="rId70"/>
    <p:sldId id="392" r:id="rId71"/>
    <p:sldId id="296" r:id="rId72"/>
    <p:sldId id="393" r:id="rId73"/>
    <p:sldId id="394" r:id="rId74"/>
    <p:sldId id="396" r:id="rId75"/>
    <p:sldId id="397" r:id="rId76"/>
    <p:sldId id="395" r:id="rId77"/>
    <p:sldId id="398" r:id="rId78"/>
    <p:sldId id="39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ompkin" initials="JT" lastIdx="1" clrIdx="0">
    <p:extLst>
      <p:ext uri="{19B8F6BF-5375-455C-9EA6-DF929625EA0E}">
        <p15:presenceInfo xmlns:p15="http://schemas.microsoft.com/office/powerpoint/2012/main" userId="e10e204fb9e6f6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5200"/>
    <a:srgbClr val="D1E2FF"/>
    <a:srgbClr val="000000"/>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61326" autoAdjust="0"/>
  </p:normalViewPr>
  <p:slideViewPr>
    <p:cSldViewPr snapToGrid="0">
      <p:cViewPr varScale="1">
        <p:scale>
          <a:sx n="76" d="100"/>
          <a:sy n="76" d="100"/>
        </p:scale>
        <p:origin x="86" y="4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13T21:43:23.810" idx="1">
    <p:pos x="5677" y="1603"/>
    <p:text>FIX THIS AWARAWRAWRAWR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13T21:43:23.810" idx="1">
    <p:pos x="5677" y="1603"/>
    <p:text>FIX THIS AWARAWRAWRAWR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11A24-CC81-4158-BC7B-C13A98DF75F2}" type="datetimeFigureOut">
              <a:rPr lang="en-US" smtClean="0"/>
              <a:t>8/15/2019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A5042-35F1-4B7C-BB4C-5791660F693F}" type="slidenum">
              <a:rPr lang="en-US" smtClean="0"/>
              <a:t>‹#›</a:t>
            </a:fld>
            <a:endParaRPr lang="en-US"/>
          </a:p>
        </p:txBody>
      </p:sp>
    </p:spTree>
    <p:extLst>
      <p:ext uri="{BB962C8B-B14F-4D97-AF65-F5344CB8AC3E}">
        <p14:creationId xmlns:p14="http://schemas.microsoft.com/office/powerpoint/2010/main" val="144310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e.me/i/iwas-going-to-go-running-today-but-it-looks-like-1707924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icserver.org/m/mortgage01.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icserver.org/m/mortgage01.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pixabay.com/photos/justice-statue-lady-justice-2060093/"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icserver.org/m/mortgage01.html"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pxhere.com/en/photo/1457247" TargetMode="External"/><Relationship Id="rId4" Type="http://schemas.openxmlformats.org/officeDocument/2006/relationships/hyperlink" Target="https://pixabay.com/photos/justice-statue-lady-justice-2060093/"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picserver.org/m/mortgage01.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pxhere.com/en/photo/1457247" TargetMode="External"/><Relationship Id="rId4" Type="http://schemas.openxmlformats.org/officeDocument/2006/relationships/hyperlink" Target="https://pixabay.com/photos/justice-statue-lady-justice-2060093/"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xkcd.com/183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vectorization.or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eople.csail.mit.edu/beenkim/papers/BeenK_FinaleDV_ICML2017_tutorial.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I’m Serena Booth, I’m a PhD student at MIT, and today I’m going to be talking about communicating logical statements effectively.</a:t>
            </a:r>
          </a:p>
          <a:p>
            <a:r>
              <a:rPr lang="en-US" dirty="0"/>
              <a:t>We’ve seen tremendous gains recently in machine learning. But these models are usually black boxes. </a:t>
            </a:r>
          </a:p>
          <a:p>
            <a:r>
              <a:rPr lang="en-US" dirty="0"/>
              <a:t>And we, as a society, are currently deciding that we do not want uninterpretable systems determining our lives. &lt;ADVANCE&gt;</a:t>
            </a:r>
          </a:p>
        </p:txBody>
      </p:sp>
      <p:sp>
        <p:nvSpPr>
          <p:cNvPr id="4" name="Slide Number Placeholder 3"/>
          <p:cNvSpPr>
            <a:spLocks noGrp="1"/>
          </p:cNvSpPr>
          <p:nvPr>
            <p:ph type="sldNum" sz="quarter" idx="5"/>
          </p:nvPr>
        </p:nvSpPr>
        <p:spPr/>
        <p:txBody>
          <a:bodyPr/>
          <a:lstStyle/>
          <a:p>
            <a:fld id="{E89A5042-35F1-4B7C-BB4C-5791660F693F}" type="slidenum">
              <a:rPr lang="en-US" smtClean="0"/>
              <a:t>1</a:t>
            </a:fld>
            <a:endParaRPr lang="en-US" dirty="0"/>
          </a:p>
        </p:txBody>
      </p:sp>
    </p:spTree>
    <p:extLst>
      <p:ext uri="{BB962C8B-B14F-4D97-AF65-F5344CB8AC3E}">
        <p14:creationId xmlns:p14="http://schemas.microsoft.com/office/powerpoint/2010/main" val="403829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here’s your first propositional theory! </a:t>
            </a:r>
          </a:p>
        </p:txBody>
      </p:sp>
      <p:sp>
        <p:nvSpPr>
          <p:cNvPr id="4" name="Slide Number Placeholder 3"/>
          <p:cNvSpPr>
            <a:spLocks noGrp="1"/>
          </p:cNvSpPr>
          <p:nvPr>
            <p:ph type="sldNum" sz="quarter" idx="5"/>
          </p:nvPr>
        </p:nvSpPr>
        <p:spPr/>
        <p:txBody>
          <a:bodyPr/>
          <a:lstStyle/>
          <a:p>
            <a:fld id="{E89A5042-35F1-4B7C-BB4C-5791660F693F}" type="slidenum">
              <a:rPr lang="en-US" smtClean="0"/>
              <a:t>10</a:t>
            </a:fld>
            <a:endParaRPr lang="en-US"/>
          </a:p>
        </p:txBody>
      </p:sp>
    </p:spTree>
    <p:extLst>
      <p:ext uri="{BB962C8B-B14F-4D97-AF65-F5344CB8AC3E}">
        <p14:creationId xmlns:p14="http://schemas.microsoft.com/office/powerpoint/2010/main" val="200782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too bad, right? Let’s try a harder one?</a:t>
            </a:r>
          </a:p>
          <a:p>
            <a:endParaRPr lang="en-US" dirty="0"/>
          </a:p>
          <a:p>
            <a:r>
              <a:rPr lang="en-US" dirty="0"/>
              <a:t>Show me your thumbs</a:t>
            </a:r>
          </a:p>
        </p:txBody>
      </p:sp>
      <p:sp>
        <p:nvSpPr>
          <p:cNvPr id="4" name="Slide Number Placeholder 3"/>
          <p:cNvSpPr>
            <a:spLocks noGrp="1"/>
          </p:cNvSpPr>
          <p:nvPr>
            <p:ph type="sldNum" sz="quarter" idx="5"/>
          </p:nvPr>
        </p:nvSpPr>
        <p:spPr/>
        <p:txBody>
          <a:bodyPr/>
          <a:lstStyle/>
          <a:p>
            <a:fld id="{E89A5042-35F1-4B7C-BB4C-5791660F693F}" type="slidenum">
              <a:rPr lang="en-US" smtClean="0"/>
              <a:t>11</a:t>
            </a:fld>
            <a:endParaRPr lang="en-US"/>
          </a:p>
        </p:txBody>
      </p:sp>
    </p:spTree>
    <p:extLst>
      <p:ext uri="{BB962C8B-B14F-4D97-AF65-F5344CB8AC3E}">
        <p14:creationId xmlns:p14="http://schemas.microsoft.com/office/powerpoint/2010/main" val="21895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an even harder one?</a:t>
            </a:r>
          </a:p>
          <a:p>
            <a:endParaRPr lang="en-US" dirty="0"/>
          </a:p>
          <a:p>
            <a:r>
              <a:rPr lang="en-US" dirty="0"/>
              <a:t>Do you want more time? Does your head hurt yet?</a:t>
            </a:r>
          </a:p>
        </p:txBody>
      </p:sp>
      <p:sp>
        <p:nvSpPr>
          <p:cNvPr id="4" name="Slide Number Placeholder 3"/>
          <p:cNvSpPr>
            <a:spLocks noGrp="1"/>
          </p:cNvSpPr>
          <p:nvPr>
            <p:ph type="sldNum" sz="quarter" idx="5"/>
          </p:nvPr>
        </p:nvSpPr>
        <p:spPr/>
        <p:txBody>
          <a:bodyPr/>
          <a:lstStyle/>
          <a:p>
            <a:fld id="{E89A5042-35F1-4B7C-BB4C-5791660F693F}" type="slidenum">
              <a:rPr lang="en-US" smtClean="0"/>
              <a:t>12</a:t>
            </a:fld>
            <a:endParaRPr lang="en-US"/>
          </a:p>
        </p:txBody>
      </p:sp>
    </p:spTree>
    <p:extLst>
      <p:ext uri="{BB962C8B-B14F-4D97-AF65-F5344CB8AC3E}">
        <p14:creationId xmlns:p14="http://schemas.microsoft.com/office/powerpoint/2010/main" val="3123688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examples, I find it clear “expressed in propositional logic” is not sufficient for interpretability.</a:t>
            </a:r>
          </a:p>
          <a:p>
            <a:endParaRPr lang="en-US" dirty="0"/>
          </a:p>
          <a:p>
            <a:r>
              <a:rPr lang="en-US" dirty="0"/>
              <a:t>Nonetheless, sometimes propositional logic can be useful for interpretability. We’re missing something.</a:t>
            </a:r>
          </a:p>
        </p:txBody>
      </p:sp>
      <p:sp>
        <p:nvSpPr>
          <p:cNvPr id="4" name="Slide Number Placeholder 3"/>
          <p:cNvSpPr>
            <a:spLocks noGrp="1"/>
          </p:cNvSpPr>
          <p:nvPr>
            <p:ph type="sldNum" sz="quarter" idx="5"/>
          </p:nvPr>
        </p:nvSpPr>
        <p:spPr/>
        <p:txBody>
          <a:bodyPr/>
          <a:lstStyle/>
          <a:p>
            <a:fld id="{E89A5042-35F1-4B7C-BB4C-5791660F693F}" type="slidenum">
              <a:rPr lang="en-US" smtClean="0"/>
              <a:t>13</a:t>
            </a:fld>
            <a:endParaRPr lang="en-US"/>
          </a:p>
        </p:txBody>
      </p:sp>
    </p:spTree>
    <p:extLst>
      <p:ext uri="{BB962C8B-B14F-4D97-AF65-F5344CB8AC3E}">
        <p14:creationId xmlns:p14="http://schemas.microsoft.com/office/powerpoint/2010/main" val="222046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27DBE0B-E940-4409-BFE3-DB691F2BC817}"/>
              </a:ext>
            </a:extLst>
          </p:cNvPr>
          <p:cNvSpPr>
            <a:spLocks noGrp="1"/>
          </p:cNvSpPr>
          <p:nvPr>
            <p:ph type="body" idx="1"/>
          </p:nvPr>
        </p:nvSpPr>
        <p:spPr/>
        <p:txBody>
          <a:bodyPr/>
          <a:lstStyle/>
          <a:p>
            <a:r>
              <a:rPr lang="en-US" dirty="0"/>
              <a:t>So I prefer the definition of interpretability proposed by Doshi-Velez and Kim, which says it’s the ability for a system to explain its reasoning in terms understandable to a human.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3CA34E5-06F6-4293-AC8D-7D30A59A9BBE}"/>
              </a:ext>
            </a:extLst>
          </p:cNvPr>
          <p:cNvSpPr>
            <a:spLocks noGrp="1"/>
          </p:cNvSpPr>
          <p:nvPr>
            <p:ph type="body" idx="1"/>
          </p:nvPr>
        </p:nvSpPr>
        <p:spPr/>
        <p:txBody>
          <a:bodyPr/>
          <a:lstStyle/>
          <a:p>
            <a:r>
              <a:rPr lang="en-US" dirty="0"/>
              <a:t>And I think that last part is critical: it does not matter if we are communicating matrices, inequalities, or words: if a human does not understand what you’re trying to communicate, it is not an interpretable model.</a:t>
            </a:r>
          </a:p>
        </p:txBody>
      </p:sp>
    </p:spTree>
    <p:extLst>
      <p:ext uri="{BB962C8B-B14F-4D97-AF65-F5344CB8AC3E}">
        <p14:creationId xmlns:p14="http://schemas.microsoft.com/office/powerpoint/2010/main" val="918763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 challenge here, too, as there’s no clear way to measure “interpretability” directly. So we define proxy metrics to be accuracy, speed, and confidence in interpretation. These choices are in line with some prior literature, but there is no broad consensus in the community.</a:t>
            </a:r>
          </a:p>
        </p:txBody>
      </p:sp>
      <p:sp>
        <p:nvSpPr>
          <p:cNvPr id="4" name="Slide Number Placeholder 3"/>
          <p:cNvSpPr>
            <a:spLocks noGrp="1"/>
          </p:cNvSpPr>
          <p:nvPr>
            <p:ph type="sldNum" sz="quarter" idx="5"/>
          </p:nvPr>
        </p:nvSpPr>
        <p:spPr/>
        <p:txBody>
          <a:bodyPr/>
          <a:lstStyle/>
          <a:p>
            <a:fld id="{E89A5042-35F1-4B7C-BB4C-5791660F693F}" type="slidenum">
              <a:rPr lang="en-US" smtClean="0"/>
              <a:t>16</a:t>
            </a:fld>
            <a:endParaRPr lang="en-US"/>
          </a:p>
        </p:txBody>
      </p:sp>
    </p:spTree>
    <p:extLst>
      <p:ext uri="{BB962C8B-B14F-4D97-AF65-F5344CB8AC3E}">
        <p14:creationId xmlns:p14="http://schemas.microsoft.com/office/powerpoint/2010/main" val="79910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But we want not only to be able to test whether a given explanation is interpretable. We also want to be able to predict whether an untested statement will be! So, what else do we know about propositional theories, that might help us design guidelines?</a:t>
            </a:r>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17</a:t>
            </a:fld>
            <a:endParaRPr lang="en-US"/>
          </a:p>
        </p:txBody>
      </p:sp>
    </p:spTree>
    <p:extLst>
      <p:ext uri="{BB962C8B-B14F-4D97-AF65-F5344CB8AC3E}">
        <p14:creationId xmlns:p14="http://schemas.microsoft.com/office/powerpoint/2010/main" val="813628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B07FE7-572F-47E4-B3AD-4F00CDB744DE}"/>
              </a:ext>
            </a:extLst>
          </p:cNvPr>
          <p:cNvSpPr>
            <a:spLocks noGrp="1"/>
          </p:cNvSpPr>
          <p:nvPr>
            <p:ph type="body" idx="1"/>
          </p:nvPr>
        </p:nvSpPr>
        <p:spPr/>
        <p:txBody>
          <a:bodyPr/>
          <a:lstStyle/>
          <a:p>
            <a:r>
              <a:rPr lang="en-US" dirty="0"/>
              <a:t>Let’s have a look at another example of a propositional theory. This is my ‘good exercise policy’. </a:t>
            </a:r>
          </a:p>
        </p:txBody>
      </p:sp>
    </p:spTree>
    <p:extLst>
      <p:ext uri="{BB962C8B-B14F-4D97-AF65-F5344CB8AC3E}">
        <p14:creationId xmlns:p14="http://schemas.microsoft.com/office/powerpoint/2010/main" val="151128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B07FE7-572F-47E4-B3AD-4F00CDB744DE}"/>
              </a:ext>
            </a:extLst>
          </p:cNvPr>
          <p:cNvSpPr>
            <a:spLocks noGrp="1"/>
          </p:cNvSpPr>
          <p:nvPr>
            <p:ph type="body" idx="1"/>
          </p:nvPr>
        </p:nvSpPr>
        <p:spPr/>
        <p:txBody>
          <a:bodyPr/>
          <a:lstStyle/>
          <a:p>
            <a:r>
              <a:rPr lang="en-US" dirty="0"/>
              <a:t>“I run when all of:</a:t>
            </a:r>
            <a:br>
              <a:rPr lang="en-US" dirty="0"/>
            </a:br>
            <a:r>
              <a:rPr lang="en-US" dirty="0"/>
              <a:t>“One or both of:”</a:t>
            </a:r>
          </a:p>
        </p:txBody>
      </p:sp>
    </p:spTree>
    <p:extLst>
      <p:ext uri="{BB962C8B-B14F-4D97-AF65-F5344CB8AC3E}">
        <p14:creationId xmlns:p14="http://schemas.microsoft.com/office/powerpoint/2010/main" val="361985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could be whether our neighborhood has bikes available in the morning, &lt;ADVANCE&gt;</a:t>
            </a:r>
          </a:p>
          <a:p>
            <a:endParaRPr lang="en-US" dirty="0"/>
          </a:p>
          <a:p>
            <a:r>
              <a:rPr lang="en-US" dirty="0"/>
              <a:t>Bikes picture: taken by Serena</a:t>
            </a:r>
          </a:p>
        </p:txBody>
      </p:sp>
      <p:sp>
        <p:nvSpPr>
          <p:cNvPr id="4" name="Slide Number Placeholder 3"/>
          <p:cNvSpPr>
            <a:spLocks noGrp="1"/>
          </p:cNvSpPr>
          <p:nvPr>
            <p:ph type="sldNum" sz="quarter" idx="5"/>
          </p:nvPr>
        </p:nvSpPr>
        <p:spPr/>
        <p:txBody>
          <a:bodyPr/>
          <a:lstStyle/>
          <a:p>
            <a:fld id="{E89A5042-35F1-4B7C-BB4C-5791660F693F}" type="slidenum">
              <a:rPr lang="en-US" smtClean="0"/>
              <a:t>2</a:t>
            </a:fld>
            <a:endParaRPr lang="en-US"/>
          </a:p>
        </p:txBody>
      </p:sp>
    </p:spTree>
    <p:extLst>
      <p:ext uri="{BB962C8B-B14F-4D97-AF65-F5344CB8AC3E}">
        <p14:creationId xmlns:p14="http://schemas.microsoft.com/office/powerpoint/2010/main" val="366063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B07FE7-572F-47E4-B3AD-4F00CDB744DE}"/>
              </a:ext>
            </a:extLst>
          </p:cNvPr>
          <p:cNvSpPr>
            <a:spLocks noGrp="1"/>
          </p:cNvSpPr>
          <p:nvPr>
            <p:ph type="body" idx="1"/>
          </p:nvPr>
        </p:nvSpPr>
        <p:spPr/>
        <p:txBody>
          <a:bodyPr/>
          <a:lstStyle/>
          <a:p>
            <a:r>
              <a:rPr lang="en-US" dirty="0"/>
              <a:t>“I run when all of:</a:t>
            </a:r>
            <a:br>
              <a:rPr lang="en-US" dirty="0"/>
            </a:br>
            <a:r>
              <a:rPr lang="en-US" dirty="0"/>
              <a:t>“One or both of:”</a:t>
            </a:r>
            <a:br>
              <a:rPr lang="en-US" dirty="0"/>
            </a:br>
            <a:r>
              <a:rPr lang="en-US" dirty="0"/>
              <a:t>“It’s the evening”</a:t>
            </a:r>
            <a:br>
              <a:rPr lang="en-US" dirty="0"/>
            </a:br>
            <a:r>
              <a:rPr lang="en-US" dirty="0"/>
              <a:t>“It’s the weekend”</a:t>
            </a:r>
          </a:p>
        </p:txBody>
      </p:sp>
    </p:spTree>
    <p:extLst>
      <p:ext uri="{BB962C8B-B14F-4D97-AF65-F5344CB8AC3E}">
        <p14:creationId xmlns:p14="http://schemas.microsoft.com/office/powerpoint/2010/main" val="342420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B07FE7-572F-47E4-B3AD-4F00CDB744DE}"/>
              </a:ext>
            </a:extLst>
          </p:cNvPr>
          <p:cNvSpPr>
            <a:spLocks noGrp="1"/>
          </p:cNvSpPr>
          <p:nvPr>
            <p:ph type="body" idx="1"/>
          </p:nvPr>
        </p:nvSpPr>
        <p:spPr/>
        <p:txBody>
          <a:bodyPr/>
          <a:lstStyle/>
          <a:p>
            <a:r>
              <a:rPr lang="en-US" dirty="0"/>
              <a:t>“I’m not sick”</a:t>
            </a:r>
          </a:p>
        </p:txBody>
      </p:sp>
    </p:spTree>
    <p:extLst>
      <p:ext uri="{BB962C8B-B14F-4D97-AF65-F5344CB8AC3E}">
        <p14:creationId xmlns:p14="http://schemas.microsoft.com/office/powerpoint/2010/main" val="37693751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B07FE7-572F-47E4-B3AD-4F00CDB744DE}"/>
              </a:ext>
            </a:extLst>
          </p:cNvPr>
          <p:cNvSpPr>
            <a:spLocks noGrp="1"/>
          </p:cNvSpPr>
          <p:nvPr>
            <p:ph type="body" idx="1"/>
          </p:nvPr>
        </p:nvSpPr>
        <p:spPr/>
        <p:txBody>
          <a:bodyPr/>
          <a:lstStyle/>
          <a:p>
            <a:r>
              <a:rPr lang="en-US" dirty="0"/>
              <a:t>“It’s not raining.” &lt;PAUSE&gt;</a:t>
            </a:r>
          </a:p>
          <a:p>
            <a:endParaRPr lang="en-US" dirty="0"/>
          </a:p>
          <a:p>
            <a:r>
              <a:rPr lang="en-US" dirty="0"/>
              <a:t>Running meme: </a:t>
            </a:r>
            <a:r>
              <a:rPr lang="en-US" dirty="0">
                <a:hlinkClick r:id="rId3"/>
              </a:rPr>
              <a:t>https://me.me/i/iwas-going-to-go-running-today-but-it-looks-like-17079249</a:t>
            </a:r>
            <a:endParaRPr lang="en-US" dirty="0"/>
          </a:p>
        </p:txBody>
      </p:sp>
    </p:spTree>
    <p:extLst>
      <p:ext uri="{BB962C8B-B14F-4D97-AF65-F5344CB8AC3E}">
        <p14:creationId xmlns:p14="http://schemas.microsoft.com/office/powerpoint/2010/main" val="219774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B07FE7-572F-47E4-B3AD-4F00CDB744DE}"/>
              </a:ext>
            </a:extLst>
          </p:cNvPr>
          <p:cNvSpPr>
            <a:spLocks noGrp="1"/>
          </p:cNvSpPr>
          <p:nvPr>
            <p:ph type="body" idx="1"/>
          </p:nvPr>
        </p:nvSpPr>
        <p:spPr/>
        <p:txBody>
          <a:bodyPr/>
          <a:lstStyle/>
          <a:p>
            <a:r>
              <a:rPr lang="en-US" dirty="0"/>
              <a:t>We can substitute variables in for these Boolean predicates.</a:t>
            </a:r>
          </a:p>
        </p:txBody>
      </p:sp>
    </p:spTree>
    <p:extLst>
      <p:ext uri="{BB962C8B-B14F-4D97-AF65-F5344CB8AC3E}">
        <p14:creationId xmlns:p14="http://schemas.microsoft.com/office/powerpoint/2010/main" val="3413252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6A4A065-8E65-46B3-8C44-91FA81F5C83D}"/>
              </a:ext>
            </a:extLst>
          </p:cNvPr>
          <p:cNvSpPr>
            <a:spLocks noGrp="1"/>
          </p:cNvSpPr>
          <p:nvPr>
            <p:ph type="body" idx="1"/>
          </p:nvPr>
        </p:nvSpPr>
        <p:spPr/>
        <p:txBody>
          <a:bodyPr/>
          <a:lstStyle/>
          <a:p>
            <a:r>
              <a:rPr lang="en-US" dirty="0"/>
              <a:t>And collapse this natural language expression to its logical equivalent.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1D08546-F31A-4573-9BE1-B0D9AC7370CD}"/>
              </a:ext>
            </a:extLst>
          </p:cNvPr>
          <p:cNvSpPr>
            <a:spLocks noGrp="1"/>
          </p:cNvSpPr>
          <p:nvPr>
            <p:ph type="body" idx="1"/>
          </p:nvPr>
        </p:nvSpPr>
        <p:spPr/>
        <p:txBody>
          <a:bodyPr/>
          <a:lstStyle/>
          <a:p>
            <a:r>
              <a:rPr lang="en-US" dirty="0"/>
              <a:t>We can then view this logical statement as a directed acyclic graph, which can help us reason about its characteristics.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know there many sensible ways to express the same logical idea.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four such equivalent logical expressions&lt;ADVANCE&gt; &lt;ADVANCE&gt; &lt;ADVANCE&gt; &lt;ADVANCE&gt;.</a:t>
            </a:r>
            <a:br>
              <a:rPr lang="en-US" dirty="0"/>
            </a:br>
            <a:r>
              <a:rPr lang="en-US" dirty="0"/>
              <a:t>Each of these forms have different properties, which we’ll look at shortly.</a:t>
            </a:r>
          </a:p>
        </p:txBody>
      </p:sp>
      <p:sp>
        <p:nvSpPr>
          <p:cNvPr id="4" name="Slide Number Placeholder 3"/>
          <p:cNvSpPr>
            <a:spLocks noGrp="1"/>
          </p:cNvSpPr>
          <p:nvPr>
            <p:ph type="sldNum" sz="quarter" idx="5"/>
          </p:nvPr>
        </p:nvSpPr>
        <p:spPr/>
        <p:txBody>
          <a:bodyPr/>
          <a:lstStyle/>
          <a:p>
            <a:fld id="{E89A5042-35F1-4B7C-BB4C-5791660F693F}" type="slidenum">
              <a:rPr lang="en-US" smtClean="0"/>
              <a:t>26</a:t>
            </a:fld>
            <a:endParaRPr lang="en-US"/>
          </a:p>
        </p:txBody>
      </p:sp>
    </p:spTree>
    <p:extLst>
      <p:ext uri="{BB962C8B-B14F-4D97-AF65-F5344CB8AC3E}">
        <p14:creationId xmlns:p14="http://schemas.microsoft.com/office/powerpoint/2010/main" val="2747887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call this study of translating logical statements to alternate forms to exploit different properties knowledge compilation.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centuries old form of knowledge compilation is De Morgan’s Law, which we have used to help us in mathematical proofs.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more recent decades, knowledge compilation has been used in the past to speed up computation. In this work, we use these same ideas to investigate the interpretability of these different logical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jump in and look at a few properties.</a:t>
            </a:r>
          </a:p>
        </p:txBody>
      </p:sp>
      <p:sp>
        <p:nvSpPr>
          <p:cNvPr id="4" name="Slide Number Placeholder 3"/>
          <p:cNvSpPr>
            <a:spLocks noGrp="1"/>
          </p:cNvSpPr>
          <p:nvPr>
            <p:ph type="sldNum" sz="quarter" idx="5"/>
          </p:nvPr>
        </p:nvSpPr>
        <p:spPr/>
        <p:txBody>
          <a:bodyPr/>
          <a:lstStyle/>
          <a:p>
            <a:fld id="{E89A5042-35F1-4B7C-BB4C-5791660F693F}" type="slidenum">
              <a:rPr lang="en-US" smtClean="0"/>
              <a:t>27</a:t>
            </a:fld>
            <a:endParaRPr lang="en-US"/>
          </a:p>
        </p:txBody>
      </p:sp>
    </p:spTree>
    <p:extLst>
      <p:ext uri="{BB962C8B-B14F-4D97-AF65-F5344CB8AC3E}">
        <p14:creationId xmlns:p14="http://schemas.microsoft.com/office/powerpoint/2010/main" val="3494191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such property is the idea of decomposability. In a decomposable statement, the children of each AND node in a graph do not share variables. </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28</a:t>
            </a:fld>
            <a:endParaRPr lang="en-US"/>
          </a:p>
        </p:txBody>
      </p:sp>
    </p:spTree>
    <p:extLst>
      <p:ext uri="{BB962C8B-B14F-4D97-AF65-F5344CB8AC3E}">
        <p14:creationId xmlns:p14="http://schemas.microsoft.com/office/powerpoint/2010/main" val="2103446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lower AND node, we see that it has two children without shared variables.</a:t>
            </a:r>
          </a:p>
        </p:txBody>
      </p:sp>
      <p:sp>
        <p:nvSpPr>
          <p:cNvPr id="4" name="Slide Number Placeholder 3"/>
          <p:cNvSpPr>
            <a:spLocks noGrp="1"/>
          </p:cNvSpPr>
          <p:nvPr>
            <p:ph type="sldNum" sz="quarter" idx="5"/>
          </p:nvPr>
        </p:nvSpPr>
        <p:spPr/>
        <p:txBody>
          <a:bodyPr/>
          <a:lstStyle/>
          <a:p>
            <a:fld id="{E89A5042-35F1-4B7C-BB4C-5791660F693F}" type="slidenum">
              <a:rPr lang="en-US" smtClean="0"/>
              <a:t>29</a:t>
            </a:fld>
            <a:endParaRPr lang="en-US"/>
          </a:p>
        </p:txBody>
      </p:sp>
    </p:spTree>
    <p:extLst>
      <p:ext uri="{BB962C8B-B14F-4D97-AF65-F5344CB8AC3E}">
        <p14:creationId xmlns:p14="http://schemas.microsoft.com/office/powerpoint/2010/main" val="312534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we are able to get a mortgage on our home, &lt;ADVANCE&gt;</a:t>
            </a:r>
          </a:p>
          <a:p>
            <a:endParaRPr lang="en-US" dirty="0"/>
          </a:p>
          <a:p>
            <a:r>
              <a:rPr lang="en-US" dirty="0"/>
              <a:t>Bikes picture: taken by Serena</a:t>
            </a:r>
          </a:p>
          <a:p>
            <a:r>
              <a:rPr lang="en-US" dirty="0"/>
              <a:t>Mortgage application picture: </a:t>
            </a:r>
            <a:r>
              <a:rPr lang="en-US" dirty="0">
                <a:hlinkClick r:id="rId3"/>
              </a:rPr>
              <a:t>http://www.picserver.org/m/mortgage01.html</a:t>
            </a:r>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3</a:t>
            </a:fld>
            <a:endParaRPr lang="en-US"/>
          </a:p>
        </p:txBody>
      </p:sp>
    </p:spTree>
    <p:extLst>
      <p:ext uri="{BB962C8B-B14F-4D97-AF65-F5344CB8AC3E}">
        <p14:creationId xmlns:p14="http://schemas.microsoft.com/office/powerpoint/2010/main" val="35352626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looking at this top AND node, we see no shared variables across the different branches.</a:t>
            </a:r>
          </a:p>
        </p:txBody>
      </p:sp>
      <p:sp>
        <p:nvSpPr>
          <p:cNvPr id="4" name="Slide Number Placeholder 3"/>
          <p:cNvSpPr>
            <a:spLocks noGrp="1"/>
          </p:cNvSpPr>
          <p:nvPr>
            <p:ph type="sldNum" sz="quarter" idx="5"/>
          </p:nvPr>
        </p:nvSpPr>
        <p:spPr/>
        <p:txBody>
          <a:bodyPr/>
          <a:lstStyle/>
          <a:p>
            <a:fld id="{E89A5042-35F1-4B7C-BB4C-5791660F693F}" type="slidenum">
              <a:rPr lang="en-US" smtClean="0"/>
              <a:t>30</a:t>
            </a:fld>
            <a:endParaRPr lang="en-US"/>
          </a:p>
        </p:txBody>
      </p:sp>
    </p:spTree>
    <p:extLst>
      <p:ext uri="{BB962C8B-B14F-4D97-AF65-F5344CB8AC3E}">
        <p14:creationId xmlns:p14="http://schemas.microsoft.com/office/powerpoint/2010/main" val="4076015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statement is decomposable.</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31</a:t>
            </a:fld>
            <a:endParaRPr lang="en-US"/>
          </a:p>
        </p:txBody>
      </p:sp>
    </p:spTree>
    <p:extLst>
      <p:ext uri="{BB962C8B-B14F-4D97-AF65-F5344CB8AC3E}">
        <p14:creationId xmlns:p14="http://schemas.microsoft.com/office/powerpoint/2010/main" val="991114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consider the “Inverted” property, in which less than half of the children of any logical connective are negated. </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32</a:t>
            </a:fld>
            <a:endParaRPr lang="en-US"/>
          </a:p>
        </p:txBody>
      </p:sp>
    </p:spTree>
    <p:extLst>
      <p:ext uri="{BB962C8B-B14F-4D97-AF65-F5344CB8AC3E}">
        <p14:creationId xmlns:p14="http://schemas.microsoft.com/office/powerpoint/2010/main" val="3334342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this lower AND node, we see that neither of its two children are negated. So that passes our criteria.</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33</a:t>
            </a:fld>
            <a:endParaRPr lang="en-US"/>
          </a:p>
        </p:txBody>
      </p:sp>
    </p:spTree>
    <p:extLst>
      <p:ext uri="{BB962C8B-B14F-4D97-AF65-F5344CB8AC3E}">
        <p14:creationId xmlns:p14="http://schemas.microsoft.com/office/powerpoint/2010/main" val="2304658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looking at this above OR node, we see that 1/3 of its children is negated. So that passes as well.</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34</a:t>
            </a:fld>
            <a:endParaRPr lang="en-US"/>
          </a:p>
        </p:txBody>
      </p:sp>
    </p:spTree>
    <p:extLst>
      <p:ext uri="{BB962C8B-B14F-4D97-AF65-F5344CB8AC3E}">
        <p14:creationId xmlns:p14="http://schemas.microsoft.com/office/powerpoint/2010/main" val="162323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this overall statement is inverted. </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35</a:t>
            </a:fld>
            <a:endParaRPr lang="en-US"/>
          </a:p>
        </p:txBody>
      </p:sp>
    </p:spTree>
    <p:extLst>
      <p:ext uri="{BB962C8B-B14F-4D97-AF65-F5344CB8AC3E}">
        <p14:creationId xmlns:p14="http://schemas.microsoft.com/office/powerpoint/2010/main" val="3149152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Flatness is the idea that the distance from the root to any leaf in the graph is at most 2.</a:t>
            </a:r>
          </a:p>
        </p:txBody>
      </p:sp>
      <p:sp>
        <p:nvSpPr>
          <p:cNvPr id="4" name="Slide Number Placeholder 3"/>
          <p:cNvSpPr>
            <a:spLocks noGrp="1"/>
          </p:cNvSpPr>
          <p:nvPr>
            <p:ph type="sldNum" sz="quarter" idx="5"/>
          </p:nvPr>
        </p:nvSpPr>
        <p:spPr/>
        <p:txBody>
          <a:bodyPr/>
          <a:lstStyle/>
          <a:p>
            <a:fld id="{E89A5042-35F1-4B7C-BB4C-5791660F693F}" type="slidenum">
              <a:rPr lang="en-US" smtClean="0"/>
              <a:t>36</a:t>
            </a:fld>
            <a:endParaRPr lang="en-US"/>
          </a:p>
        </p:txBody>
      </p:sp>
    </p:spTree>
    <p:extLst>
      <p:ext uri="{BB962C8B-B14F-4D97-AF65-F5344CB8AC3E}">
        <p14:creationId xmlns:p14="http://schemas.microsoft.com/office/powerpoint/2010/main" val="245281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Simple conjunction property has an autological definition. It’s a sentence which consists of a disjunct of conjunctive clauses. An “OR of ANDs”</a:t>
            </a:r>
          </a:p>
        </p:txBody>
      </p:sp>
      <p:sp>
        <p:nvSpPr>
          <p:cNvPr id="4" name="Slide Number Placeholder 3"/>
          <p:cNvSpPr>
            <a:spLocks noGrp="1"/>
          </p:cNvSpPr>
          <p:nvPr>
            <p:ph type="sldNum" sz="quarter" idx="5"/>
          </p:nvPr>
        </p:nvSpPr>
        <p:spPr/>
        <p:txBody>
          <a:bodyPr/>
          <a:lstStyle/>
          <a:p>
            <a:fld id="{E89A5042-35F1-4B7C-BB4C-5791660F693F}" type="slidenum">
              <a:rPr lang="en-US" smtClean="0"/>
              <a:t>37</a:t>
            </a:fld>
            <a:endParaRPr lang="en-US"/>
          </a:p>
        </p:txBody>
      </p:sp>
    </p:spTree>
    <p:extLst>
      <p:ext uri="{BB962C8B-B14F-4D97-AF65-F5344CB8AC3E}">
        <p14:creationId xmlns:p14="http://schemas.microsoft.com/office/powerpoint/2010/main" val="42786920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define “logical languages” by their properties.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disjunctive normal form is the name we assign to the language which consists of all sentences which are flat, and have simple conjunction.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language is particularly important to us.</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38</a:t>
            </a:fld>
            <a:endParaRPr lang="en-US"/>
          </a:p>
        </p:txBody>
      </p:sp>
    </p:spTree>
    <p:extLst>
      <p:ext uri="{BB962C8B-B14F-4D97-AF65-F5344CB8AC3E}">
        <p14:creationId xmlns:p14="http://schemas.microsoft.com/office/powerpoint/2010/main" val="3765225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literature, it’s commonly assumed that disjunctive normal form is “the” presentation format for humans to read, write, and interact with. But that conjecture is untested.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Likewise, many of these other logical properties might increase interpretability. Yet, this has not yet been tested with humans.</a:t>
            </a:r>
          </a:p>
        </p:txBody>
      </p:sp>
      <p:sp>
        <p:nvSpPr>
          <p:cNvPr id="4" name="Slide Number Placeholder 3"/>
          <p:cNvSpPr>
            <a:spLocks noGrp="1"/>
          </p:cNvSpPr>
          <p:nvPr>
            <p:ph type="sldNum" sz="quarter" idx="5"/>
          </p:nvPr>
        </p:nvSpPr>
        <p:spPr/>
        <p:txBody>
          <a:bodyPr/>
          <a:lstStyle/>
          <a:p>
            <a:fld id="{E89A5042-35F1-4B7C-BB4C-5791660F693F}" type="slidenum">
              <a:rPr lang="en-US" smtClean="0"/>
              <a:t>39</a:t>
            </a:fld>
            <a:endParaRPr lang="en-US"/>
          </a:p>
        </p:txBody>
      </p:sp>
    </p:spTree>
    <p:extLst>
      <p:ext uri="{BB962C8B-B14F-4D97-AF65-F5344CB8AC3E}">
        <p14:creationId xmlns:p14="http://schemas.microsoft.com/office/powerpoint/2010/main" val="99454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we’re granted bail, &lt;ADVANCE&gt;</a:t>
            </a:r>
          </a:p>
          <a:p>
            <a:endParaRPr lang="en-US" dirty="0"/>
          </a:p>
          <a:p>
            <a:r>
              <a:rPr lang="en-US" dirty="0"/>
              <a:t>Bikes picture: taken by Serena</a:t>
            </a:r>
          </a:p>
          <a:p>
            <a:r>
              <a:rPr lang="en-US" dirty="0"/>
              <a:t>Mortgage application picture: </a:t>
            </a:r>
            <a:r>
              <a:rPr lang="en-US" dirty="0">
                <a:hlinkClick r:id="rId3"/>
              </a:rPr>
              <a:t>http://www.picserver.org/m/mortgage01.html</a:t>
            </a:r>
            <a:endParaRPr lang="en-US" dirty="0"/>
          </a:p>
          <a:p>
            <a:r>
              <a:rPr lang="en-US" dirty="0"/>
              <a:t>Lady Justice: </a:t>
            </a:r>
            <a:r>
              <a:rPr lang="en-US" dirty="0">
                <a:hlinkClick r:id="rId4"/>
              </a:rPr>
              <a:t>https://pixabay.com/photos/justice-statue-lady-justice-2060093/</a:t>
            </a:r>
            <a:r>
              <a:rPr lang="en-US" dirty="0"/>
              <a:t> </a:t>
            </a:r>
          </a:p>
        </p:txBody>
      </p:sp>
      <p:sp>
        <p:nvSpPr>
          <p:cNvPr id="4" name="Slide Number Placeholder 3"/>
          <p:cNvSpPr>
            <a:spLocks noGrp="1"/>
          </p:cNvSpPr>
          <p:nvPr>
            <p:ph type="sldNum" sz="quarter" idx="5"/>
          </p:nvPr>
        </p:nvSpPr>
        <p:spPr/>
        <p:txBody>
          <a:bodyPr/>
          <a:lstStyle/>
          <a:p>
            <a:fld id="{E89A5042-35F1-4B7C-BB4C-5791660F693F}" type="slidenum">
              <a:rPr lang="en-US" smtClean="0"/>
              <a:t>4</a:t>
            </a:fld>
            <a:endParaRPr lang="en-US"/>
          </a:p>
        </p:txBody>
      </p:sp>
    </p:spTree>
    <p:extLst>
      <p:ext uri="{BB962C8B-B14F-4D97-AF65-F5344CB8AC3E}">
        <p14:creationId xmlns:p14="http://schemas.microsoft.com/office/powerpoint/2010/main" val="2001536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contribution is to evaluate properties of logical forms to see if they help or hinder interpretability.</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40</a:t>
            </a:fld>
            <a:endParaRPr lang="en-US"/>
          </a:p>
        </p:txBody>
      </p:sp>
    </p:spTree>
    <p:extLst>
      <p:ext uri="{BB962C8B-B14F-4D97-AF65-F5344CB8AC3E}">
        <p14:creationId xmlns:p14="http://schemas.microsoft.com/office/powerpoint/2010/main" val="142743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evaluate 6 language properties. </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41</a:t>
            </a:fld>
            <a:endParaRPr lang="en-US"/>
          </a:p>
        </p:txBody>
      </p:sp>
    </p:spTree>
    <p:extLst>
      <p:ext uri="{BB962C8B-B14F-4D97-AF65-F5344CB8AC3E}">
        <p14:creationId xmlns:p14="http://schemas.microsoft.com/office/powerpoint/2010/main" val="2367866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test these </a:t>
            </a:r>
            <a:r>
              <a:rPr lang="en-US" dirty="0" err="1"/>
              <a:t>propreties</a:t>
            </a:r>
            <a:r>
              <a:rPr lang="en-US" dirty="0"/>
              <a:t> on 25 participants.</a:t>
            </a:r>
          </a:p>
        </p:txBody>
      </p:sp>
      <p:sp>
        <p:nvSpPr>
          <p:cNvPr id="4" name="Slide Number Placeholder 3"/>
          <p:cNvSpPr>
            <a:spLocks noGrp="1"/>
          </p:cNvSpPr>
          <p:nvPr>
            <p:ph type="sldNum" sz="quarter" idx="5"/>
          </p:nvPr>
        </p:nvSpPr>
        <p:spPr/>
        <p:txBody>
          <a:bodyPr/>
          <a:lstStyle/>
          <a:p>
            <a:fld id="{E89A5042-35F1-4B7C-BB4C-5791660F693F}" type="slidenum">
              <a:rPr lang="en-US" smtClean="0"/>
              <a:t>42</a:t>
            </a:fld>
            <a:endParaRPr lang="en-US"/>
          </a:p>
        </p:txBody>
      </p:sp>
    </p:spTree>
    <p:extLst>
      <p:ext uri="{BB962C8B-B14F-4D97-AF65-F5344CB8AC3E}">
        <p14:creationId xmlns:p14="http://schemas.microsoft.com/office/powerpoint/2010/main" val="2757007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completes 60 evaluations.</a:t>
            </a:r>
          </a:p>
        </p:txBody>
      </p:sp>
      <p:sp>
        <p:nvSpPr>
          <p:cNvPr id="4" name="Slide Number Placeholder 3"/>
          <p:cNvSpPr>
            <a:spLocks noGrp="1"/>
          </p:cNvSpPr>
          <p:nvPr>
            <p:ph type="sldNum" sz="quarter" idx="5"/>
          </p:nvPr>
        </p:nvSpPr>
        <p:spPr/>
        <p:txBody>
          <a:bodyPr/>
          <a:lstStyle/>
          <a:p>
            <a:fld id="{E89A5042-35F1-4B7C-BB4C-5791660F693F}" type="slidenum">
              <a:rPr lang="en-US" smtClean="0"/>
              <a:t>43</a:t>
            </a:fld>
            <a:endParaRPr lang="en-US"/>
          </a:p>
        </p:txBody>
      </p:sp>
    </p:spTree>
    <p:extLst>
      <p:ext uri="{BB962C8B-B14F-4D97-AF65-F5344CB8AC3E}">
        <p14:creationId xmlns:p14="http://schemas.microsoft.com/office/powerpoint/2010/main" val="3526278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overall, we consider three toy domains.</a:t>
            </a:r>
          </a:p>
        </p:txBody>
      </p:sp>
      <p:sp>
        <p:nvSpPr>
          <p:cNvPr id="4" name="Slide Number Placeholder 3"/>
          <p:cNvSpPr>
            <a:spLocks noGrp="1"/>
          </p:cNvSpPr>
          <p:nvPr>
            <p:ph type="sldNum" sz="quarter" idx="5"/>
          </p:nvPr>
        </p:nvSpPr>
        <p:spPr/>
        <p:txBody>
          <a:bodyPr/>
          <a:lstStyle/>
          <a:p>
            <a:fld id="{E89A5042-35F1-4B7C-BB4C-5791660F693F}" type="slidenum">
              <a:rPr lang="en-US" smtClean="0"/>
              <a:t>44</a:t>
            </a:fld>
            <a:endParaRPr lang="en-US"/>
          </a:p>
        </p:txBody>
      </p:sp>
    </p:spTree>
    <p:extLst>
      <p:ext uri="{BB962C8B-B14F-4D97-AF65-F5344CB8AC3E}">
        <p14:creationId xmlns:p14="http://schemas.microsoft.com/office/powerpoint/2010/main" val="83336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domain is emergency triage, where an autonomous agent must decide whether a patient is “immediate” or “urgent” based on patient vital signs.</a:t>
            </a:r>
          </a:p>
        </p:txBody>
      </p:sp>
      <p:sp>
        <p:nvSpPr>
          <p:cNvPr id="4" name="Slide Number Placeholder 3"/>
          <p:cNvSpPr>
            <a:spLocks noGrp="1"/>
          </p:cNvSpPr>
          <p:nvPr>
            <p:ph type="sldNum" sz="quarter" idx="5"/>
          </p:nvPr>
        </p:nvSpPr>
        <p:spPr/>
        <p:txBody>
          <a:bodyPr/>
          <a:lstStyle/>
          <a:p>
            <a:fld id="{E89A5042-35F1-4B7C-BB4C-5791660F693F}" type="slidenum">
              <a:rPr lang="en-US" smtClean="0"/>
              <a:t>46</a:t>
            </a:fld>
            <a:endParaRPr lang="en-US"/>
          </a:p>
        </p:txBody>
      </p:sp>
    </p:spTree>
    <p:extLst>
      <p:ext uri="{BB962C8B-B14F-4D97-AF65-F5344CB8AC3E}">
        <p14:creationId xmlns:p14="http://schemas.microsoft.com/office/powerpoint/2010/main" val="2839205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domain is Chopsticks. It’s a hand game often played in primary school, similar in nature to tic tac toe.</a:t>
            </a:r>
          </a:p>
        </p:txBody>
      </p:sp>
      <p:sp>
        <p:nvSpPr>
          <p:cNvPr id="4" name="Slide Number Placeholder 3"/>
          <p:cNvSpPr>
            <a:spLocks noGrp="1"/>
          </p:cNvSpPr>
          <p:nvPr>
            <p:ph type="sldNum" sz="quarter" idx="5"/>
          </p:nvPr>
        </p:nvSpPr>
        <p:spPr/>
        <p:txBody>
          <a:bodyPr/>
          <a:lstStyle/>
          <a:p>
            <a:fld id="{E89A5042-35F1-4B7C-BB4C-5791660F693F}" type="slidenum">
              <a:rPr lang="en-US" smtClean="0"/>
              <a:t>47</a:t>
            </a:fld>
            <a:endParaRPr lang="en-US"/>
          </a:p>
        </p:txBody>
      </p:sp>
    </p:spTree>
    <p:extLst>
      <p:ext uri="{BB962C8B-B14F-4D97-AF65-F5344CB8AC3E}">
        <p14:creationId xmlns:p14="http://schemas.microsoft.com/office/powerpoint/2010/main" val="40418312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looked at an autonomous driving scenario.</a:t>
            </a:r>
          </a:p>
        </p:txBody>
      </p:sp>
      <p:sp>
        <p:nvSpPr>
          <p:cNvPr id="4" name="Slide Number Placeholder 3"/>
          <p:cNvSpPr>
            <a:spLocks noGrp="1"/>
          </p:cNvSpPr>
          <p:nvPr>
            <p:ph type="sldNum" sz="quarter" idx="5"/>
          </p:nvPr>
        </p:nvSpPr>
        <p:spPr/>
        <p:txBody>
          <a:bodyPr/>
          <a:lstStyle/>
          <a:p>
            <a:fld id="{E89A5042-35F1-4B7C-BB4C-5791660F693F}" type="slidenum">
              <a:rPr lang="en-US" smtClean="0"/>
              <a:t>48</a:t>
            </a:fld>
            <a:endParaRPr lang="en-US"/>
          </a:p>
        </p:txBody>
      </p:sp>
    </p:spTree>
    <p:extLst>
      <p:ext uri="{BB962C8B-B14F-4D97-AF65-F5344CB8AC3E}">
        <p14:creationId xmlns:p14="http://schemas.microsoft.com/office/powerpoint/2010/main" val="1692787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these agents, using the technique of Hayes and Shah, we created policy summaries as disjunctive normal form explanations. We then translated those summaries to evaluate 6 different language properties.</a:t>
            </a:r>
          </a:p>
          <a:p>
            <a:endParaRPr lang="en-US" dirty="0"/>
          </a:p>
          <a:p>
            <a:r>
              <a:rPr lang="en-US" dirty="0"/>
              <a:t>For example, in the driving scenario, the policy summary says “The purple car speeds up when…”. </a:t>
            </a:r>
          </a:p>
        </p:txBody>
      </p:sp>
      <p:sp>
        <p:nvSpPr>
          <p:cNvPr id="4" name="Slide Number Placeholder 3"/>
          <p:cNvSpPr>
            <a:spLocks noGrp="1"/>
          </p:cNvSpPr>
          <p:nvPr>
            <p:ph type="sldNum" sz="quarter" idx="5"/>
          </p:nvPr>
        </p:nvSpPr>
        <p:spPr/>
        <p:txBody>
          <a:bodyPr/>
          <a:lstStyle/>
          <a:p>
            <a:fld id="{E89A5042-35F1-4B7C-BB4C-5791660F693F}" type="slidenum">
              <a:rPr lang="en-US" smtClean="0"/>
              <a:t>49</a:t>
            </a:fld>
            <a:endParaRPr lang="en-US"/>
          </a:p>
        </p:txBody>
      </p:sp>
    </p:spTree>
    <p:extLst>
      <p:ext uri="{BB962C8B-B14F-4D97-AF65-F5344CB8AC3E}">
        <p14:creationId xmlns:p14="http://schemas.microsoft.com/office/powerpoint/2010/main" val="3769013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then give the user a task: decide, based on the policy summary and the state shown, whether the described action is taken or not. As we see that there is no vehicle in front of the purple car and the next exit is not 42, the answer here would be that the car does indeed speed up.</a:t>
            </a:r>
          </a:p>
        </p:txBody>
      </p:sp>
      <p:sp>
        <p:nvSpPr>
          <p:cNvPr id="4" name="Slide Number Placeholder 3"/>
          <p:cNvSpPr>
            <a:spLocks noGrp="1"/>
          </p:cNvSpPr>
          <p:nvPr>
            <p:ph type="sldNum" sz="quarter" idx="5"/>
          </p:nvPr>
        </p:nvSpPr>
        <p:spPr/>
        <p:txBody>
          <a:bodyPr/>
          <a:lstStyle/>
          <a:p>
            <a:fld id="{E89A5042-35F1-4B7C-BB4C-5791660F693F}" type="slidenum">
              <a:rPr lang="en-US" smtClean="0"/>
              <a:t>50</a:t>
            </a:fld>
            <a:endParaRPr lang="en-US"/>
          </a:p>
        </p:txBody>
      </p:sp>
    </p:spTree>
    <p:extLst>
      <p:ext uri="{BB962C8B-B14F-4D97-AF65-F5344CB8AC3E}">
        <p14:creationId xmlns:p14="http://schemas.microsoft.com/office/powerpoint/2010/main" val="98369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what medical care we receive. &lt;ADVANCE&gt;</a:t>
            </a:r>
          </a:p>
          <a:p>
            <a:endParaRPr lang="en-US" dirty="0"/>
          </a:p>
          <a:p>
            <a:endParaRPr lang="en-US" dirty="0"/>
          </a:p>
          <a:p>
            <a:r>
              <a:rPr lang="en-US" dirty="0"/>
              <a:t>Bikes picture: taken by Serena</a:t>
            </a:r>
          </a:p>
          <a:p>
            <a:r>
              <a:rPr lang="en-US" dirty="0"/>
              <a:t>Mortgage application picture: </a:t>
            </a:r>
            <a:r>
              <a:rPr lang="en-US" dirty="0">
                <a:hlinkClick r:id="rId3"/>
              </a:rPr>
              <a:t>http://www.picserver.org/m/mortgage01.html</a:t>
            </a:r>
            <a:endParaRPr lang="en-US" dirty="0"/>
          </a:p>
          <a:p>
            <a:r>
              <a:rPr lang="en-US" dirty="0"/>
              <a:t>Lady Justice: </a:t>
            </a:r>
            <a:r>
              <a:rPr lang="en-US" dirty="0">
                <a:hlinkClick r:id="rId4"/>
              </a:rPr>
              <a:t>https://pixabay.com/photos/justice-statue-lady-justice-2060093/</a:t>
            </a:r>
            <a:r>
              <a:rPr lang="en-US" dirty="0"/>
              <a:t> </a:t>
            </a:r>
          </a:p>
          <a:p>
            <a:r>
              <a:rPr lang="en-US" dirty="0"/>
              <a:t>Medical Care: </a:t>
            </a:r>
            <a:r>
              <a:rPr lang="en-US" dirty="0">
                <a:hlinkClick r:id="rId5"/>
              </a:rPr>
              <a:t>https://pxhere.com/en/photo/1457247</a:t>
            </a:r>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5</a:t>
            </a:fld>
            <a:endParaRPr lang="en-US"/>
          </a:p>
        </p:txBody>
      </p:sp>
    </p:spTree>
    <p:extLst>
      <p:ext uri="{BB962C8B-B14F-4D97-AF65-F5344CB8AC3E}">
        <p14:creationId xmlns:p14="http://schemas.microsoft.com/office/powerpoint/2010/main" val="24675954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Recalling that our metrics for interpretability consist of confidence and time as well as accuracy, we also ask the users for their self-reported confidence. We directly measure the time it takes users to respond.</a:t>
            </a:r>
          </a:p>
        </p:txBody>
      </p:sp>
      <p:sp>
        <p:nvSpPr>
          <p:cNvPr id="4" name="Slide Number Placeholder 3"/>
          <p:cNvSpPr>
            <a:spLocks noGrp="1"/>
          </p:cNvSpPr>
          <p:nvPr>
            <p:ph type="sldNum" sz="quarter" idx="5"/>
          </p:nvPr>
        </p:nvSpPr>
        <p:spPr/>
        <p:txBody>
          <a:bodyPr/>
          <a:lstStyle/>
          <a:p>
            <a:fld id="{E89A5042-35F1-4B7C-BB4C-5791660F693F}" type="slidenum">
              <a:rPr lang="en-US" smtClean="0"/>
              <a:t>51</a:t>
            </a:fld>
            <a:endParaRPr lang="en-US"/>
          </a:p>
        </p:txBody>
      </p:sp>
    </p:spTree>
    <p:extLst>
      <p:ext uri="{BB962C8B-B14F-4D97-AF65-F5344CB8AC3E}">
        <p14:creationId xmlns:p14="http://schemas.microsoft.com/office/powerpoint/2010/main" val="4233133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recall the idea mentioned earlier on that disjunctive normal form is “the” presentation format for humans to interact with, we hypothesize that participants will resolve the truth values of disjunctive normal form statements more accurately, more confidently, and faster than other logical forms.</a:t>
            </a:r>
          </a:p>
        </p:txBody>
      </p:sp>
      <p:sp>
        <p:nvSpPr>
          <p:cNvPr id="4" name="Slide Number Placeholder 3"/>
          <p:cNvSpPr>
            <a:spLocks noGrp="1"/>
          </p:cNvSpPr>
          <p:nvPr>
            <p:ph type="sldNum" sz="quarter" idx="5"/>
          </p:nvPr>
        </p:nvSpPr>
        <p:spPr/>
        <p:txBody>
          <a:bodyPr/>
          <a:lstStyle/>
          <a:p>
            <a:fld id="{E89A5042-35F1-4B7C-BB4C-5791660F693F}" type="slidenum">
              <a:rPr lang="en-US" smtClean="0"/>
              <a:t>53</a:t>
            </a:fld>
            <a:endParaRPr lang="en-US"/>
          </a:p>
        </p:txBody>
      </p:sp>
    </p:spTree>
    <p:extLst>
      <p:ext uri="{BB962C8B-B14F-4D97-AF65-F5344CB8AC3E}">
        <p14:creationId xmlns:p14="http://schemas.microsoft.com/office/powerpoint/2010/main" val="3794708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whether DNF aids interpretability, we create generalized linear mixed models for accuracy, time, and confidence. </a:t>
            </a:r>
          </a:p>
          <a:p>
            <a:endParaRPr lang="en-US" dirty="0"/>
          </a:p>
          <a:p>
            <a:r>
              <a:rPr lang="en-US" dirty="0"/>
              <a:t>&lt;ADVANCE&gt; In our models, we include participant IDs as random effects, as we expect a given individual to be consistently more or less accurate, more or less fast, and more or less confident. </a:t>
            </a:r>
          </a:p>
          <a:p>
            <a:endParaRPr lang="en-US" dirty="0"/>
          </a:p>
          <a:p>
            <a:r>
              <a:rPr lang="en-US" dirty="0"/>
              <a:t>&lt;ADVANCE&gt; Fixed effects include language properties, domain, and formula size. </a:t>
            </a:r>
          </a:p>
          <a:p>
            <a:endParaRPr lang="en-US" dirty="0"/>
          </a:p>
          <a:p>
            <a:r>
              <a:rPr lang="en-US" dirty="0"/>
              <a:t>&lt;ADVANCE&gt; Finally, we perform likelihood ratio tests to compare models with and without each fixed effect. For each of these tests, we report the chi-squared measure as well as the p-value.</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54</a:t>
            </a:fld>
            <a:endParaRPr lang="en-US"/>
          </a:p>
        </p:txBody>
      </p:sp>
    </p:spTree>
    <p:extLst>
      <p:ext uri="{BB962C8B-B14F-4D97-AF65-F5344CB8AC3E}">
        <p14:creationId xmlns:p14="http://schemas.microsoft.com/office/powerpoint/2010/main" val="39944814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did we find? For accuracy, time, and confidence, &lt;ADVANCE&gt; we find we cannot reject the null hypothesis. &lt;ADVANCE&gt; Our experiment did not show that disjunctive normal form was more interpretable than other forms.</a:t>
            </a:r>
          </a:p>
        </p:txBody>
      </p:sp>
      <p:sp>
        <p:nvSpPr>
          <p:cNvPr id="4" name="Slide Number Placeholder 3"/>
          <p:cNvSpPr>
            <a:spLocks noGrp="1"/>
          </p:cNvSpPr>
          <p:nvPr>
            <p:ph type="sldNum" sz="quarter" idx="5"/>
          </p:nvPr>
        </p:nvSpPr>
        <p:spPr/>
        <p:txBody>
          <a:bodyPr/>
          <a:lstStyle/>
          <a:p>
            <a:fld id="{E89A5042-35F1-4B7C-BB4C-5791660F693F}" type="slidenum">
              <a:rPr lang="en-US" smtClean="0"/>
              <a:t>55</a:t>
            </a:fld>
            <a:endParaRPr lang="en-US"/>
          </a:p>
        </p:txBody>
      </p:sp>
    </p:spTree>
    <p:extLst>
      <p:ext uri="{BB962C8B-B14F-4D97-AF65-F5344CB8AC3E}">
        <p14:creationId xmlns:p14="http://schemas.microsoft.com/office/powerpoint/2010/main" val="2871563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form another hypothesis based on existing standards---in this case, focusing on natural language. While the contraction “nor” for not or is common in language, “</a:t>
            </a:r>
            <a:r>
              <a:rPr lang="en-US" dirty="0" err="1"/>
              <a:t>nand</a:t>
            </a:r>
            <a:r>
              <a:rPr lang="en-US" dirty="0"/>
              <a:t>, for not and” is not. We thus expect familiarity when comprehending the meaning of “nor”, but we expect “</a:t>
            </a:r>
            <a:r>
              <a:rPr lang="en-US" dirty="0" err="1"/>
              <a:t>nand</a:t>
            </a:r>
            <a:r>
              <a:rPr lang="en-US" dirty="0"/>
              <a:t>” to challenge interpretability.</a:t>
            </a:r>
          </a:p>
        </p:txBody>
      </p:sp>
      <p:sp>
        <p:nvSpPr>
          <p:cNvPr id="4" name="Slide Number Placeholder 3"/>
          <p:cNvSpPr>
            <a:spLocks noGrp="1"/>
          </p:cNvSpPr>
          <p:nvPr>
            <p:ph type="sldNum" sz="quarter" idx="5"/>
          </p:nvPr>
        </p:nvSpPr>
        <p:spPr/>
        <p:txBody>
          <a:bodyPr/>
          <a:lstStyle/>
          <a:p>
            <a:fld id="{E89A5042-35F1-4B7C-BB4C-5791660F693F}" type="slidenum">
              <a:rPr lang="en-US" smtClean="0"/>
              <a:t>56</a:t>
            </a:fld>
            <a:endParaRPr lang="en-US"/>
          </a:p>
        </p:txBody>
      </p:sp>
    </p:spTree>
    <p:extLst>
      <p:ext uri="{BB962C8B-B14F-4D97-AF65-F5344CB8AC3E}">
        <p14:creationId xmlns:p14="http://schemas.microsoft.com/office/powerpoint/2010/main" val="3090354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we hypothesize that participants will resolve the truth value of sentences which include “NAND” less accurately, less confidently, and slower.</a:t>
            </a:r>
          </a:p>
        </p:txBody>
      </p:sp>
      <p:sp>
        <p:nvSpPr>
          <p:cNvPr id="4" name="Slide Number Placeholder 3"/>
          <p:cNvSpPr>
            <a:spLocks noGrp="1"/>
          </p:cNvSpPr>
          <p:nvPr>
            <p:ph type="sldNum" sz="quarter" idx="5"/>
          </p:nvPr>
        </p:nvSpPr>
        <p:spPr/>
        <p:txBody>
          <a:bodyPr/>
          <a:lstStyle/>
          <a:p>
            <a:fld id="{E89A5042-35F1-4B7C-BB4C-5791660F693F}" type="slidenum">
              <a:rPr lang="en-US" smtClean="0"/>
              <a:t>57</a:t>
            </a:fld>
            <a:endParaRPr lang="en-US"/>
          </a:p>
        </p:txBody>
      </p:sp>
    </p:spTree>
    <p:extLst>
      <p:ext uri="{BB962C8B-B14F-4D97-AF65-F5344CB8AC3E}">
        <p14:creationId xmlns:p14="http://schemas.microsoft.com/office/powerpoint/2010/main" val="18138558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looking at our generalized linear mixed models, &lt;ADVANCE&gt; we see a significant effect on accuracy. &lt;ADVANCE&gt; Inverted sentences result in a decrease in accuracy.</a:t>
            </a:r>
          </a:p>
        </p:txBody>
      </p:sp>
      <p:sp>
        <p:nvSpPr>
          <p:cNvPr id="4" name="Slide Number Placeholder 3"/>
          <p:cNvSpPr>
            <a:spLocks noGrp="1"/>
          </p:cNvSpPr>
          <p:nvPr>
            <p:ph type="sldNum" sz="quarter" idx="5"/>
          </p:nvPr>
        </p:nvSpPr>
        <p:spPr/>
        <p:txBody>
          <a:bodyPr/>
          <a:lstStyle/>
          <a:p>
            <a:fld id="{E89A5042-35F1-4B7C-BB4C-5791660F693F}" type="slidenum">
              <a:rPr lang="en-US" smtClean="0"/>
              <a:t>58</a:t>
            </a:fld>
            <a:endParaRPr lang="en-US"/>
          </a:p>
        </p:txBody>
      </p:sp>
    </p:spTree>
    <p:extLst>
      <p:ext uri="{BB962C8B-B14F-4D97-AF65-F5344CB8AC3E}">
        <p14:creationId xmlns:p14="http://schemas.microsoft.com/office/powerpoint/2010/main" val="3018289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this is complicated by the fact that our “inverted” criteria includes both NAND and NOR connectives.</a:t>
            </a:r>
          </a:p>
        </p:txBody>
      </p:sp>
      <p:sp>
        <p:nvSpPr>
          <p:cNvPr id="4" name="Slide Number Placeholder 3"/>
          <p:cNvSpPr>
            <a:spLocks noGrp="1"/>
          </p:cNvSpPr>
          <p:nvPr>
            <p:ph type="sldNum" sz="quarter" idx="5"/>
          </p:nvPr>
        </p:nvSpPr>
        <p:spPr/>
        <p:txBody>
          <a:bodyPr/>
          <a:lstStyle/>
          <a:p>
            <a:fld id="{E89A5042-35F1-4B7C-BB4C-5791660F693F}" type="slidenum">
              <a:rPr lang="en-US" smtClean="0"/>
              <a:t>59</a:t>
            </a:fld>
            <a:endParaRPr lang="en-US"/>
          </a:p>
        </p:txBody>
      </p:sp>
    </p:spTree>
    <p:extLst>
      <p:ext uri="{BB962C8B-B14F-4D97-AF65-F5344CB8AC3E}">
        <p14:creationId xmlns:p14="http://schemas.microsoft.com/office/powerpoint/2010/main" val="34187388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also talked to our users. We asked them in a follow-up interview, “Which if any logical connectives were hard? Examples include all of, none of, one or more of, </a:t>
            </a:r>
            <a:r>
              <a:rPr lang="en-US" dirty="0" err="1"/>
              <a:t>etc</a:t>
            </a:r>
            <a:r>
              <a:rPr lang="en-US" dirty="0"/>
              <a:t>”. &lt;ADVANCE&gt;</a:t>
            </a:r>
          </a:p>
          <a:p>
            <a:r>
              <a:rPr lang="en-US" dirty="0"/>
              <a:t>23/25 participants identified none of as particularly challenging. </a:t>
            </a:r>
          </a:p>
          <a:p>
            <a:endParaRPr lang="en-US" dirty="0"/>
          </a:p>
          <a:p>
            <a:r>
              <a:rPr lang="en-US" dirty="0"/>
              <a:t>Due to the frequency with which participants identified it, we stopped listing it when defining a logical connective halfway through the study. Still, most participants identified “none of” as the most challenging.</a:t>
            </a:r>
          </a:p>
        </p:txBody>
      </p:sp>
      <p:sp>
        <p:nvSpPr>
          <p:cNvPr id="4" name="Slide Number Placeholder 3"/>
          <p:cNvSpPr>
            <a:spLocks noGrp="1"/>
          </p:cNvSpPr>
          <p:nvPr>
            <p:ph type="sldNum" sz="quarter" idx="5"/>
          </p:nvPr>
        </p:nvSpPr>
        <p:spPr/>
        <p:txBody>
          <a:bodyPr/>
          <a:lstStyle/>
          <a:p>
            <a:fld id="{E89A5042-35F1-4B7C-BB4C-5791660F693F}" type="slidenum">
              <a:rPr lang="en-US" smtClean="0"/>
              <a:t>60</a:t>
            </a:fld>
            <a:endParaRPr lang="en-US"/>
          </a:p>
        </p:txBody>
      </p:sp>
    </p:spTree>
    <p:extLst>
      <p:ext uri="{BB962C8B-B14F-4D97-AF65-F5344CB8AC3E}">
        <p14:creationId xmlns:p14="http://schemas.microsoft.com/office/powerpoint/2010/main" val="2893408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asked our users why none of was challenging. </a:t>
            </a:r>
          </a:p>
          <a:p>
            <a:endParaRPr lang="en-US" dirty="0"/>
          </a:p>
          <a:p>
            <a:r>
              <a:rPr lang="en-US" dirty="0"/>
              <a:t>One user responded that it is counterintuitive. &lt;ADVANCE&gt;</a:t>
            </a:r>
          </a:p>
          <a:p>
            <a:r>
              <a:rPr lang="en-US" dirty="0"/>
              <a:t>Another user responded that it causes them to flip the logic in their head. &lt;ADVANCE&gt;</a:t>
            </a:r>
          </a:p>
          <a:p>
            <a:r>
              <a:rPr lang="en-US" dirty="0"/>
              <a:t>And finally, one user simply said, “Yikes, I hate negatives!”</a:t>
            </a:r>
          </a:p>
        </p:txBody>
      </p:sp>
      <p:sp>
        <p:nvSpPr>
          <p:cNvPr id="4" name="Slide Number Placeholder 3"/>
          <p:cNvSpPr>
            <a:spLocks noGrp="1"/>
          </p:cNvSpPr>
          <p:nvPr>
            <p:ph type="sldNum" sz="quarter" idx="5"/>
          </p:nvPr>
        </p:nvSpPr>
        <p:spPr/>
        <p:txBody>
          <a:bodyPr/>
          <a:lstStyle/>
          <a:p>
            <a:fld id="{E89A5042-35F1-4B7C-BB4C-5791660F693F}" type="slidenum">
              <a:rPr lang="en-US" smtClean="0"/>
              <a:t>61</a:t>
            </a:fld>
            <a:endParaRPr lang="en-US"/>
          </a:p>
        </p:txBody>
      </p:sp>
    </p:spTree>
    <p:extLst>
      <p:ext uri="{BB962C8B-B14F-4D97-AF65-F5344CB8AC3E}">
        <p14:creationId xmlns:p14="http://schemas.microsoft.com/office/powerpoint/2010/main" val="59933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future of uninterpretable systems making important decisions is something we’re starting to guard against. </a:t>
            </a:r>
          </a:p>
          <a:p>
            <a:r>
              <a:rPr lang="en-US" dirty="0"/>
              <a:t>In 2017, the European Union ruled in GDPR that all system users have a “right to an explanation.”</a:t>
            </a:r>
          </a:p>
          <a:p>
            <a:endParaRPr lang="en-US" dirty="0"/>
          </a:p>
          <a:p>
            <a:endParaRPr lang="en-US" dirty="0"/>
          </a:p>
          <a:p>
            <a:r>
              <a:rPr lang="en-US" dirty="0"/>
              <a:t>Bikes picture: taken by Serena</a:t>
            </a:r>
          </a:p>
          <a:p>
            <a:r>
              <a:rPr lang="en-US" dirty="0"/>
              <a:t>Mortgage application picture: </a:t>
            </a:r>
            <a:r>
              <a:rPr lang="en-US" dirty="0">
                <a:hlinkClick r:id="rId3"/>
              </a:rPr>
              <a:t>http://www.picserver.org/m/mortgage01.html</a:t>
            </a:r>
            <a:endParaRPr lang="en-US" dirty="0"/>
          </a:p>
          <a:p>
            <a:r>
              <a:rPr lang="en-US" dirty="0"/>
              <a:t>Lady Justice: </a:t>
            </a:r>
            <a:r>
              <a:rPr lang="en-US" dirty="0">
                <a:hlinkClick r:id="rId4"/>
              </a:rPr>
              <a:t>https://pixabay.com/photos/justice-statue-lady-justice-2060093/</a:t>
            </a:r>
            <a:r>
              <a:rPr lang="en-US" dirty="0"/>
              <a:t> </a:t>
            </a:r>
          </a:p>
          <a:p>
            <a:r>
              <a:rPr lang="en-US" dirty="0"/>
              <a:t>Medical Care: </a:t>
            </a:r>
            <a:r>
              <a:rPr lang="en-US" dirty="0">
                <a:hlinkClick r:id="rId5"/>
              </a:rPr>
              <a:t>https://pxhere.com/en/photo/1457247</a:t>
            </a:r>
            <a:endParaRPr lang="en-US" dirty="0"/>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6</a:t>
            </a:fld>
            <a:endParaRPr lang="en-US"/>
          </a:p>
        </p:txBody>
      </p:sp>
    </p:spTree>
    <p:extLst>
      <p:ext uri="{BB962C8B-B14F-4D97-AF65-F5344CB8AC3E}">
        <p14:creationId xmlns:p14="http://schemas.microsoft.com/office/powerpoint/2010/main" val="8919529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total, we evaluated the interpretability of six language properties.</a:t>
            </a:r>
          </a:p>
        </p:txBody>
      </p:sp>
      <p:sp>
        <p:nvSpPr>
          <p:cNvPr id="4" name="Slide Number Placeholder 3"/>
          <p:cNvSpPr>
            <a:spLocks noGrp="1"/>
          </p:cNvSpPr>
          <p:nvPr>
            <p:ph type="sldNum" sz="quarter" idx="5"/>
          </p:nvPr>
        </p:nvSpPr>
        <p:spPr/>
        <p:txBody>
          <a:bodyPr/>
          <a:lstStyle/>
          <a:p>
            <a:fld id="{E89A5042-35F1-4B7C-BB4C-5791660F693F}" type="slidenum">
              <a:rPr lang="en-US" smtClean="0"/>
              <a:t>62</a:t>
            </a:fld>
            <a:endParaRPr lang="en-US"/>
          </a:p>
        </p:txBody>
      </p:sp>
    </p:spTree>
    <p:extLst>
      <p:ext uri="{BB962C8B-B14F-4D97-AF65-F5344CB8AC3E}">
        <p14:creationId xmlns:p14="http://schemas.microsoft.com/office/powerpoint/2010/main" val="29938881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found three of these to have significant effects.</a:t>
            </a:r>
          </a:p>
        </p:txBody>
      </p:sp>
      <p:sp>
        <p:nvSpPr>
          <p:cNvPr id="4" name="Slide Number Placeholder 3"/>
          <p:cNvSpPr>
            <a:spLocks noGrp="1"/>
          </p:cNvSpPr>
          <p:nvPr>
            <p:ph type="sldNum" sz="quarter" idx="5"/>
          </p:nvPr>
        </p:nvSpPr>
        <p:spPr/>
        <p:txBody>
          <a:bodyPr/>
          <a:lstStyle/>
          <a:p>
            <a:fld id="{E89A5042-35F1-4B7C-BB4C-5791660F693F}" type="slidenum">
              <a:rPr lang="en-US" smtClean="0"/>
              <a:t>63</a:t>
            </a:fld>
            <a:endParaRPr lang="en-US"/>
          </a:p>
        </p:txBody>
      </p:sp>
    </p:spTree>
    <p:extLst>
      <p:ext uri="{BB962C8B-B14F-4D97-AF65-F5344CB8AC3E}">
        <p14:creationId xmlns:p14="http://schemas.microsoft.com/office/powerpoint/2010/main" val="19837939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language properties, we found both domain and formula size to be significant.</a:t>
            </a:r>
          </a:p>
        </p:txBody>
      </p:sp>
      <p:sp>
        <p:nvSpPr>
          <p:cNvPr id="4" name="Slide Number Placeholder 3"/>
          <p:cNvSpPr>
            <a:spLocks noGrp="1"/>
          </p:cNvSpPr>
          <p:nvPr>
            <p:ph type="sldNum" sz="quarter" idx="5"/>
          </p:nvPr>
        </p:nvSpPr>
        <p:spPr/>
        <p:txBody>
          <a:bodyPr/>
          <a:lstStyle/>
          <a:p>
            <a:fld id="{E89A5042-35F1-4B7C-BB4C-5791660F693F}" type="slidenum">
              <a:rPr lang="en-US" smtClean="0"/>
              <a:t>64</a:t>
            </a:fld>
            <a:endParaRPr lang="en-US"/>
          </a:p>
        </p:txBody>
      </p:sp>
    </p:spTree>
    <p:extLst>
      <p:ext uri="{BB962C8B-B14F-4D97-AF65-F5344CB8AC3E}">
        <p14:creationId xmlns:p14="http://schemas.microsoft.com/office/powerpoint/2010/main" val="11389335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consider the limitations of our study when considering these results.</a:t>
            </a:r>
          </a:p>
          <a:p>
            <a:endParaRPr lang="en-US" dirty="0"/>
          </a:p>
          <a:p>
            <a:r>
              <a:rPr lang="en-US" dirty="0"/>
              <a:t>Our population consisted of 25 people, drawn from the MIT community. They self-identified as having an average of between neutral and some experience with logic.</a:t>
            </a:r>
          </a:p>
          <a:p>
            <a:endParaRPr lang="en-US" dirty="0"/>
          </a:p>
          <a:p>
            <a:r>
              <a:rPr lang="en-US" dirty="0"/>
              <a:t>We mentioned before that there is no consensus on the right proxy measures of interpretability. So we must keep our selected metrics in mind.</a:t>
            </a:r>
          </a:p>
          <a:p>
            <a:endParaRPr lang="en-US" dirty="0"/>
          </a:p>
          <a:p>
            <a:r>
              <a:rPr lang="en-US" dirty="0"/>
              <a:t>When we express logic in natural language, some of the logic’s precision may be lost. </a:t>
            </a:r>
          </a:p>
          <a:p>
            <a:endParaRPr lang="en-US" dirty="0"/>
          </a:p>
          <a:p>
            <a:r>
              <a:rPr lang="en-US" dirty="0"/>
              <a:t>Some effects, such as those on decomposable and decisive languages, were unanticipated. </a:t>
            </a:r>
          </a:p>
        </p:txBody>
      </p:sp>
      <p:sp>
        <p:nvSpPr>
          <p:cNvPr id="4" name="Slide Number Placeholder 3"/>
          <p:cNvSpPr>
            <a:spLocks noGrp="1"/>
          </p:cNvSpPr>
          <p:nvPr>
            <p:ph type="sldNum" sz="quarter" idx="5"/>
          </p:nvPr>
        </p:nvSpPr>
        <p:spPr/>
        <p:txBody>
          <a:bodyPr/>
          <a:lstStyle/>
          <a:p>
            <a:fld id="{E89A5042-35F1-4B7C-BB4C-5791660F693F}" type="slidenum">
              <a:rPr lang="en-US" smtClean="0"/>
              <a:t>65</a:t>
            </a:fld>
            <a:endParaRPr lang="en-US"/>
          </a:p>
        </p:txBody>
      </p:sp>
    </p:spTree>
    <p:extLst>
      <p:ext uri="{BB962C8B-B14F-4D97-AF65-F5344CB8AC3E}">
        <p14:creationId xmlns:p14="http://schemas.microsoft.com/office/powerpoint/2010/main" val="2106888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let’s summarize our findings with some conclusions.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and perhaps most interestingly, as we do not find DNF to be substantially more interpretable than other forms, we believe there is likely more flexibility than previously assumed in how propositional theories can be presented.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second, and perhaps unsurprisingly, we find that formulas cannot be too large.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 domain matters: Resolving predicates may require different amounts of human effort.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we should aim to avoid negation where possible. While our result applies to negation on logical statements, 50 years ago, Chase and Clark found we are slower even to apply negation to a single </a:t>
            </a:r>
            <a:r>
              <a:rPr lang="en-US" dirty="0" err="1"/>
              <a:t>boolean</a:t>
            </a:r>
            <a:r>
              <a:rPr lang="en-US" dirty="0"/>
              <a:t> predicate.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Ultimately, we hope this work can help inform the design of a logical language for interpretability. </a:t>
            </a:r>
          </a:p>
          <a:p>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66</a:t>
            </a:fld>
            <a:endParaRPr lang="en-US"/>
          </a:p>
        </p:txBody>
      </p:sp>
    </p:spTree>
    <p:extLst>
      <p:ext uri="{BB962C8B-B14F-4D97-AF65-F5344CB8AC3E}">
        <p14:creationId xmlns:p14="http://schemas.microsoft.com/office/powerpoint/2010/main" val="28310428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logical language for interpretability would </a:t>
            </a:r>
            <a:r>
              <a:rPr lang="en-US" i="1" dirty="0"/>
              <a:t>also </a:t>
            </a:r>
            <a:r>
              <a:rPr lang="en-US" dirty="0"/>
              <a:t>help me maintain my ‘good exercise policy’ through my cycling.</a:t>
            </a:r>
          </a:p>
        </p:txBody>
      </p:sp>
      <p:sp>
        <p:nvSpPr>
          <p:cNvPr id="4" name="Slide Number Placeholder 3"/>
          <p:cNvSpPr>
            <a:spLocks noGrp="1"/>
          </p:cNvSpPr>
          <p:nvPr>
            <p:ph type="sldNum" sz="quarter" idx="5"/>
          </p:nvPr>
        </p:nvSpPr>
        <p:spPr/>
        <p:txBody>
          <a:bodyPr/>
          <a:lstStyle/>
          <a:p>
            <a:fld id="{E89A5042-35F1-4B7C-BB4C-5791660F693F}" type="slidenum">
              <a:rPr lang="en-US" smtClean="0"/>
              <a:t>67</a:t>
            </a:fld>
            <a:endParaRPr lang="en-US"/>
          </a:p>
        </p:txBody>
      </p:sp>
    </p:spTree>
    <p:extLst>
      <p:ext uri="{BB962C8B-B14F-4D97-AF65-F5344CB8AC3E}">
        <p14:creationId xmlns:p14="http://schemas.microsoft.com/office/powerpoint/2010/main" val="1910073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I’m ready to cycle home, &lt;ADVANCE&gt; but uh oh! there are no rental bikes left for me at my local docking station, I expect this unfair system to explain itself.</a:t>
            </a:r>
          </a:p>
        </p:txBody>
      </p:sp>
      <p:sp>
        <p:nvSpPr>
          <p:cNvPr id="4" name="Slide Number Placeholder 3"/>
          <p:cNvSpPr>
            <a:spLocks noGrp="1"/>
          </p:cNvSpPr>
          <p:nvPr>
            <p:ph type="sldNum" sz="quarter" idx="5"/>
          </p:nvPr>
        </p:nvSpPr>
        <p:spPr/>
        <p:txBody>
          <a:bodyPr/>
          <a:lstStyle/>
          <a:p>
            <a:fld id="{E89A5042-35F1-4B7C-BB4C-5791660F693F}" type="slidenum">
              <a:rPr lang="en-US" smtClean="0"/>
              <a:t>68</a:t>
            </a:fld>
            <a:endParaRPr lang="en-US"/>
          </a:p>
        </p:txBody>
      </p:sp>
    </p:spTree>
    <p:extLst>
      <p:ext uri="{BB962C8B-B14F-4D97-AF65-F5344CB8AC3E}">
        <p14:creationId xmlns:p14="http://schemas.microsoft.com/office/powerpoint/2010/main" val="2868604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hope the explanation it gives me does not look like this.</a:t>
            </a:r>
          </a:p>
        </p:txBody>
      </p:sp>
      <p:sp>
        <p:nvSpPr>
          <p:cNvPr id="4" name="Slide Number Placeholder 3"/>
          <p:cNvSpPr>
            <a:spLocks noGrp="1"/>
          </p:cNvSpPr>
          <p:nvPr>
            <p:ph type="sldNum" sz="quarter" idx="5"/>
          </p:nvPr>
        </p:nvSpPr>
        <p:spPr/>
        <p:txBody>
          <a:bodyPr/>
          <a:lstStyle/>
          <a:p>
            <a:fld id="{E89A5042-35F1-4B7C-BB4C-5791660F693F}" type="slidenum">
              <a:rPr lang="en-US" smtClean="0"/>
              <a:t>69</a:t>
            </a:fld>
            <a:endParaRPr lang="en-US"/>
          </a:p>
        </p:txBody>
      </p:sp>
    </p:spTree>
    <p:extLst>
      <p:ext uri="{BB962C8B-B14F-4D97-AF65-F5344CB8AC3E}">
        <p14:creationId xmlns:p14="http://schemas.microsoft.com/office/powerpoint/2010/main" val="8860730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apply what we’ve learned, and hope it looks more like this.</a:t>
            </a:r>
          </a:p>
        </p:txBody>
      </p:sp>
      <p:sp>
        <p:nvSpPr>
          <p:cNvPr id="4" name="Slide Number Placeholder 3"/>
          <p:cNvSpPr>
            <a:spLocks noGrp="1"/>
          </p:cNvSpPr>
          <p:nvPr>
            <p:ph type="sldNum" sz="quarter" idx="5"/>
          </p:nvPr>
        </p:nvSpPr>
        <p:spPr/>
        <p:txBody>
          <a:bodyPr/>
          <a:lstStyle/>
          <a:p>
            <a:fld id="{E89A5042-35F1-4B7C-BB4C-5791660F693F}" type="slidenum">
              <a:rPr lang="en-US" smtClean="0"/>
              <a:t>70</a:t>
            </a:fld>
            <a:endParaRPr lang="en-US"/>
          </a:p>
        </p:txBody>
      </p:sp>
    </p:spTree>
    <p:extLst>
      <p:ext uri="{BB962C8B-B14F-4D97-AF65-F5344CB8AC3E}">
        <p14:creationId xmlns:p14="http://schemas.microsoft.com/office/powerpoint/2010/main" val="33583867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are there any questions?</a:t>
            </a:r>
          </a:p>
        </p:txBody>
      </p:sp>
      <p:sp>
        <p:nvSpPr>
          <p:cNvPr id="4" name="Slide Number Placeholder 3"/>
          <p:cNvSpPr>
            <a:spLocks noGrp="1"/>
          </p:cNvSpPr>
          <p:nvPr>
            <p:ph type="sldNum" sz="quarter" idx="5"/>
          </p:nvPr>
        </p:nvSpPr>
        <p:spPr/>
        <p:txBody>
          <a:bodyPr/>
          <a:lstStyle/>
          <a:p>
            <a:fld id="{E89A5042-35F1-4B7C-BB4C-5791660F693F}" type="slidenum">
              <a:rPr lang="en-US" smtClean="0"/>
              <a:t>71</a:t>
            </a:fld>
            <a:endParaRPr lang="en-US"/>
          </a:p>
        </p:txBody>
      </p:sp>
    </p:spTree>
    <p:extLst>
      <p:ext uri="{BB962C8B-B14F-4D97-AF65-F5344CB8AC3E}">
        <p14:creationId xmlns:p14="http://schemas.microsoft.com/office/powerpoint/2010/main" val="184262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C202F8-C502-46A5-8F88-87FF190E1880}"/>
              </a:ext>
            </a:extLst>
          </p:cNvPr>
          <p:cNvSpPr>
            <a:spLocks noGrp="1"/>
          </p:cNvSpPr>
          <p:nvPr>
            <p:ph type="body" idx="1"/>
          </p:nvPr>
        </p:nvSpPr>
        <p:spPr/>
        <p:txBody>
          <a:bodyPr/>
          <a:lstStyle/>
          <a:p>
            <a:r>
              <a:rPr lang="en-US" dirty="0"/>
              <a:t>But what does it mean to give an explanation? </a:t>
            </a:r>
          </a:p>
          <a:p>
            <a:r>
              <a:rPr lang="en-US" dirty="0"/>
              <a:t>It is insufficient to say, “We fed data to linear algebra, and here are the matrices which explain why you were refused your organ transplant.”</a:t>
            </a:r>
          </a:p>
          <a:p>
            <a:endParaRPr lang="en-US" dirty="0"/>
          </a:p>
          <a:p>
            <a:endParaRPr lang="en-US" dirty="0"/>
          </a:p>
          <a:p>
            <a:r>
              <a:rPr lang="en-US" dirty="0">
                <a:hlinkClick r:id="rId3"/>
              </a:rPr>
              <a:t>https://xkcd.com/1838/</a:t>
            </a:r>
            <a:r>
              <a:rPr lang="en-US" dirty="0"/>
              <a:t> + </a:t>
            </a:r>
            <a:r>
              <a:rPr lang="en-US" dirty="0">
                <a:hlinkClick r:id="rId4"/>
              </a:rPr>
              <a:t>https://www.vectorization.org/</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ask what it means for an explanation to be interpretable. Well, one operational definition of interpretability is “expressed in propositional logic.” </a:t>
            </a:r>
          </a:p>
          <a:p>
            <a:endParaRPr lang="en-US" dirty="0">
              <a:hlinkClick r:id="rId3"/>
            </a:endParaRPr>
          </a:p>
          <a:p>
            <a:r>
              <a:rPr lang="en-US" dirty="0">
                <a:hlinkClick r:id="rId3"/>
              </a:rPr>
              <a:t>https://people.csail.mit.edu/beenkim/papers/BeenK_FinaleDV_ICML2017_tutorial.pdf</a:t>
            </a:r>
            <a:endParaRPr lang="en-US" dirty="0"/>
          </a:p>
        </p:txBody>
      </p:sp>
      <p:sp>
        <p:nvSpPr>
          <p:cNvPr id="4" name="Slide Number Placeholder 3"/>
          <p:cNvSpPr>
            <a:spLocks noGrp="1"/>
          </p:cNvSpPr>
          <p:nvPr>
            <p:ph type="sldNum" sz="quarter" idx="5"/>
          </p:nvPr>
        </p:nvSpPr>
        <p:spPr/>
        <p:txBody>
          <a:bodyPr/>
          <a:lstStyle/>
          <a:p>
            <a:fld id="{E89A5042-35F1-4B7C-BB4C-5791660F693F}" type="slidenum">
              <a:rPr lang="en-US" smtClean="0"/>
              <a:t>8</a:t>
            </a:fld>
            <a:endParaRPr lang="en-US"/>
          </a:p>
        </p:txBody>
      </p:sp>
    </p:spTree>
    <p:extLst>
      <p:ext uri="{BB962C8B-B14F-4D97-AF65-F5344CB8AC3E}">
        <p14:creationId xmlns:p14="http://schemas.microsoft.com/office/powerpoint/2010/main" val="232037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test this with a game. I’m going to show you a propositional theory along with an input. If it’s true for this input, give me a thumbs up! If it’s false, give me a thumbs down. </a:t>
            </a:r>
          </a:p>
          <a:p>
            <a:endParaRPr lang="en-US" dirty="0"/>
          </a:p>
          <a:p>
            <a:r>
              <a:rPr lang="en-US" dirty="0"/>
              <a:t>GIVE A BIG THUMBS UP/ DOWN</a:t>
            </a:r>
          </a:p>
        </p:txBody>
      </p:sp>
      <p:sp>
        <p:nvSpPr>
          <p:cNvPr id="4" name="Slide Number Placeholder 3"/>
          <p:cNvSpPr>
            <a:spLocks noGrp="1"/>
          </p:cNvSpPr>
          <p:nvPr>
            <p:ph type="sldNum" sz="quarter" idx="5"/>
          </p:nvPr>
        </p:nvSpPr>
        <p:spPr/>
        <p:txBody>
          <a:bodyPr/>
          <a:lstStyle/>
          <a:p>
            <a:fld id="{E89A5042-35F1-4B7C-BB4C-5791660F693F}" type="slidenum">
              <a:rPr lang="en-US" smtClean="0"/>
              <a:t>9</a:t>
            </a:fld>
            <a:endParaRPr lang="en-US"/>
          </a:p>
        </p:txBody>
      </p:sp>
    </p:spTree>
    <p:extLst>
      <p:ext uri="{BB962C8B-B14F-4D97-AF65-F5344CB8AC3E}">
        <p14:creationId xmlns:p14="http://schemas.microsoft.com/office/powerpoint/2010/main" val="220285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 Booth et al. • Logic Interpretability • IJCAI 2019</a:t>
            </a:r>
          </a:p>
        </p:txBody>
      </p:sp>
      <p:sp>
        <p:nvSpPr>
          <p:cNvPr id="6" name="Slide Number Placeholder 5"/>
          <p:cNvSpPr>
            <a:spLocks noGrp="1"/>
          </p:cNvSpPr>
          <p:nvPr>
            <p:ph type="sldNum" sz="quarter" idx="12"/>
          </p:nvPr>
        </p:nvSpPr>
        <p:spPr/>
        <p:txBody>
          <a:bodyPr/>
          <a:lstStyle>
            <a:lvl1pPr algn="r">
              <a:defRPr/>
            </a:lvl1pPr>
          </a:lstStyle>
          <a:p>
            <a:fld id="{C83DD01A-3D0F-41C5-9769-10905174A33A}" type="slidenum">
              <a:rPr lang="en-US" smtClean="0"/>
              <a:pPr/>
              <a:t>‹#›</a:t>
            </a:fld>
            <a:endParaRPr lang="en-US" dirty="0"/>
          </a:p>
        </p:txBody>
      </p:sp>
    </p:spTree>
    <p:extLst>
      <p:ext uri="{BB962C8B-B14F-4D97-AF65-F5344CB8AC3E}">
        <p14:creationId xmlns:p14="http://schemas.microsoft.com/office/powerpoint/2010/main" val="277621069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dirty="0"/>
              <a:t> Booth et al. • Logic Interpretability • IJCAI 2019</a:t>
            </a:r>
          </a:p>
        </p:txBody>
      </p:sp>
      <p:sp>
        <p:nvSpPr>
          <p:cNvPr id="6" name="Slide Number Placeholder 5"/>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30576131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dirty="0"/>
              <a:t> Booth et al. • Logic Interpretability • IJCAI 2019</a:t>
            </a:r>
          </a:p>
        </p:txBody>
      </p:sp>
      <p:sp>
        <p:nvSpPr>
          <p:cNvPr id="6" name="Slide Number Placeholder 5"/>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12712441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44588"/>
          </a:xfrm>
        </p:spPr>
        <p:txBody>
          <a:bodyPr/>
          <a:lstStyle>
            <a:lvl1pPr>
              <a:defRPr>
                <a:latin typeface="Helvetica" panose="020B0604020202020204" pitchFamily="34" charset="0"/>
                <a:cs typeface="Helvetica"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756372"/>
            <a:ext cx="7886700" cy="4420591"/>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4"/>
            <a:ext cx="3525758" cy="365125"/>
          </a:xfrm>
        </p:spPr>
        <p:txBody>
          <a:bodyPr/>
          <a:lstStyle/>
          <a:p>
            <a:r>
              <a:rPr lang="en-US" dirty="0"/>
              <a:t> Booth et al. • Logic Interpretability • IJCAI 2019</a:t>
            </a:r>
          </a:p>
        </p:txBody>
      </p:sp>
      <p:sp>
        <p:nvSpPr>
          <p:cNvPr id="6" name="Slide Number Placeholder 5"/>
          <p:cNvSpPr>
            <a:spLocks noGrp="1"/>
          </p:cNvSpPr>
          <p:nvPr>
            <p:ph type="sldNum" sz="quarter" idx="12"/>
          </p:nvPr>
        </p:nvSpPr>
        <p:spPr>
          <a:xfrm>
            <a:off x="8622860" y="6492875"/>
            <a:ext cx="521140" cy="365125"/>
          </a:xfrm>
        </p:spPr>
        <p:txBody>
          <a:bodyPr/>
          <a:lstStyle>
            <a:lvl1pPr algn="r">
              <a:defRPr/>
            </a:lvl1pPr>
          </a:lstStyle>
          <a:p>
            <a:fld id="{C83DD01A-3D0F-41C5-9769-10905174A33A}" type="slidenum">
              <a:rPr lang="en-US" smtClean="0"/>
              <a:pPr/>
              <a:t>‹#›</a:t>
            </a:fld>
            <a:endParaRPr lang="en-US" dirty="0"/>
          </a:p>
        </p:txBody>
      </p:sp>
    </p:spTree>
    <p:extLst>
      <p:ext uri="{BB962C8B-B14F-4D97-AF65-F5344CB8AC3E}">
        <p14:creationId xmlns:p14="http://schemas.microsoft.com/office/powerpoint/2010/main" val="38050547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5509600" y="6492874"/>
            <a:ext cx="3634400" cy="365125"/>
          </a:xfrm>
        </p:spPr>
        <p:txBody>
          <a:bodyPr/>
          <a:lstStyle/>
          <a:p>
            <a:r>
              <a:rPr lang="en-US" dirty="0"/>
              <a:t>Booth et al. • Logic Interpretability • IJCAI 2019</a:t>
            </a:r>
          </a:p>
        </p:txBody>
      </p:sp>
      <p:sp>
        <p:nvSpPr>
          <p:cNvPr id="6" name="Slide Number Placeholder 5"/>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25063352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dirty="0"/>
              <a:t> Booth et al. • Logic Interpretability • IJCAI 2019</a:t>
            </a:r>
          </a:p>
        </p:txBody>
      </p:sp>
      <p:sp>
        <p:nvSpPr>
          <p:cNvPr id="7" name="Slide Number Placeholder 6"/>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222209706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dirty="0"/>
              <a:t> Booth et al. • Logic Interpretability • IJCAI 2019</a:t>
            </a:r>
          </a:p>
        </p:txBody>
      </p:sp>
      <p:sp>
        <p:nvSpPr>
          <p:cNvPr id="9" name="Slide Number Placeholder 8"/>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17586071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dirty="0"/>
              <a:t> Booth et al. • Logic Interpretability • IJCAI 2019</a:t>
            </a:r>
          </a:p>
        </p:txBody>
      </p:sp>
      <p:sp>
        <p:nvSpPr>
          <p:cNvPr id="5" name="Slide Number Placeholder 4"/>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283907559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 Booth et al. • Logic Interpretability • IJCAI 2019</a:t>
            </a:r>
          </a:p>
        </p:txBody>
      </p:sp>
      <p:sp>
        <p:nvSpPr>
          <p:cNvPr id="4" name="Slide Number Placeholder 3"/>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142349130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dirty="0"/>
              <a:t> Booth et al. • Logic Interpretability • IJCAI 2019</a:t>
            </a:r>
          </a:p>
        </p:txBody>
      </p:sp>
      <p:sp>
        <p:nvSpPr>
          <p:cNvPr id="7" name="Slide Number Placeholder 6"/>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25233779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dirty="0"/>
              <a:t> Booth et al. • Logic Interpretability • IJCAI 2019</a:t>
            </a:r>
          </a:p>
        </p:txBody>
      </p:sp>
      <p:sp>
        <p:nvSpPr>
          <p:cNvPr id="7" name="Slide Number Placeholder 6"/>
          <p:cNvSpPr>
            <a:spLocks noGrp="1"/>
          </p:cNvSpPr>
          <p:nvPr>
            <p:ph type="sldNum" sz="quarter" idx="12"/>
          </p:nvPr>
        </p:nvSpPr>
        <p:spPr/>
        <p:txBody>
          <a:bodyPr/>
          <a:lstStyle/>
          <a:p>
            <a:fld id="{C83DD01A-3D0F-41C5-9769-10905174A33A}" type="slidenum">
              <a:rPr lang="en-US" smtClean="0"/>
              <a:t>‹#›</a:t>
            </a:fld>
            <a:endParaRPr lang="en-US"/>
          </a:p>
        </p:txBody>
      </p:sp>
    </p:spTree>
    <p:extLst>
      <p:ext uri="{BB962C8B-B14F-4D97-AF65-F5344CB8AC3E}">
        <p14:creationId xmlns:p14="http://schemas.microsoft.com/office/powerpoint/2010/main" val="35806750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6492874"/>
            <a:ext cx="3634400" cy="365125"/>
          </a:xfrm>
          <a:prstGeom prst="rect">
            <a:avLst/>
          </a:prstGeom>
        </p:spPr>
        <p:txBody>
          <a:bodyPr vert="horz" lIns="91440" tIns="45720" rIns="91440" bIns="45720" rtlCol="0" anchor="ctr"/>
          <a:lstStyle>
            <a:lvl1pPr algn="l">
              <a:defRPr sz="1000">
                <a:solidFill>
                  <a:schemeClr val="tx1">
                    <a:lumMod val="75000"/>
                    <a:lumOff val="25000"/>
                  </a:schemeClr>
                </a:solidFill>
                <a:latin typeface="Helvetica" panose="020B0604020202020204" pitchFamily="34" charset="0"/>
                <a:cs typeface="Helvetica" panose="020B0604020202020204" pitchFamily="34" charset="0"/>
              </a:defRPr>
            </a:lvl1pPr>
          </a:lstStyle>
          <a:p>
            <a:r>
              <a:rPr lang="en-US" dirty="0"/>
              <a:t> Booth et al. • Logic Interpretability • IJCAI 2019</a:t>
            </a:r>
          </a:p>
        </p:txBody>
      </p:sp>
      <p:sp>
        <p:nvSpPr>
          <p:cNvPr id="6" name="Slide Number Placeholder 5"/>
          <p:cNvSpPr>
            <a:spLocks noGrp="1"/>
          </p:cNvSpPr>
          <p:nvPr>
            <p:ph type="sldNum" sz="quarter" idx="4"/>
          </p:nvPr>
        </p:nvSpPr>
        <p:spPr>
          <a:xfrm>
            <a:off x="8514218" y="6492875"/>
            <a:ext cx="629782" cy="365125"/>
          </a:xfrm>
          <a:prstGeom prst="rect">
            <a:avLst/>
          </a:prstGeom>
        </p:spPr>
        <p:txBody>
          <a:bodyPr vert="horz" lIns="91440" tIns="45720" rIns="91440" bIns="45720" rtlCol="0" anchor="ctr"/>
          <a:lstStyle>
            <a:lvl1pPr algn="r">
              <a:defRPr sz="1000">
                <a:solidFill>
                  <a:schemeClr val="tx1">
                    <a:lumMod val="75000"/>
                    <a:lumOff val="25000"/>
                  </a:schemeClr>
                </a:solidFill>
                <a:latin typeface="Helvetica" panose="020B0604020202020204" pitchFamily="34" charset="0"/>
                <a:cs typeface="Helvetica" panose="020B0604020202020204" pitchFamily="34" charset="0"/>
              </a:defRPr>
            </a:lvl1pPr>
          </a:lstStyle>
          <a:p>
            <a:fld id="{C83DD01A-3D0F-41C5-9769-10905174A33A}" type="slidenum">
              <a:rPr lang="en-US" smtClean="0"/>
              <a:pPr/>
              <a:t>‹#›</a:t>
            </a:fld>
            <a:endParaRPr lang="en-US" dirty="0"/>
          </a:p>
        </p:txBody>
      </p:sp>
    </p:spTree>
    <p:extLst>
      <p:ext uri="{BB962C8B-B14F-4D97-AF65-F5344CB8AC3E}">
        <p14:creationId xmlns:p14="http://schemas.microsoft.com/office/powerpoint/2010/main" val="31849691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10.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10.jpeg"/><Relationship Id="rId4" Type="http://schemas.openxmlformats.org/officeDocument/2006/relationships/image" Target="../media/image11.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5ED8-4E27-4FAB-8EA9-7F09850CA1AB}"/>
              </a:ext>
            </a:extLst>
          </p:cNvPr>
          <p:cNvSpPr>
            <a:spLocks noGrp="1"/>
          </p:cNvSpPr>
          <p:nvPr>
            <p:ph type="ctrTitle"/>
          </p:nvPr>
        </p:nvSpPr>
        <p:spPr>
          <a:xfrm>
            <a:off x="178690" y="1914104"/>
            <a:ext cx="8786618" cy="2067895"/>
          </a:xfrm>
        </p:spPr>
        <p:txBody>
          <a:bodyPr>
            <a:noAutofit/>
          </a:bodyPr>
          <a:lstStyle/>
          <a:p>
            <a:pPr>
              <a:lnSpc>
                <a:spcPct val="100000"/>
              </a:lnSpc>
            </a:pPr>
            <a:br>
              <a:rPr lang="en-US" sz="3200" dirty="0">
                <a:latin typeface="Helvetica" panose="020B0604020202020204" pitchFamily="34" charset="0"/>
                <a:cs typeface="Helvetica" panose="020B0604020202020204" pitchFamily="34" charset="0"/>
              </a:rPr>
            </a:br>
            <a:endParaRPr lang="en-US" sz="3200" dirty="0">
              <a:latin typeface="Helvetica" panose="020B0604020202020204" pitchFamily="34" charset="0"/>
              <a:cs typeface="Helvetica" panose="020B0604020202020204" pitchFamily="34" charset="0"/>
            </a:endParaRPr>
          </a:p>
        </p:txBody>
      </p:sp>
      <p:pic>
        <p:nvPicPr>
          <p:cNvPr id="1032" name="Picture 8" descr="https://interactive.mit.edu/sites/default/files/images/julie-pro.png">
            <a:extLst>
              <a:ext uri="{FF2B5EF4-FFF2-40B4-BE49-F238E27FC236}">
                <a16:creationId xmlns:a16="http://schemas.microsoft.com/office/drawing/2014/main" id="{9E83265E-1E53-4227-B247-8F41CCFD2B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1" t="681" b="30431"/>
          <a:stretch/>
        </p:blipFill>
        <p:spPr bwMode="auto">
          <a:xfrm>
            <a:off x="6498985" y="3947444"/>
            <a:ext cx="1687731" cy="179371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Profile image of Christian Muise">
            <a:extLst>
              <a:ext uri="{FF2B5EF4-FFF2-40B4-BE49-F238E27FC236}">
                <a16:creationId xmlns:a16="http://schemas.microsoft.com/office/drawing/2014/main" id="{D3A45D45-0EEB-4F4A-8F88-EF42DE51B3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17" t="4685" r="3297" b="-4"/>
          <a:stretch/>
        </p:blipFill>
        <p:spPr bwMode="auto">
          <a:xfrm>
            <a:off x="3716321" y="3947444"/>
            <a:ext cx="1687732" cy="179371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6" name="Graphic 15">
            <a:extLst>
              <a:ext uri="{FF2B5EF4-FFF2-40B4-BE49-F238E27FC236}">
                <a16:creationId xmlns:a16="http://schemas.microsoft.com/office/drawing/2014/main" id="{1475CE20-108D-4588-8974-3C565310EB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3595" y="219200"/>
            <a:ext cx="1483754" cy="1142661"/>
          </a:xfrm>
          <a:prstGeom prst="rect">
            <a:avLst/>
          </a:prstGeom>
        </p:spPr>
      </p:pic>
      <p:sp>
        <p:nvSpPr>
          <p:cNvPr id="20" name="TextBox 19">
            <a:extLst>
              <a:ext uri="{FF2B5EF4-FFF2-40B4-BE49-F238E27FC236}">
                <a16:creationId xmlns:a16="http://schemas.microsoft.com/office/drawing/2014/main" id="{10FF7F0E-D95B-4A2A-A842-DBB9AF9DF0FE}"/>
              </a:ext>
            </a:extLst>
          </p:cNvPr>
          <p:cNvSpPr txBox="1"/>
          <p:nvPr/>
        </p:nvSpPr>
        <p:spPr>
          <a:xfrm>
            <a:off x="533194" y="5741158"/>
            <a:ext cx="2435335" cy="492443"/>
          </a:xfrm>
          <a:prstGeom prst="rect">
            <a:avLst/>
          </a:prstGeom>
          <a:noFill/>
        </p:spPr>
        <p:txBody>
          <a:bodyPr wrap="square" rtlCol="0">
            <a:spAutoFit/>
          </a:bodyPr>
          <a:lstStyle/>
          <a:p>
            <a:pPr algn="ctr"/>
            <a:r>
              <a:rPr lang="en-US" sz="2600" dirty="0">
                <a:latin typeface="Helvetica" panose="020B0604020202020204" pitchFamily="34" charset="0"/>
                <a:cs typeface="Helvetica" panose="020B0604020202020204" pitchFamily="34" charset="0"/>
              </a:rPr>
              <a:t>Serena Booth</a:t>
            </a:r>
          </a:p>
        </p:txBody>
      </p:sp>
      <p:sp>
        <p:nvSpPr>
          <p:cNvPr id="28" name="TextBox 27">
            <a:extLst>
              <a:ext uri="{FF2B5EF4-FFF2-40B4-BE49-F238E27FC236}">
                <a16:creationId xmlns:a16="http://schemas.microsoft.com/office/drawing/2014/main" id="{CB842201-BB68-4109-95EE-E84233BFD328}"/>
              </a:ext>
            </a:extLst>
          </p:cNvPr>
          <p:cNvSpPr txBox="1"/>
          <p:nvPr/>
        </p:nvSpPr>
        <p:spPr>
          <a:xfrm>
            <a:off x="3216897" y="5741158"/>
            <a:ext cx="2710203" cy="492443"/>
          </a:xfrm>
          <a:prstGeom prst="rect">
            <a:avLst/>
          </a:prstGeom>
          <a:noFill/>
        </p:spPr>
        <p:txBody>
          <a:bodyPr wrap="square" rtlCol="0">
            <a:spAutoFit/>
          </a:bodyPr>
          <a:lstStyle/>
          <a:p>
            <a:pPr algn="ctr"/>
            <a:r>
              <a:rPr lang="en-US" sz="2600" dirty="0">
                <a:latin typeface="Helvetica" panose="020B0604020202020204" pitchFamily="34" charset="0"/>
                <a:cs typeface="Helvetica" panose="020B0604020202020204" pitchFamily="34" charset="0"/>
              </a:rPr>
              <a:t>Christian Muise</a:t>
            </a:r>
          </a:p>
        </p:txBody>
      </p:sp>
      <p:sp>
        <p:nvSpPr>
          <p:cNvPr id="29" name="TextBox 28">
            <a:extLst>
              <a:ext uri="{FF2B5EF4-FFF2-40B4-BE49-F238E27FC236}">
                <a16:creationId xmlns:a16="http://schemas.microsoft.com/office/drawing/2014/main" id="{210C6D0B-6E13-4D78-8CF1-D8D51561B457}"/>
              </a:ext>
            </a:extLst>
          </p:cNvPr>
          <p:cNvSpPr txBox="1"/>
          <p:nvPr/>
        </p:nvSpPr>
        <p:spPr>
          <a:xfrm>
            <a:off x="6438336" y="5741158"/>
            <a:ext cx="1809028" cy="492443"/>
          </a:xfrm>
          <a:prstGeom prst="rect">
            <a:avLst/>
          </a:prstGeom>
          <a:noFill/>
        </p:spPr>
        <p:txBody>
          <a:bodyPr wrap="square" rtlCol="0">
            <a:spAutoFit/>
          </a:bodyPr>
          <a:lstStyle/>
          <a:p>
            <a:pPr algn="ctr"/>
            <a:r>
              <a:rPr lang="en-US" sz="2600" dirty="0">
                <a:latin typeface="Helvetica" panose="020B0604020202020204" pitchFamily="34" charset="0"/>
                <a:cs typeface="Helvetica" panose="020B0604020202020204" pitchFamily="34" charset="0"/>
              </a:rPr>
              <a:t>Julie Shah</a:t>
            </a:r>
          </a:p>
        </p:txBody>
      </p:sp>
      <p:sp>
        <p:nvSpPr>
          <p:cNvPr id="12" name="Title 1">
            <a:extLst>
              <a:ext uri="{FF2B5EF4-FFF2-40B4-BE49-F238E27FC236}">
                <a16:creationId xmlns:a16="http://schemas.microsoft.com/office/drawing/2014/main" id="{66137BE5-F2A3-4954-9804-707ED2315E27}"/>
              </a:ext>
            </a:extLst>
          </p:cNvPr>
          <p:cNvSpPr txBox="1">
            <a:spLocks/>
          </p:cNvSpPr>
          <p:nvPr/>
        </p:nvSpPr>
        <p:spPr>
          <a:xfrm>
            <a:off x="178690" y="1738735"/>
            <a:ext cx="8786618" cy="76590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n-US" sz="3200" dirty="0">
              <a:latin typeface="Helvetica" panose="020B0604020202020204" pitchFamily="34" charset="0"/>
              <a:cs typeface="Helvetica" panose="020B0604020202020204" pitchFamily="34" charset="0"/>
            </a:endParaRPr>
          </a:p>
          <a:p>
            <a:pPr>
              <a:lnSpc>
                <a:spcPct val="100000"/>
              </a:lnSpc>
            </a:pPr>
            <a:endParaRPr lang="en-US" sz="3200" dirty="0">
              <a:latin typeface="Helvetica" panose="020B0604020202020204" pitchFamily="34" charset="0"/>
              <a:cs typeface="Helvetica" panose="020B0604020202020204" pitchFamily="34" charset="0"/>
            </a:endParaRPr>
          </a:p>
          <a:p>
            <a:pPr>
              <a:lnSpc>
                <a:spcPct val="100000"/>
              </a:lnSpc>
            </a:pPr>
            <a:r>
              <a:rPr lang="en-US" sz="3200" dirty="0">
                <a:latin typeface="Helvetica" panose="020B0604020202020204" pitchFamily="34" charset="0"/>
                <a:cs typeface="Helvetica" panose="020B0604020202020204" pitchFamily="34" charset="0"/>
              </a:rPr>
              <a:t>Communicating Logical Statements Effectively</a:t>
            </a:r>
          </a:p>
        </p:txBody>
      </p:sp>
      <p:pic>
        <p:nvPicPr>
          <p:cNvPr id="14" name="Graphic 13">
            <a:extLst>
              <a:ext uri="{FF2B5EF4-FFF2-40B4-BE49-F238E27FC236}">
                <a16:creationId xmlns:a16="http://schemas.microsoft.com/office/drawing/2014/main" id="{9854814C-2864-41BE-8DDF-E462DEF55D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43270" y="260876"/>
            <a:ext cx="3695066" cy="972385"/>
          </a:xfrm>
          <a:prstGeom prst="rect">
            <a:avLst/>
          </a:prstGeom>
        </p:spPr>
      </p:pic>
      <p:pic>
        <p:nvPicPr>
          <p:cNvPr id="4" name="Picture 3">
            <a:extLst>
              <a:ext uri="{FF2B5EF4-FFF2-40B4-BE49-F238E27FC236}">
                <a16:creationId xmlns:a16="http://schemas.microsoft.com/office/drawing/2014/main" id="{5338FA8F-BA36-4505-BE90-99A3569803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1568" y="219200"/>
            <a:ext cx="1806723" cy="953548"/>
          </a:xfrm>
          <a:prstGeom prst="rect">
            <a:avLst/>
          </a:prstGeom>
        </p:spPr>
      </p:pic>
      <p:sp>
        <p:nvSpPr>
          <p:cNvPr id="9" name="AutoShape 2" descr="https://lh5.googleusercontent.com/mSHvpkBN82N1sx9Dqfw2EKetW9cVmht7rz2UyMezQRLaoLFEVDkknGwIDCUS9TqZUYWfLTSuuL5CaZhtMJrYHAngrul0CVzGF0mcrI-cw7rIiM8FXOhj-XXqijQ43NIbYZfKvXAE">
            <a:extLst>
              <a:ext uri="{FF2B5EF4-FFF2-40B4-BE49-F238E27FC236}">
                <a16:creationId xmlns:a16="http://schemas.microsoft.com/office/drawing/2014/main" id="{23073957-6FAB-4558-A8FC-9CCF5EFA0AA9}"/>
              </a:ext>
            </a:extLst>
          </p:cNvPr>
          <p:cNvSpPr>
            <a:spLocks noChangeAspect="1" noChangeArrowheads="1"/>
          </p:cNvSpPr>
          <p:nvPr/>
        </p:nvSpPr>
        <p:spPr bwMode="auto">
          <a:xfrm>
            <a:off x="2605088" y="809625"/>
            <a:ext cx="3933825" cy="523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itle 1">
            <a:extLst>
              <a:ext uri="{FF2B5EF4-FFF2-40B4-BE49-F238E27FC236}">
                <a16:creationId xmlns:a16="http://schemas.microsoft.com/office/drawing/2014/main" id="{C03494D5-8113-4D34-8E25-A6BB595AB4F6}"/>
              </a:ext>
            </a:extLst>
          </p:cNvPr>
          <p:cNvSpPr txBox="1">
            <a:spLocks/>
          </p:cNvSpPr>
          <p:nvPr/>
        </p:nvSpPr>
        <p:spPr>
          <a:xfrm>
            <a:off x="197494" y="1227428"/>
            <a:ext cx="8786618" cy="5922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800" dirty="0">
                <a:latin typeface="Helvetica" panose="020B0604020202020204" pitchFamily="34" charset="0"/>
                <a:cs typeface="Helvetica" panose="020B0604020202020204" pitchFamily="34" charset="0"/>
              </a:rPr>
              <a:t>IJCAI 2019</a:t>
            </a:r>
          </a:p>
        </p:txBody>
      </p:sp>
      <p:sp>
        <p:nvSpPr>
          <p:cNvPr id="10" name="TextBox 9">
            <a:extLst>
              <a:ext uri="{FF2B5EF4-FFF2-40B4-BE49-F238E27FC236}">
                <a16:creationId xmlns:a16="http://schemas.microsoft.com/office/drawing/2014/main" id="{85377C1E-A4B4-42F3-A71C-BA1C2C6A0B78}"/>
              </a:ext>
            </a:extLst>
          </p:cNvPr>
          <p:cNvSpPr txBox="1"/>
          <p:nvPr/>
        </p:nvSpPr>
        <p:spPr>
          <a:xfrm>
            <a:off x="291581" y="2605557"/>
            <a:ext cx="8489245" cy="1077218"/>
          </a:xfrm>
          <a:prstGeom prst="rect">
            <a:avLst/>
          </a:prstGeom>
          <a:noFill/>
        </p:spPr>
        <p:txBody>
          <a:bodyPr wrap="square" rtlCol="0">
            <a:spAutoFit/>
          </a:bodyPr>
          <a:lstStyle/>
          <a:p>
            <a:pPr algn="ctr">
              <a:lnSpc>
                <a:spcPct val="100000"/>
              </a:lnSpc>
            </a:pPr>
            <a:r>
              <a:rPr lang="en-US" sz="3200" dirty="0">
                <a:latin typeface="Helvetica" panose="020B0604020202020204" pitchFamily="34" charset="0"/>
                <a:cs typeface="Helvetica" panose="020B0604020202020204" pitchFamily="34" charset="0"/>
              </a:rPr>
              <a:t>Evaluating the Interpretability of the </a:t>
            </a:r>
          </a:p>
          <a:p>
            <a:pPr algn="ctr">
              <a:lnSpc>
                <a:spcPct val="100000"/>
              </a:lnSpc>
            </a:pPr>
            <a:r>
              <a:rPr lang="en-US" sz="3200" dirty="0">
                <a:latin typeface="Helvetica" panose="020B0604020202020204" pitchFamily="34" charset="0"/>
                <a:cs typeface="Helvetica" panose="020B0604020202020204" pitchFamily="34" charset="0"/>
              </a:rPr>
              <a:t>Knowledge Compilation Map</a:t>
            </a:r>
            <a:endParaRPr lang="en-US" sz="3200" dirty="0"/>
          </a:p>
        </p:txBody>
      </p:sp>
      <p:sp>
        <p:nvSpPr>
          <p:cNvPr id="3" name="AutoShape 2" descr="received_252656175398586.jpeg">
            <a:extLst>
              <a:ext uri="{FF2B5EF4-FFF2-40B4-BE49-F238E27FC236}">
                <a16:creationId xmlns:a16="http://schemas.microsoft.com/office/drawing/2014/main" id="{633536EC-E711-4015-9176-01C88E34833D}"/>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received_252656175398586.jpeg">
            <a:extLst>
              <a:ext uri="{FF2B5EF4-FFF2-40B4-BE49-F238E27FC236}">
                <a16:creationId xmlns:a16="http://schemas.microsoft.com/office/drawing/2014/main" id="{9BDFC120-765B-46A5-BFF9-5121E725DA89}"/>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person posing for the camera&#10;&#10;Description automatically generated">
            <a:extLst>
              <a:ext uri="{FF2B5EF4-FFF2-40B4-BE49-F238E27FC236}">
                <a16:creationId xmlns:a16="http://schemas.microsoft.com/office/drawing/2014/main" id="{59586ADF-A8D2-4719-B34C-FE6AADA16140}"/>
              </a:ext>
            </a:extLst>
          </p:cNvPr>
          <p:cNvPicPr>
            <a:picLocks noChangeAspect="1"/>
          </p:cNvPicPr>
          <p:nvPr/>
        </p:nvPicPr>
        <p:blipFill rotWithShape="1">
          <a:blip r:embed="rId10">
            <a:extLst>
              <a:ext uri="{28A0092B-C50C-407E-A947-70E740481C1C}">
                <a14:useLocalDpi xmlns:a14="http://schemas.microsoft.com/office/drawing/2010/main" val="0"/>
              </a:ext>
            </a:extLst>
          </a:blip>
          <a:srcRect l="16992" r="21403" b="22227"/>
          <a:stretch/>
        </p:blipFill>
        <p:spPr>
          <a:xfrm>
            <a:off x="812155" y="3947444"/>
            <a:ext cx="1809029" cy="1793714"/>
          </a:xfrm>
          <a:prstGeom prst="rect">
            <a:avLst/>
          </a:prstGeom>
          <a:ln w="19050">
            <a:solidFill>
              <a:schemeClr val="tx1"/>
            </a:solidFill>
          </a:ln>
        </p:spPr>
      </p:pic>
      <p:sp>
        <p:nvSpPr>
          <p:cNvPr id="18" name="Title 1">
            <a:extLst>
              <a:ext uri="{FF2B5EF4-FFF2-40B4-BE49-F238E27FC236}">
                <a16:creationId xmlns:a16="http://schemas.microsoft.com/office/drawing/2014/main" id="{9DA6D44F-DDF3-4DB6-BE52-5A46097E972B}"/>
              </a:ext>
            </a:extLst>
          </p:cNvPr>
          <p:cNvSpPr txBox="1">
            <a:spLocks/>
          </p:cNvSpPr>
          <p:nvPr/>
        </p:nvSpPr>
        <p:spPr>
          <a:xfrm>
            <a:off x="142894" y="6169549"/>
            <a:ext cx="8786618" cy="5922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800" dirty="0">
                <a:latin typeface="Helvetica" panose="020B0604020202020204" pitchFamily="34" charset="0"/>
                <a:cs typeface="Helvetica" panose="020B0604020202020204" pitchFamily="34" charset="0"/>
              </a:rPr>
              <a:t>Contact author: serenabooth@csail.mit.edu</a:t>
            </a:r>
          </a:p>
        </p:txBody>
      </p:sp>
    </p:spTree>
    <p:extLst>
      <p:ext uri="{BB962C8B-B14F-4D97-AF65-F5344CB8AC3E}">
        <p14:creationId xmlns:p14="http://schemas.microsoft.com/office/powerpoint/2010/main" val="15650078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12D0EB-5E2D-4D49-B7CB-C00AB4CE87A8}"/>
              </a:ext>
            </a:extLst>
          </p:cNvPr>
          <p:cNvSpPr/>
          <p:nvPr/>
        </p:nvSpPr>
        <p:spPr>
          <a:xfrm>
            <a:off x="2123208" y="1059839"/>
            <a:ext cx="4897582" cy="3819194"/>
          </a:xfrm>
          <a:prstGeom prst="roundRect">
            <a:avLst>
              <a:gd name="adj" fmla="val 3937"/>
            </a:avLst>
          </a:prstGeom>
          <a:solidFill>
            <a:srgbClr val="D1E2FF"/>
          </a:solidFill>
          <a:ln>
            <a:solidFill>
              <a:srgbClr val="D1E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4"/>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10</a:t>
            </a:fld>
            <a:endParaRPr lang="en-US" dirty="0"/>
          </a:p>
        </p:txBody>
      </p:sp>
      <p:sp>
        <p:nvSpPr>
          <p:cNvPr id="10" name="TextBox 9">
            <a:extLst>
              <a:ext uri="{FF2B5EF4-FFF2-40B4-BE49-F238E27FC236}">
                <a16:creationId xmlns:a16="http://schemas.microsoft.com/office/drawing/2014/main" id="{2C5092A4-E5EB-4DA9-A73A-767CF4914CDC}"/>
              </a:ext>
            </a:extLst>
          </p:cNvPr>
          <p:cNvSpPr txBox="1"/>
          <p:nvPr/>
        </p:nvSpPr>
        <p:spPr>
          <a:xfrm>
            <a:off x="2251176" y="1445942"/>
            <a:ext cx="4641646" cy="3046988"/>
          </a:xfrm>
          <a:prstGeom prst="rect">
            <a:avLst/>
          </a:prstGeom>
          <a:noFill/>
        </p:spPr>
        <p:txBody>
          <a:bodyPr wrap="square" rtlCol="0">
            <a:spAutoFit/>
          </a:bodyPr>
          <a:lstStyle/>
          <a:p>
            <a:pPr>
              <a:lnSpc>
                <a:spcPct val="100000"/>
              </a:lnSpc>
              <a:spcBef>
                <a:spcPts val="0"/>
              </a:spcBef>
            </a:pPr>
            <a:r>
              <a:rPr lang="en-US" sz="3200" dirty="0"/>
              <a:t>All of:</a:t>
            </a:r>
            <a:br>
              <a:rPr lang="en-US" sz="3200" dirty="0"/>
            </a:br>
            <a:r>
              <a:rPr lang="en-US" sz="3200" dirty="0"/>
              <a:t>   • Conference = IJCAI</a:t>
            </a:r>
          </a:p>
          <a:p>
            <a:pPr>
              <a:lnSpc>
                <a:spcPct val="100000"/>
              </a:lnSpc>
              <a:spcBef>
                <a:spcPts val="0"/>
              </a:spcBef>
            </a:pPr>
            <a:r>
              <a:rPr lang="en-US" sz="3200" dirty="0"/>
              <a:t>   • One or both of:</a:t>
            </a:r>
            <a:br>
              <a:rPr lang="en-US" sz="3200" dirty="0"/>
            </a:br>
            <a:r>
              <a:rPr lang="en-US" sz="3200" dirty="0"/>
              <a:t>   		• Year = 2019</a:t>
            </a:r>
          </a:p>
          <a:p>
            <a:pPr>
              <a:lnSpc>
                <a:spcPct val="100000"/>
              </a:lnSpc>
              <a:spcBef>
                <a:spcPts val="0"/>
              </a:spcBef>
            </a:pPr>
            <a:r>
              <a:rPr lang="en-US" sz="3200" dirty="0"/>
              <a:t>    		• Location = Macao</a:t>
            </a:r>
          </a:p>
          <a:p>
            <a:pPr>
              <a:lnSpc>
                <a:spcPct val="100000"/>
              </a:lnSpc>
              <a:spcBef>
                <a:spcPts val="0"/>
              </a:spcBef>
            </a:pPr>
            <a:r>
              <a:rPr lang="en-US" sz="3200" dirty="0"/>
              <a:t>	• Month = August</a:t>
            </a:r>
          </a:p>
        </p:txBody>
      </p:sp>
      <p:sp>
        <p:nvSpPr>
          <p:cNvPr id="17" name="TextBox 16">
            <a:extLst>
              <a:ext uri="{FF2B5EF4-FFF2-40B4-BE49-F238E27FC236}">
                <a16:creationId xmlns:a16="http://schemas.microsoft.com/office/drawing/2014/main" id="{7C99A1F1-AE75-40F0-B2FB-0EC04698A754}"/>
              </a:ext>
            </a:extLst>
          </p:cNvPr>
          <p:cNvSpPr txBox="1"/>
          <p:nvPr/>
        </p:nvSpPr>
        <p:spPr>
          <a:xfrm>
            <a:off x="497085" y="2969436"/>
            <a:ext cx="1738746" cy="523220"/>
          </a:xfrm>
          <a:prstGeom prst="rect">
            <a:avLst/>
          </a:prstGeom>
          <a:noFill/>
        </p:spPr>
        <p:txBody>
          <a:bodyPr wrap="square" rtlCol="0">
            <a:spAutoFit/>
          </a:bodyPr>
          <a:lstStyle/>
          <a:p>
            <a:r>
              <a:rPr lang="en-US" sz="2800" dirty="0">
                <a:solidFill>
                  <a:schemeClr val="accent6"/>
                </a:solidFill>
              </a:rPr>
              <a:t>True</a:t>
            </a:r>
          </a:p>
        </p:txBody>
      </p:sp>
      <p:cxnSp>
        <p:nvCxnSpPr>
          <p:cNvPr id="27" name="Connector: Curved 26">
            <a:extLst>
              <a:ext uri="{FF2B5EF4-FFF2-40B4-BE49-F238E27FC236}">
                <a16:creationId xmlns:a16="http://schemas.microsoft.com/office/drawing/2014/main" id="{BD582734-6E02-4FF5-BC8A-296405ECEE96}"/>
              </a:ext>
            </a:extLst>
          </p:cNvPr>
          <p:cNvCxnSpPr>
            <a:cxnSpLocks/>
          </p:cNvCxnSpPr>
          <p:nvPr/>
        </p:nvCxnSpPr>
        <p:spPr>
          <a:xfrm>
            <a:off x="7020790" y="3078803"/>
            <a:ext cx="998704" cy="867370"/>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EFBA5308-712C-4FA6-A6B3-09CEFAD0D481}"/>
              </a:ext>
            </a:extLst>
          </p:cNvPr>
          <p:cNvCxnSpPr>
            <a:cxnSpLocks/>
          </p:cNvCxnSpPr>
          <p:nvPr/>
        </p:nvCxnSpPr>
        <p:spPr>
          <a:xfrm flipH="1">
            <a:off x="1109159" y="3078803"/>
            <a:ext cx="998704" cy="867370"/>
          </a:xfrm>
          <a:prstGeom prst="curved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3" name="Graphic 22" descr="Thumbs up sign">
            <a:extLst>
              <a:ext uri="{FF2B5EF4-FFF2-40B4-BE49-F238E27FC236}">
                <a16:creationId xmlns:a16="http://schemas.microsoft.com/office/drawing/2014/main" id="{5B2BF48E-F8B1-4499-AF58-472D67F4C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231" y="3956914"/>
            <a:ext cx="1618184" cy="1618184"/>
          </a:xfrm>
          <a:prstGeom prst="rect">
            <a:avLst/>
          </a:prstGeom>
        </p:spPr>
      </p:pic>
      <p:sp>
        <p:nvSpPr>
          <p:cNvPr id="26" name="TextBox 25">
            <a:extLst>
              <a:ext uri="{FF2B5EF4-FFF2-40B4-BE49-F238E27FC236}">
                <a16:creationId xmlns:a16="http://schemas.microsoft.com/office/drawing/2014/main" id="{E5DC8E89-B150-40E3-9DB4-12AB309DE56E}"/>
              </a:ext>
            </a:extLst>
          </p:cNvPr>
          <p:cNvSpPr txBox="1"/>
          <p:nvPr/>
        </p:nvSpPr>
        <p:spPr>
          <a:xfrm>
            <a:off x="7148757" y="2967072"/>
            <a:ext cx="1718151" cy="523220"/>
          </a:xfrm>
          <a:prstGeom prst="rect">
            <a:avLst/>
          </a:prstGeom>
          <a:noFill/>
        </p:spPr>
        <p:txBody>
          <a:bodyPr wrap="square" rtlCol="0">
            <a:spAutoFit/>
          </a:bodyPr>
          <a:lstStyle/>
          <a:p>
            <a:pPr algn="r"/>
            <a:r>
              <a:rPr lang="en-US" sz="2800" dirty="0">
                <a:solidFill>
                  <a:srgbClr val="C00000"/>
                </a:solidFill>
              </a:rPr>
              <a:t>False</a:t>
            </a:r>
          </a:p>
        </p:txBody>
      </p:sp>
      <p:pic>
        <p:nvPicPr>
          <p:cNvPr id="28" name="Graphic 27" descr="Thumbs up sign">
            <a:extLst>
              <a:ext uri="{FF2B5EF4-FFF2-40B4-BE49-F238E27FC236}">
                <a16:creationId xmlns:a16="http://schemas.microsoft.com/office/drawing/2014/main" id="{D1EFE3D5-990C-4907-8BFD-76BFE23EF1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254592" y="3956914"/>
            <a:ext cx="1618184" cy="1618184"/>
          </a:xfrm>
          <a:prstGeom prst="rect">
            <a:avLst/>
          </a:prstGeom>
        </p:spPr>
      </p:pic>
      <p:sp>
        <p:nvSpPr>
          <p:cNvPr id="29" name="Text Placeholder 6">
            <a:extLst>
              <a:ext uri="{FF2B5EF4-FFF2-40B4-BE49-F238E27FC236}">
                <a16:creationId xmlns:a16="http://schemas.microsoft.com/office/drawing/2014/main" id="{C7E98377-B47B-4E62-A629-83E67EAC53C2}"/>
              </a:ext>
            </a:extLst>
          </p:cNvPr>
          <p:cNvSpPr txBox="1">
            <a:spLocks/>
          </p:cNvSpPr>
          <p:nvPr/>
        </p:nvSpPr>
        <p:spPr>
          <a:xfrm>
            <a:off x="334107" y="162545"/>
            <a:ext cx="8475785" cy="7298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dirty="0"/>
              <a:t>Input: [IJCAI, 2019, Macao, August]</a:t>
            </a:r>
            <a:endParaRPr lang="en-US" sz="2200" dirty="0"/>
          </a:p>
        </p:txBody>
      </p:sp>
    </p:spTree>
    <p:extLst>
      <p:ext uri="{BB962C8B-B14F-4D97-AF65-F5344CB8AC3E}">
        <p14:creationId xmlns:p14="http://schemas.microsoft.com/office/powerpoint/2010/main" val="22189182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12D0EB-5E2D-4D49-B7CB-C00AB4CE87A8}"/>
              </a:ext>
            </a:extLst>
          </p:cNvPr>
          <p:cNvSpPr/>
          <p:nvPr/>
        </p:nvSpPr>
        <p:spPr>
          <a:xfrm>
            <a:off x="2123208" y="1059839"/>
            <a:ext cx="4897582" cy="3819194"/>
          </a:xfrm>
          <a:prstGeom prst="roundRect">
            <a:avLst>
              <a:gd name="adj" fmla="val 3937"/>
            </a:avLst>
          </a:prstGeom>
          <a:solidFill>
            <a:srgbClr val="D1E2FF"/>
          </a:solidFill>
          <a:ln>
            <a:solidFill>
              <a:srgbClr val="D1E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4"/>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11</a:t>
            </a:fld>
            <a:endParaRPr lang="en-US" dirty="0"/>
          </a:p>
        </p:txBody>
      </p:sp>
      <p:sp>
        <p:nvSpPr>
          <p:cNvPr id="10" name="TextBox 9">
            <a:extLst>
              <a:ext uri="{FF2B5EF4-FFF2-40B4-BE49-F238E27FC236}">
                <a16:creationId xmlns:a16="http://schemas.microsoft.com/office/drawing/2014/main" id="{2C5092A4-E5EB-4DA9-A73A-767CF4914CDC}"/>
              </a:ext>
            </a:extLst>
          </p:cNvPr>
          <p:cNvSpPr txBox="1"/>
          <p:nvPr/>
        </p:nvSpPr>
        <p:spPr>
          <a:xfrm>
            <a:off x="2251176" y="1445942"/>
            <a:ext cx="4641646" cy="3046988"/>
          </a:xfrm>
          <a:prstGeom prst="rect">
            <a:avLst/>
          </a:prstGeom>
          <a:noFill/>
        </p:spPr>
        <p:txBody>
          <a:bodyPr wrap="square" rtlCol="0">
            <a:spAutoFit/>
          </a:bodyPr>
          <a:lstStyle/>
          <a:p>
            <a:pPr>
              <a:lnSpc>
                <a:spcPct val="100000"/>
              </a:lnSpc>
              <a:spcBef>
                <a:spcPts val="0"/>
              </a:spcBef>
            </a:pPr>
            <a:r>
              <a:rPr lang="en-US" sz="3200" dirty="0"/>
              <a:t>Not all of:</a:t>
            </a:r>
            <a:br>
              <a:rPr lang="en-US" sz="3200" dirty="0"/>
            </a:br>
            <a:r>
              <a:rPr lang="en-US" sz="3200" dirty="0"/>
              <a:t>   • Conference = ICML</a:t>
            </a:r>
          </a:p>
          <a:p>
            <a:pPr>
              <a:lnSpc>
                <a:spcPct val="100000"/>
              </a:lnSpc>
              <a:spcBef>
                <a:spcPts val="0"/>
              </a:spcBef>
            </a:pPr>
            <a:r>
              <a:rPr lang="en-US" sz="3200" dirty="0"/>
              <a:t>   • None of:</a:t>
            </a:r>
            <a:br>
              <a:rPr lang="en-US" sz="3200" dirty="0"/>
            </a:br>
            <a:r>
              <a:rPr lang="en-US" sz="3200" dirty="0"/>
              <a:t>   		• Year = 2019</a:t>
            </a:r>
          </a:p>
          <a:p>
            <a:pPr>
              <a:lnSpc>
                <a:spcPct val="100000"/>
              </a:lnSpc>
              <a:spcBef>
                <a:spcPts val="0"/>
              </a:spcBef>
            </a:pPr>
            <a:r>
              <a:rPr lang="en-US" sz="3200" dirty="0"/>
              <a:t>    		• Location = Macao</a:t>
            </a:r>
          </a:p>
          <a:p>
            <a:pPr>
              <a:lnSpc>
                <a:spcPct val="100000"/>
              </a:lnSpc>
              <a:spcBef>
                <a:spcPts val="0"/>
              </a:spcBef>
            </a:pPr>
            <a:r>
              <a:rPr lang="en-US" sz="3200" dirty="0"/>
              <a:t>	    • Month = July</a:t>
            </a:r>
          </a:p>
        </p:txBody>
      </p:sp>
      <p:sp>
        <p:nvSpPr>
          <p:cNvPr id="17" name="TextBox 16">
            <a:extLst>
              <a:ext uri="{FF2B5EF4-FFF2-40B4-BE49-F238E27FC236}">
                <a16:creationId xmlns:a16="http://schemas.microsoft.com/office/drawing/2014/main" id="{7C99A1F1-AE75-40F0-B2FB-0EC04698A754}"/>
              </a:ext>
            </a:extLst>
          </p:cNvPr>
          <p:cNvSpPr txBox="1"/>
          <p:nvPr/>
        </p:nvSpPr>
        <p:spPr>
          <a:xfrm>
            <a:off x="497085" y="2969436"/>
            <a:ext cx="1738746" cy="523220"/>
          </a:xfrm>
          <a:prstGeom prst="rect">
            <a:avLst/>
          </a:prstGeom>
          <a:noFill/>
        </p:spPr>
        <p:txBody>
          <a:bodyPr wrap="square" rtlCol="0">
            <a:spAutoFit/>
          </a:bodyPr>
          <a:lstStyle/>
          <a:p>
            <a:r>
              <a:rPr lang="en-US" sz="2800" dirty="0">
                <a:solidFill>
                  <a:schemeClr val="accent6"/>
                </a:solidFill>
              </a:rPr>
              <a:t>True</a:t>
            </a:r>
          </a:p>
        </p:txBody>
      </p:sp>
      <p:cxnSp>
        <p:nvCxnSpPr>
          <p:cNvPr id="27" name="Connector: Curved 26">
            <a:extLst>
              <a:ext uri="{FF2B5EF4-FFF2-40B4-BE49-F238E27FC236}">
                <a16:creationId xmlns:a16="http://schemas.microsoft.com/office/drawing/2014/main" id="{BD582734-6E02-4FF5-BC8A-296405ECEE96}"/>
              </a:ext>
            </a:extLst>
          </p:cNvPr>
          <p:cNvCxnSpPr>
            <a:cxnSpLocks/>
          </p:cNvCxnSpPr>
          <p:nvPr/>
        </p:nvCxnSpPr>
        <p:spPr>
          <a:xfrm>
            <a:off x="7020790" y="3078803"/>
            <a:ext cx="998704" cy="867370"/>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EFBA5308-712C-4FA6-A6B3-09CEFAD0D481}"/>
              </a:ext>
            </a:extLst>
          </p:cNvPr>
          <p:cNvCxnSpPr>
            <a:cxnSpLocks/>
          </p:cNvCxnSpPr>
          <p:nvPr/>
        </p:nvCxnSpPr>
        <p:spPr>
          <a:xfrm flipH="1">
            <a:off x="1109159" y="3078803"/>
            <a:ext cx="998704" cy="867370"/>
          </a:xfrm>
          <a:prstGeom prst="curved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Thumbs up sign">
            <a:extLst>
              <a:ext uri="{FF2B5EF4-FFF2-40B4-BE49-F238E27FC236}">
                <a16:creationId xmlns:a16="http://schemas.microsoft.com/office/drawing/2014/main" id="{F1086C68-B36B-49F9-A4B6-723942BC84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231" y="3956914"/>
            <a:ext cx="1618184" cy="1618184"/>
          </a:xfrm>
          <a:prstGeom prst="rect">
            <a:avLst/>
          </a:prstGeom>
        </p:spPr>
      </p:pic>
      <p:pic>
        <p:nvPicPr>
          <p:cNvPr id="14" name="Graphic 13" descr="Thumbs up sign">
            <a:extLst>
              <a:ext uri="{FF2B5EF4-FFF2-40B4-BE49-F238E27FC236}">
                <a16:creationId xmlns:a16="http://schemas.microsoft.com/office/drawing/2014/main" id="{47AEAAAD-56FD-4E8F-BE01-E592951C3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254592" y="3956914"/>
            <a:ext cx="1618184" cy="1618184"/>
          </a:xfrm>
          <a:prstGeom prst="rect">
            <a:avLst/>
          </a:prstGeom>
        </p:spPr>
      </p:pic>
      <p:sp>
        <p:nvSpPr>
          <p:cNvPr id="15" name="TextBox 14">
            <a:extLst>
              <a:ext uri="{FF2B5EF4-FFF2-40B4-BE49-F238E27FC236}">
                <a16:creationId xmlns:a16="http://schemas.microsoft.com/office/drawing/2014/main" id="{9410F5CB-793D-45C8-BD59-E074D543DF47}"/>
              </a:ext>
            </a:extLst>
          </p:cNvPr>
          <p:cNvSpPr txBox="1"/>
          <p:nvPr/>
        </p:nvSpPr>
        <p:spPr>
          <a:xfrm>
            <a:off x="7148757" y="2967072"/>
            <a:ext cx="1718151" cy="523220"/>
          </a:xfrm>
          <a:prstGeom prst="rect">
            <a:avLst/>
          </a:prstGeom>
          <a:noFill/>
        </p:spPr>
        <p:txBody>
          <a:bodyPr wrap="square" rtlCol="0">
            <a:spAutoFit/>
          </a:bodyPr>
          <a:lstStyle/>
          <a:p>
            <a:pPr algn="r"/>
            <a:r>
              <a:rPr lang="en-US" sz="2800" dirty="0">
                <a:solidFill>
                  <a:srgbClr val="C00000"/>
                </a:solidFill>
              </a:rPr>
              <a:t>False</a:t>
            </a:r>
          </a:p>
        </p:txBody>
      </p:sp>
      <p:sp>
        <p:nvSpPr>
          <p:cNvPr id="19" name="Text Placeholder 6">
            <a:extLst>
              <a:ext uri="{FF2B5EF4-FFF2-40B4-BE49-F238E27FC236}">
                <a16:creationId xmlns:a16="http://schemas.microsoft.com/office/drawing/2014/main" id="{1A55CBA8-C557-41E6-9CA0-0B120AAE5634}"/>
              </a:ext>
            </a:extLst>
          </p:cNvPr>
          <p:cNvSpPr txBox="1">
            <a:spLocks/>
          </p:cNvSpPr>
          <p:nvPr/>
        </p:nvSpPr>
        <p:spPr>
          <a:xfrm>
            <a:off x="334107" y="162544"/>
            <a:ext cx="8475785" cy="15392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a:t>Input: [IJCAI, 2019, Macao, August]</a:t>
            </a:r>
          </a:p>
          <a:p>
            <a:br>
              <a:rPr lang="en-US"/>
            </a:br>
            <a:endParaRPr lang="en-US"/>
          </a:p>
          <a:p>
            <a:pPr>
              <a:lnSpc>
                <a:spcPct val="100000"/>
              </a:lnSpc>
              <a:spcBef>
                <a:spcPts val="0"/>
              </a:spcBef>
            </a:pPr>
            <a:endParaRPr lang="en-US" sz="2200" dirty="0"/>
          </a:p>
        </p:txBody>
      </p:sp>
    </p:spTree>
    <p:extLst>
      <p:ext uri="{BB962C8B-B14F-4D97-AF65-F5344CB8AC3E}">
        <p14:creationId xmlns:p14="http://schemas.microsoft.com/office/powerpoint/2010/main" val="30404516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12D0EB-5E2D-4D49-B7CB-C00AB4CE87A8}"/>
              </a:ext>
            </a:extLst>
          </p:cNvPr>
          <p:cNvSpPr/>
          <p:nvPr/>
        </p:nvSpPr>
        <p:spPr>
          <a:xfrm>
            <a:off x="1788966" y="903198"/>
            <a:ext cx="5566065" cy="5433035"/>
          </a:xfrm>
          <a:prstGeom prst="roundRect">
            <a:avLst>
              <a:gd name="adj" fmla="val 3937"/>
            </a:avLst>
          </a:prstGeom>
          <a:solidFill>
            <a:srgbClr val="D1E2FF"/>
          </a:solidFill>
          <a:ln>
            <a:solidFill>
              <a:srgbClr val="D1E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4"/>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12</a:t>
            </a:fld>
            <a:endParaRPr lang="en-US" dirty="0"/>
          </a:p>
        </p:txBody>
      </p:sp>
      <p:sp>
        <p:nvSpPr>
          <p:cNvPr id="10" name="TextBox 9">
            <a:extLst>
              <a:ext uri="{FF2B5EF4-FFF2-40B4-BE49-F238E27FC236}">
                <a16:creationId xmlns:a16="http://schemas.microsoft.com/office/drawing/2014/main" id="{2C5092A4-E5EB-4DA9-A73A-767CF4914CDC}"/>
              </a:ext>
            </a:extLst>
          </p:cNvPr>
          <p:cNvSpPr txBox="1"/>
          <p:nvPr/>
        </p:nvSpPr>
        <p:spPr>
          <a:xfrm>
            <a:off x="1889227" y="1196328"/>
            <a:ext cx="5673625" cy="5016758"/>
          </a:xfrm>
          <a:prstGeom prst="rect">
            <a:avLst/>
          </a:prstGeom>
          <a:noFill/>
        </p:spPr>
        <p:txBody>
          <a:bodyPr wrap="square" rtlCol="0">
            <a:spAutoFit/>
          </a:bodyPr>
          <a:lstStyle/>
          <a:p>
            <a:pPr>
              <a:lnSpc>
                <a:spcPct val="100000"/>
              </a:lnSpc>
              <a:spcBef>
                <a:spcPts val="0"/>
              </a:spcBef>
            </a:pPr>
            <a:r>
              <a:rPr lang="en-US" sz="3200" dirty="0"/>
              <a:t>None of:</a:t>
            </a:r>
            <a:br>
              <a:rPr lang="en-US" sz="3200" dirty="0"/>
            </a:br>
            <a:r>
              <a:rPr lang="en-US" sz="3200" dirty="0"/>
              <a:t>   • Both of:</a:t>
            </a:r>
          </a:p>
          <a:p>
            <a:pPr>
              <a:lnSpc>
                <a:spcPct val="100000"/>
              </a:lnSpc>
              <a:spcBef>
                <a:spcPts val="0"/>
              </a:spcBef>
            </a:pPr>
            <a:r>
              <a:rPr lang="en-US" sz="3200" dirty="0"/>
              <a:t> 		• Not all of:</a:t>
            </a:r>
          </a:p>
          <a:p>
            <a:pPr>
              <a:lnSpc>
                <a:spcPct val="100000"/>
              </a:lnSpc>
              <a:spcBef>
                <a:spcPts val="0"/>
              </a:spcBef>
            </a:pPr>
            <a:r>
              <a:rPr lang="en-US" sz="3200" dirty="0"/>
              <a:t>         	• Year = 2020</a:t>
            </a:r>
          </a:p>
          <a:p>
            <a:pPr>
              <a:lnSpc>
                <a:spcPct val="100000"/>
              </a:lnSpc>
              <a:spcBef>
                <a:spcPts val="0"/>
              </a:spcBef>
            </a:pPr>
            <a:r>
              <a:rPr lang="en-US" sz="3200" dirty="0"/>
              <a:t>          	• Location = London</a:t>
            </a:r>
          </a:p>
          <a:p>
            <a:pPr>
              <a:lnSpc>
                <a:spcPct val="100000"/>
              </a:lnSpc>
              <a:spcBef>
                <a:spcPts val="0"/>
              </a:spcBef>
            </a:pPr>
            <a:r>
              <a:rPr lang="en-US" sz="3200" dirty="0"/>
              <a:t>        • None of:</a:t>
            </a:r>
          </a:p>
          <a:p>
            <a:pPr>
              <a:lnSpc>
                <a:spcPct val="100000"/>
              </a:lnSpc>
              <a:spcBef>
                <a:spcPts val="0"/>
              </a:spcBef>
            </a:pPr>
            <a:r>
              <a:rPr lang="en-US" sz="3200" dirty="0"/>
              <a:t> 	        • Conference = ICML</a:t>
            </a:r>
          </a:p>
          <a:p>
            <a:pPr>
              <a:lnSpc>
                <a:spcPct val="100000"/>
              </a:lnSpc>
              <a:spcBef>
                <a:spcPts val="0"/>
              </a:spcBef>
            </a:pPr>
            <a:r>
              <a:rPr lang="en-US" sz="3200" dirty="0"/>
              <a:t> 	        • Location = London</a:t>
            </a:r>
          </a:p>
          <a:p>
            <a:pPr>
              <a:lnSpc>
                <a:spcPct val="100000"/>
              </a:lnSpc>
              <a:spcBef>
                <a:spcPts val="0"/>
              </a:spcBef>
            </a:pPr>
            <a:r>
              <a:rPr lang="en-US" sz="3200" dirty="0"/>
              <a:t> 	        • Year = 2019</a:t>
            </a:r>
            <a:br>
              <a:rPr lang="en-US" sz="3200" dirty="0"/>
            </a:br>
            <a:r>
              <a:rPr lang="en-US" sz="3200" dirty="0"/>
              <a:t>   • Conference = IJCAI		</a:t>
            </a:r>
          </a:p>
        </p:txBody>
      </p:sp>
      <p:sp>
        <p:nvSpPr>
          <p:cNvPr id="17" name="TextBox 16">
            <a:extLst>
              <a:ext uri="{FF2B5EF4-FFF2-40B4-BE49-F238E27FC236}">
                <a16:creationId xmlns:a16="http://schemas.microsoft.com/office/drawing/2014/main" id="{7C99A1F1-AE75-40F0-B2FB-0EC04698A754}"/>
              </a:ext>
            </a:extLst>
          </p:cNvPr>
          <p:cNvSpPr txBox="1"/>
          <p:nvPr/>
        </p:nvSpPr>
        <p:spPr>
          <a:xfrm>
            <a:off x="406653" y="2930886"/>
            <a:ext cx="1738746" cy="523220"/>
          </a:xfrm>
          <a:prstGeom prst="rect">
            <a:avLst/>
          </a:prstGeom>
          <a:noFill/>
        </p:spPr>
        <p:txBody>
          <a:bodyPr wrap="square" rtlCol="0">
            <a:spAutoFit/>
          </a:bodyPr>
          <a:lstStyle/>
          <a:p>
            <a:r>
              <a:rPr lang="en-US" sz="2800" dirty="0">
                <a:solidFill>
                  <a:schemeClr val="accent6"/>
                </a:solidFill>
              </a:rPr>
              <a:t>True</a:t>
            </a:r>
          </a:p>
        </p:txBody>
      </p:sp>
      <p:sp>
        <p:nvSpPr>
          <p:cNvPr id="25" name="TextBox 24">
            <a:extLst>
              <a:ext uri="{FF2B5EF4-FFF2-40B4-BE49-F238E27FC236}">
                <a16:creationId xmlns:a16="http://schemas.microsoft.com/office/drawing/2014/main" id="{6EE9CD52-3689-4E12-8E9D-184B1AD55A8D}"/>
              </a:ext>
            </a:extLst>
          </p:cNvPr>
          <p:cNvSpPr txBox="1"/>
          <p:nvPr/>
        </p:nvSpPr>
        <p:spPr>
          <a:xfrm>
            <a:off x="7236159" y="2930886"/>
            <a:ext cx="1738746" cy="523220"/>
          </a:xfrm>
          <a:prstGeom prst="rect">
            <a:avLst/>
          </a:prstGeom>
          <a:noFill/>
        </p:spPr>
        <p:txBody>
          <a:bodyPr wrap="square" rtlCol="0">
            <a:spAutoFit/>
          </a:bodyPr>
          <a:lstStyle/>
          <a:p>
            <a:pPr algn="r"/>
            <a:r>
              <a:rPr lang="en-US" sz="2800" dirty="0">
                <a:solidFill>
                  <a:srgbClr val="C00000"/>
                </a:solidFill>
              </a:rPr>
              <a:t>False</a:t>
            </a:r>
          </a:p>
        </p:txBody>
      </p:sp>
      <p:cxnSp>
        <p:nvCxnSpPr>
          <p:cNvPr id="27" name="Connector: Curved 26">
            <a:extLst>
              <a:ext uri="{FF2B5EF4-FFF2-40B4-BE49-F238E27FC236}">
                <a16:creationId xmlns:a16="http://schemas.microsoft.com/office/drawing/2014/main" id="{BD582734-6E02-4FF5-BC8A-296405ECEE96}"/>
              </a:ext>
            </a:extLst>
          </p:cNvPr>
          <p:cNvCxnSpPr>
            <a:cxnSpLocks/>
          </p:cNvCxnSpPr>
          <p:nvPr/>
        </p:nvCxnSpPr>
        <p:spPr>
          <a:xfrm>
            <a:off x="7363843" y="3271022"/>
            <a:ext cx="998704" cy="867370"/>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EFBA5308-712C-4FA6-A6B3-09CEFAD0D481}"/>
              </a:ext>
            </a:extLst>
          </p:cNvPr>
          <p:cNvCxnSpPr>
            <a:cxnSpLocks/>
          </p:cNvCxnSpPr>
          <p:nvPr/>
        </p:nvCxnSpPr>
        <p:spPr>
          <a:xfrm flipH="1">
            <a:off x="790262" y="3271022"/>
            <a:ext cx="998704" cy="867370"/>
          </a:xfrm>
          <a:prstGeom prst="curved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Thumbs up sign">
            <a:extLst>
              <a:ext uri="{FF2B5EF4-FFF2-40B4-BE49-F238E27FC236}">
                <a16:creationId xmlns:a16="http://schemas.microsoft.com/office/drawing/2014/main" id="{E6C2DF5B-C6D0-4344-9AEE-558FFC9083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231" y="3956914"/>
            <a:ext cx="1618184" cy="1618184"/>
          </a:xfrm>
          <a:prstGeom prst="rect">
            <a:avLst/>
          </a:prstGeom>
        </p:spPr>
      </p:pic>
      <p:pic>
        <p:nvPicPr>
          <p:cNvPr id="14" name="Graphic 13" descr="Thumbs up sign">
            <a:extLst>
              <a:ext uri="{FF2B5EF4-FFF2-40B4-BE49-F238E27FC236}">
                <a16:creationId xmlns:a16="http://schemas.microsoft.com/office/drawing/2014/main" id="{24FC7C14-D9E4-4A5E-9DA5-2E38189078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296440" y="4141492"/>
            <a:ext cx="1618184" cy="1618184"/>
          </a:xfrm>
          <a:prstGeom prst="rect">
            <a:avLst/>
          </a:prstGeom>
        </p:spPr>
      </p:pic>
      <p:sp>
        <p:nvSpPr>
          <p:cNvPr id="19" name="Text Placeholder 6">
            <a:extLst>
              <a:ext uri="{FF2B5EF4-FFF2-40B4-BE49-F238E27FC236}">
                <a16:creationId xmlns:a16="http://schemas.microsoft.com/office/drawing/2014/main" id="{E98A03E1-F12B-4942-973B-DA4DBBEEA8B1}"/>
              </a:ext>
            </a:extLst>
          </p:cNvPr>
          <p:cNvSpPr txBox="1">
            <a:spLocks/>
          </p:cNvSpPr>
          <p:nvPr/>
        </p:nvSpPr>
        <p:spPr>
          <a:xfrm>
            <a:off x="334107" y="162544"/>
            <a:ext cx="8475785" cy="15392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200"/>
              <a:t>Input: [IJCAI, 2019, Macao, August]</a:t>
            </a:r>
          </a:p>
          <a:p>
            <a:br>
              <a:rPr lang="en-US"/>
            </a:br>
            <a:endParaRPr lang="en-US"/>
          </a:p>
          <a:p>
            <a:pPr>
              <a:lnSpc>
                <a:spcPct val="100000"/>
              </a:lnSpc>
              <a:spcBef>
                <a:spcPts val="0"/>
              </a:spcBef>
            </a:pPr>
            <a:endParaRPr lang="en-US" sz="2200" dirty="0"/>
          </a:p>
        </p:txBody>
      </p:sp>
    </p:spTree>
    <p:extLst>
      <p:ext uri="{BB962C8B-B14F-4D97-AF65-F5344CB8AC3E}">
        <p14:creationId xmlns:p14="http://schemas.microsoft.com/office/powerpoint/2010/main" val="16827411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6AB6-85E6-4AAB-BD89-B4671DE6028C}"/>
              </a:ext>
            </a:extLst>
          </p:cNvPr>
          <p:cNvSpPr>
            <a:spLocks noGrp="1"/>
          </p:cNvSpPr>
          <p:nvPr>
            <p:ph type="title"/>
          </p:nvPr>
        </p:nvSpPr>
        <p:spPr>
          <a:xfrm>
            <a:off x="0" y="2327604"/>
            <a:ext cx="9144000" cy="2202792"/>
          </a:xfrm>
        </p:spPr>
        <p:txBody>
          <a:bodyPr anchor="ctr" anchorCtr="0">
            <a:normAutofit/>
          </a:bodyPr>
          <a:lstStyle/>
          <a:p>
            <a:pPr algn="ctr">
              <a:lnSpc>
                <a:spcPct val="100000"/>
              </a:lnSpc>
            </a:pPr>
            <a:r>
              <a:rPr lang="en-US" sz="4400" dirty="0"/>
              <a:t>Expressed in propositional logic </a:t>
            </a:r>
            <a:br>
              <a:rPr lang="en-US" sz="4400" dirty="0"/>
            </a:br>
            <a:r>
              <a:rPr lang="en-US" sz="4400" dirty="0"/>
              <a:t>is not sufficient for interpretability.</a:t>
            </a:r>
          </a:p>
        </p:txBody>
      </p:sp>
      <p:sp>
        <p:nvSpPr>
          <p:cNvPr id="4" name="Footer Placeholder 3">
            <a:extLst>
              <a:ext uri="{FF2B5EF4-FFF2-40B4-BE49-F238E27FC236}">
                <a16:creationId xmlns:a16="http://schemas.microsoft.com/office/drawing/2014/main" id="{FF43BDA7-B81F-4EF9-ADD8-B49ECAA3B7F7}"/>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A092E658-D828-4504-A7C7-DDE7FB152176}"/>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13</a:t>
            </a:fld>
            <a:endParaRPr lang="en-US"/>
          </a:p>
        </p:txBody>
      </p:sp>
    </p:spTree>
    <p:extLst>
      <p:ext uri="{BB962C8B-B14F-4D97-AF65-F5344CB8AC3E}">
        <p14:creationId xmlns:p14="http://schemas.microsoft.com/office/powerpoint/2010/main" val="306070108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7B3B-02CD-49D2-B0B3-D063E38362FE}"/>
              </a:ext>
            </a:extLst>
          </p:cNvPr>
          <p:cNvSpPr>
            <a:spLocks noGrp="1"/>
          </p:cNvSpPr>
          <p:nvPr>
            <p:ph type="title"/>
          </p:nvPr>
        </p:nvSpPr>
        <p:spPr/>
        <p:txBody>
          <a:bodyPr/>
          <a:lstStyle/>
          <a:p>
            <a:r>
              <a:rPr lang="en-US" dirty="0"/>
              <a:t>What is interpretability?</a:t>
            </a:r>
          </a:p>
        </p:txBody>
      </p:sp>
      <p:sp>
        <p:nvSpPr>
          <p:cNvPr id="3" name="Content Placeholder 2">
            <a:extLst>
              <a:ext uri="{FF2B5EF4-FFF2-40B4-BE49-F238E27FC236}">
                <a16:creationId xmlns:a16="http://schemas.microsoft.com/office/drawing/2014/main" id="{D4959DC9-E1F3-4253-884A-6734E3BC85EC}"/>
              </a:ext>
            </a:extLst>
          </p:cNvPr>
          <p:cNvSpPr>
            <a:spLocks noGrp="1"/>
          </p:cNvSpPr>
          <p:nvPr>
            <p:ph idx="1"/>
          </p:nvPr>
        </p:nvSpPr>
        <p:spPr/>
        <p:txBody>
          <a:bodyPr>
            <a:normAutofit/>
          </a:bodyPr>
          <a:lstStyle/>
          <a:p>
            <a:pPr marL="0" indent="0">
              <a:buNone/>
            </a:pPr>
            <a:r>
              <a:rPr lang="en-US" strike="sngStrike" dirty="0"/>
              <a:t>Expressed in propositional logic or similar.</a:t>
            </a:r>
          </a:p>
          <a:p>
            <a:pPr marL="0" indent="0">
              <a:buNone/>
            </a:pPr>
            <a:r>
              <a:rPr lang="en-US" sz="2400" strike="sngStrike" dirty="0">
                <a:solidFill>
                  <a:schemeClr val="bg1">
                    <a:lumMod val="50000"/>
                  </a:schemeClr>
                </a:solidFill>
              </a:rPr>
              <a:t>[Hayes and Shah, 2017; Angelino et al., 2018; </a:t>
            </a:r>
            <a:br>
              <a:rPr lang="en-US" sz="2400" strike="sngStrike" dirty="0">
                <a:solidFill>
                  <a:schemeClr val="bg1">
                    <a:lumMod val="50000"/>
                  </a:schemeClr>
                </a:solidFill>
              </a:rPr>
            </a:br>
            <a:r>
              <a:rPr lang="en-US" sz="2400" strike="sngStrike" dirty="0" err="1">
                <a:solidFill>
                  <a:schemeClr val="bg1">
                    <a:lumMod val="50000"/>
                  </a:schemeClr>
                </a:solidFill>
              </a:rPr>
              <a:t>Garofalakis</a:t>
            </a:r>
            <a:r>
              <a:rPr lang="en-US" sz="2400" strike="sngStrike" dirty="0">
                <a:solidFill>
                  <a:schemeClr val="bg1">
                    <a:lumMod val="50000"/>
                  </a:schemeClr>
                </a:solidFill>
              </a:rPr>
              <a:t> et al., 2000]</a:t>
            </a:r>
          </a:p>
          <a:p>
            <a:endParaRPr lang="en-US" dirty="0"/>
          </a:p>
          <a:p>
            <a:endParaRPr lang="en-US" dirty="0"/>
          </a:p>
          <a:p>
            <a:pPr marL="0" indent="0">
              <a:buNone/>
            </a:pPr>
            <a:r>
              <a:rPr lang="en-US" dirty="0"/>
              <a:t>The ability for a system to explain its reasoning in terms understandable to a human. </a:t>
            </a:r>
          </a:p>
          <a:p>
            <a:pPr marL="0" indent="0">
              <a:buNone/>
            </a:pPr>
            <a:r>
              <a:rPr lang="en-US" sz="2400" dirty="0">
                <a:solidFill>
                  <a:schemeClr val="bg1">
                    <a:lumMod val="50000"/>
                  </a:schemeClr>
                </a:solidFill>
              </a:rPr>
              <a:t>[Doshi-Velez and Kim, 2017]</a:t>
            </a:r>
          </a:p>
        </p:txBody>
      </p:sp>
      <p:sp>
        <p:nvSpPr>
          <p:cNvPr id="4" name="Footer Placeholder 3">
            <a:extLst>
              <a:ext uri="{FF2B5EF4-FFF2-40B4-BE49-F238E27FC236}">
                <a16:creationId xmlns:a16="http://schemas.microsoft.com/office/drawing/2014/main" id="{1731AC1F-08B6-47B5-A47A-2D4FCEB8E99B}"/>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EC811822-BBAA-4DE3-93FD-F73F4FAD0B37}"/>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14</a:t>
            </a:fld>
            <a:endParaRPr lang="en-US" dirty="0"/>
          </a:p>
        </p:txBody>
      </p:sp>
    </p:spTree>
    <p:extLst>
      <p:ext uri="{BB962C8B-B14F-4D97-AF65-F5344CB8AC3E}">
        <p14:creationId xmlns:p14="http://schemas.microsoft.com/office/powerpoint/2010/main" val="414920317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7B3B-02CD-49D2-B0B3-D063E38362FE}"/>
              </a:ext>
            </a:extLst>
          </p:cNvPr>
          <p:cNvSpPr>
            <a:spLocks noGrp="1"/>
          </p:cNvSpPr>
          <p:nvPr>
            <p:ph type="title"/>
          </p:nvPr>
        </p:nvSpPr>
        <p:spPr/>
        <p:txBody>
          <a:bodyPr/>
          <a:lstStyle/>
          <a:p>
            <a:r>
              <a:rPr lang="en-US" dirty="0"/>
              <a:t>What is interpretability?</a:t>
            </a:r>
          </a:p>
        </p:txBody>
      </p:sp>
      <p:sp>
        <p:nvSpPr>
          <p:cNvPr id="3" name="Content Placeholder 2">
            <a:extLst>
              <a:ext uri="{FF2B5EF4-FFF2-40B4-BE49-F238E27FC236}">
                <a16:creationId xmlns:a16="http://schemas.microsoft.com/office/drawing/2014/main" id="{D4959DC9-E1F3-4253-884A-6734E3BC85EC}"/>
              </a:ext>
            </a:extLst>
          </p:cNvPr>
          <p:cNvSpPr>
            <a:spLocks noGrp="1"/>
          </p:cNvSpPr>
          <p:nvPr>
            <p:ph idx="1"/>
          </p:nvPr>
        </p:nvSpPr>
        <p:spPr/>
        <p:txBody>
          <a:bodyPr>
            <a:normAutofit/>
          </a:bodyPr>
          <a:lstStyle/>
          <a:p>
            <a:pPr marL="0" indent="0">
              <a:buNone/>
            </a:pPr>
            <a:r>
              <a:rPr lang="en-US" strike="sngStrike" dirty="0"/>
              <a:t>Expressed in propositional logic or similar.</a:t>
            </a:r>
          </a:p>
          <a:p>
            <a:pPr marL="0" indent="0">
              <a:buNone/>
            </a:pPr>
            <a:r>
              <a:rPr lang="en-US" sz="2400" strike="sngStrike" dirty="0">
                <a:solidFill>
                  <a:schemeClr val="bg1">
                    <a:lumMod val="50000"/>
                  </a:schemeClr>
                </a:solidFill>
              </a:rPr>
              <a:t>[Hayes and Shah, 2017; Angelino et al., 2018; </a:t>
            </a:r>
            <a:br>
              <a:rPr lang="en-US" sz="2400" strike="sngStrike" dirty="0">
                <a:solidFill>
                  <a:schemeClr val="bg1">
                    <a:lumMod val="50000"/>
                  </a:schemeClr>
                </a:solidFill>
              </a:rPr>
            </a:br>
            <a:r>
              <a:rPr lang="en-US" sz="2400" strike="sngStrike" dirty="0" err="1">
                <a:solidFill>
                  <a:schemeClr val="bg1">
                    <a:lumMod val="50000"/>
                  </a:schemeClr>
                </a:solidFill>
              </a:rPr>
              <a:t>Garofalakis</a:t>
            </a:r>
            <a:r>
              <a:rPr lang="en-US" sz="2400" strike="sngStrike" dirty="0">
                <a:solidFill>
                  <a:schemeClr val="bg1">
                    <a:lumMod val="50000"/>
                  </a:schemeClr>
                </a:solidFill>
              </a:rPr>
              <a:t> et al., 2000]</a:t>
            </a:r>
          </a:p>
          <a:p>
            <a:endParaRPr lang="en-US" dirty="0"/>
          </a:p>
          <a:p>
            <a:endParaRPr lang="en-US" dirty="0"/>
          </a:p>
          <a:p>
            <a:pPr marL="0" indent="0">
              <a:buNone/>
            </a:pPr>
            <a:r>
              <a:rPr lang="en-US" dirty="0"/>
              <a:t>The ability for a system to explain its reasoning in terms </a:t>
            </a:r>
            <a:r>
              <a:rPr lang="en-US" b="1" dirty="0"/>
              <a:t>understandable to a human</a:t>
            </a:r>
            <a:r>
              <a:rPr lang="en-US" dirty="0"/>
              <a:t>.</a:t>
            </a:r>
            <a:r>
              <a:rPr lang="en-US" b="1" dirty="0"/>
              <a:t> </a:t>
            </a:r>
          </a:p>
          <a:p>
            <a:pPr marL="0" indent="0">
              <a:buNone/>
            </a:pPr>
            <a:r>
              <a:rPr lang="en-US" sz="2400" dirty="0">
                <a:solidFill>
                  <a:schemeClr val="bg1">
                    <a:lumMod val="50000"/>
                  </a:schemeClr>
                </a:solidFill>
              </a:rPr>
              <a:t>[Doshi-Velez and Kim, 2017]</a:t>
            </a:r>
          </a:p>
        </p:txBody>
      </p:sp>
      <p:sp>
        <p:nvSpPr>
          <p:cNvPr id="4" name="Footer Placeholder 3">
            <a:extLst>
              <a:ext uri="{FF2B5EF4-FFF2-40B4-BE49-F238E27FC236}">
                <a16:creationId xmlns:a16="http://schemas.microsoft.com/office/drawing/2014/main" id="{1731AC1F-08B6-47B5-A47A-2D4FCEB8E99B}"/>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EC811822-BBAA-4DE3-93FD-F73F4FAD0B37}"/>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15</a:t>
            </a:fld>
            <a:endParaRPr lang="en-US" dirty="0"/>
          </a:p>
        </p:txBody>
      </p:sp>
    </p:spTree>
    <p:extLst>
      <p:ext uri="{BB962C8B-B14F-4D97-AF65-F5344CB8AC3E}">
        <p14:creationId xmlns:p14="http://schemas.microsoft.com/office/powerpoint/2010/main" val="378003670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16</a:t>
            </a:fld>
            <a:endParaRPr lang="en-US" dirty="0"/>
          </a:p>
        </p:txBody>
      </p:sp>
      <p:sp>
        <p:nvSpPr>
          <p:cNvPr id="7" name="Title 5">
            <a:extLst>
              <a:ext uri="{FF2B5EF4-FFF2-40B4-BE49-F238E27FC236}">
                <a16:creationId xmlns:a16="http://schemas.microsoft.com/office/drawing/2014/main" id="{302BEE6C-3884-4326-B418-E1D997D2ADBD}"/>
              </a:ext>
            </a:extLst>
          </p:cNvPr>
          <p:cNvSpPr>
            <a:spLocks noGrp="1"/>
          </p:cNvSpPr>
          <p:nvPr>
            <p:ph type="title"/>
          </p:nvPr>
        </p:nvSpPr>
        <p:spPr>
          <a:xfrm>
            <a:off x="627518" y="671566"/>
            <a:ext cx="7886700" cy="3088178"/>
          </a:xfrm>
        </p:spPr>
        <p:txBody>
          <a:bodyPr>
            <a:normAutofit/>
          </a:bodyPr>
          <a:lstStyle/>
          <a:p>
            <a:pPr>
              <a:lnSpc>
                <a:spcPct val="100000"/>
              </a:lnSpc>
            </a:pPr>
            <a:r>
              <a:rPr lang="en-US" sz="4000" dirty="0"/>
              <a:t>Interpretability test proxy metrics:</a:t>
            </a:r>
            <a:br>
              <a:rPr lang="en-US" sz="4000" dirty="0"/>
            </a:br>
            <a:r>
              <a:rPr lang="en-US" sz="4000" dirty="0"/>
              <a:t>  •  Accuracy</a:t>
            </a:r>
            <a:br>
              <a:rPr lang="en-US" sz="4000" dirty="0"/>
            </a:br>
            <a:r>
              <a:rPr lang="en-US" sz="4000" dirty="0"/>
              <a:t>  •  Speed</a:t>
            </a:r>
            <a:br>
              <a:rPr lang="en-US" sz="4000" dirty="0"/>
            </a:br>
            <a:r>
              <a:rPr lang="en-US" sz="4000" dirty="0"/>
              <a:t>  •  Confidence</a:t>
            </a:r>
            <a:endParaRPr lang="en-US" sz="2800" dirty="0"/>
          </a:p>
        </p:txBody>
      </p:sp>
      <p:sp>
        <p:nvSpPr>
          <p:cNvPr id="2" name="Rectangle 1">
            <a:extLst>
              <a:ext uri="{FF2B5EF4-FFF2-40B4-BE49-F238E27FC236}">
                <a16:creationId xmlns:a16="http://schemas.microsoft.com/office/drawing/2014/main" id="{3488CF30-A404-4A0D-B886-AE08C55CBAB3}"/>
              </a:ext>
            </a:extLst>
          </p:cNvPr>
          <p:cNvSpPr/>
          <p:nvPr/>
        </p:nvSpPr>
        <p:spPr>
          <a:xfrm>
            <a:off x="5889880" y="3244334"/>
            <a:ext cx="2591287" cy="369332"/>
          </a:xfrm>
          <a:prstGeom prst="rect">
            <a:avLst/>
          </a:prstGeom>
        </p:spPr>
        <p:txBody>
          <a:bodyPr wrap="none">
            <a:spAutoFit/>
          </a:bodyPr>
          <a:lstStyle/>
          <a:p>
            <a:r>
              <a:rPr lang="en-US" dirty="0">
                <a:solidFill>
                  <a:schemeClr val="bg1">
                    <a:lumMod val="50000"/>
                  </a:schemeClr>
                </a:solidFill>
              </a:rPr>
              <a:t>[Huysmans et al., 2011]</a:t>
            </a:r>
            <a:endParaRPr lang="en-US" dirty="0"/>
          </a:p>
        </p:txBody>
      </p:sp>
    </p:spTree>
    <p:extLst>
      <p:ext uri="{BB962C8B-B14F-4D97-AF65-F5344CB8AC3E}">
        <p14:creationId xmlns:p14="http://schemas.microsoft.com/office/powerpoint/2010/main" val="408192876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90F36-B3E9-4C9B-B191-64090AD22DA5}"/>
              </a:ext>
            </a:extLst>
          </p:cNvPr>
          <p:cNvSpPr>
            <a:spLocks noGrp="1"/>
          </p:cNvSpPr>
          <p:nvPr>
            <p:ph type="title"/>
          </p:nvPr>
        </p:nvSpPr>
        <p:spPr>
          <a:xfrm>
            <a:off x="627518" y="671566"/>
            <a:ext cx="7886700" cy="3088178"/>
          </a:xfrm>
        </p:spPr>
        <p:txBody>
          <a:bodyPr>
            <a:normAutofit/>
          </a:bodyPr>
          <a:lstStyle/>
          <a:p>
            <a:pPr>
              <a:lnSpc>
                <a:spcPct val="100000"/>
              </a:lnSpc>
            </a:pPr>
            <a:r>
              <a:rPr lang="en-US" sz="4000" dirty="0"/>
              <a:t>Interpretability test proxy metrics:</a:t>
            </a:r>
            <a:br>
              <a:rPr lang="en-US" sz="4000" dirty="0"/>
            </a:br>
            <a:r>
              <a:rPr lang="en-US" sz="4000" dirty="0"/>
              <a:t>  •  Accuracy</a:t>
            </a:r>
            <a:br>
              <a:rPr lang="en-US" sz="4000" dirty="0"/>
            </a:br>
            <a:r>
              <a:rPr lang="en-US" sz="4000" dirty="0"/>
              <a:t>  •  Speed</a:t>
            </a:r>
            <a:br>
              <a:rPr lang="en-US" sz="4000" dirty="0"/>
            </a:br>
            <a:r>
              <a:rPr lang="en-US" sz="4000" dirty="0"/>
              <a:t>  •  Confidence</a:t>
            </a:r>
            <a:endParaRPr lang="en-US" sz="2800" dirty="0"/>
          </a:p>
        </p:txBody>
      </p:sp>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17</a:t>
            </a:fld>
            <a:endParaRPr lang="en-US" dirty="0"/>
          </a:p>
        </p:txBody>
      </p:sp>
      <p:sp>
        <p:nvSpPr>
          <p:cNvPr id="3" name="TextBox 2">
            <a:extLst>
              <a:ext uri="{FF2B5EF4-FFF2-40B4-BE49-F238E27FC236}">
                <a16:creationId xmlns:a16="http://schemas.microsoft.com/office/drawing/2014/main" id="{A993E0B9-CD4F-4D68-B542-13855B5502CE}"/>
              </a:ext>
            </a:extLst>
          </p:cNvPr>
          <p:cNvSpPr txBox="1"/>
          <p:nvPr/>
        </p:nvSpPr>
        <p:spPr>
          <a:xfrm>
            <a:off x="524644" y="4526145"/>
            <a:ext cx="8154781" cy="1200329"/>
          </a:xfrm>
          <a:prstGeom prst="rect">
            <a:avLst/>
          </a:prstGeom>
          <a:noFill/>
        </p:spPr>
        <p:txBody>
          <a:bodyPr wrap="square" rtlCol="0">
            <a:spAutoFit/>
          </a:bodyPr>
          <a:lstStyle/>
          <a:p>
            <a:pPr algn="ctr"/>
            <a:r>
              <a:rPr lang="en-US" sz="3600" i="1" dirty="0"/>
              <a:t>But can we predict interpretability</a:t>
            </a:r>
            <a:br>
              <a:rPr lang="en-US" sz="3600" i="1" dirty="0"/>
            </a:br>
            <a:r>
              <a:rPr lang="en-US" sz="3600" i="1" dirty="0"/>
              <a:t>for propositional theories? </a:t>
            </a:r>
          </a:p>
        </p:txBody>
      </p:sp>
      <p:sp>
        <p:nvSpPr>
          <p:cNvPr id="7" name="Rectangle 6">
            <a:extLst>
              <a:ext uri="{FF2B5EF4-FFF2-40B4-BE49-F238E27FC236}">
                <a16:creationId xmlns:a16="http://schemas.microsoft.com/office/drawing/2014/main" id="{BB866B60-1707-4BAA-9243-9AF731B771F6}"/>
              </a:ext>
            </a:extLst>
          </p:cNvPr>
          <p:cNvSpPr/>
          <p:nvPr/>
        </p:nvSpPr>
        <p:spPr>
          <a:xfrm>
            <a:off x="5889880" y="3244334"/>
            <a:ext cx="2591287" cy="369332"/>
          </a:xfrm>
          <a:prstGeom prst="rect">
            <a:avLst/>
          </a:prstGeom>
        </p:spPr>
        <p:txBody>
          <a:bodyPr wrap="none">
            <a:spAutoFit/>
          </a:bodyPr>
          <a:lstStyle/>
          <a:p>
            <a:r>
              <a:rPr lang="en-US" dirty="0">
                <a:solidFill>
                  <a:schemeClr val="bg1">
                    <a:lumMod val="50000"/>
                  </a:schemeClr>
                </a:solidFill>
              </a:rPr>
              <a:t>[Huysmans et al., 2011]</a:t>
            </a:r>
            <a:endParaRPr lang="en-US" dirty="0"/>
          </a:p>
        </p:txBody>
      </p:sp>
    </p:spTree>
    <p:extLst>
      <p:ext uri="{BB962C8B-B14F-4D97-AF65-F5344CB8AC3E}">
        <p14:creationId xmlns:p14="http://schemas.microsoft.com/office/powerpoint/2010/main" val="385322617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5"/>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18</a:t>
            </a:fld>
            <a:endParaRPr lang="en-US" dirty="0"/>
          </a:p>
        </p:txBody>
      </p:sp>
      <p:sp>
        <p:nvSpPr>
          <p:cNvPr id="7" name="Title 1">
            <a:extLst>
              <a:ext uri="{FF2B5EF4-FFF2-40B4-BE49-F238E27FC236}">
                <a16:creationId xmlns:a16="http://schemas.microsoft.com/office/drawing/2014/main" id="{E0FBF229-524B-46A5-B392-36C60B54BE45}"/>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sp>
        <p:nvSpPr>
          <p:cNvPr id="11" name="Title 5">
            <a:extLst>
              <a:ext uri="{FF2B5EF4-FFF2-40B4-BE49-F238E27FC236}">
                <a16:creationId xmlns:a16="http://schemas.microsoft.com/office/drawing/2014/main" id="{6D0961D9-374E-47DD-8DAC-D86BB077D332}"/>
              </a:ext>
            </a:extLst>
          </p:cNvPr>
          <p:cNvSpPr>
            <a:spLocks noGrp="1"/>
          </p:cNvSpPr>
          <p:nvPr>
            <p:ph type="title"/>
          </p:nvPr>
        </p:nvSpPr>
        <p:spPr>
          <a:xfrm>
            <a:off x="168933" y="1850834"/>
            <a:ext cx="4621601" cy="3620818"/>
          </a:xfrm>
        </p:spPr>
        <p:txBody>
          <a:bodyPr vert="horz" lIns="91440" tIns="45720" rIns="91440" bIns="45720" rtlCol="0" anchor="t" anchorCtr="0">
            <a:noAutofit/>
          </a:bodyPr>
          <a:lstStyle/>
          <a:p>
            <a:r>
              <a:rPr lang="en-US" sz="3600" dirty="0"/>
              <a:t>I run when </a:t>
            </a:r>
            <a:r>
              <a:rPr lang="en-US" sz="3600" i="1" dirty="0"/>
              <a:t>all of</a:t>
            </a:r>
            <a:r>
              <a:rPr lang="en-US" sz="3600" dirty="0"/>
              <a:t>:</a:t>
            </a:r>
            <a:br>
              <a:rPr lang="en-US" sz="3600" dirty="0"/>
            </a:br>
            <a:endParaRPr lang="en-US" sz="3600" dirty="0"/>
          </a:p>
        </p:txBody>
      </p:sp>
    </p:spTree>
    <p:extLst>
      <p:ext uri="{BB962C8B-B14F-4D97-AF65-F5344CB8AC3E}">
        <p14:creationId xmlns:p14="http://schemas.microsoft.com/office/powerpoint/2010/main" val="74162386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5"/>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19</a:t>
            </a:fld>
            <a:endParaRPr lang="en-US" dirty="0"/>
          </a:p>
        </p:txBody>
      </p:sp>
      <p:sp>
        <p:nvSpPr>
          <p:cNvPr id="9" name="Title 1">
            <a:extLst>
              <a:ext uri="{FF2B5EF4-FFF2-40B4-BE49-F238E27FC236}">
                <a16:creationId xmlns:a16="http://schemas.microsoft.com/office/drawing/2014/main" id="{49A4170F-F7A4-4CD3-B283-522C291E9AE2}"/>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sp>
        <p:nvSpPr>
          <p:cNvPr id="8" name="Title 5">
            <a:extLst>
              <a:ext uri="{FF2B5EF4-FFF2-40B4-BE49-F238E27FC236}">
                <a16:creationId xmlns:a16="http://schemas.microsoft.com/office/drawing/2014/main" id="{95718B3B-AE2A-452C-ACB6-87F28594F8AC}"/>
              </a:ext>
            </a:extLst>
          </p:cNvPr>
          <p:cNvSpPr>
            <a:spLocks noGrp="1"/>
          </p:cNvSpPr>
          <p:nvPr>
            <p:ph type="title"/>
          </p:nvPr>
        </p:nvSpPr>
        <p:spPr>
          <a:xfrm>
            <a:off x="168933" y="1850834"/>
            <a:ext cx="4621601" cy="3620818"/>
          </a:xfrm>
        </p:spPr>
        <p:txBody>
          <a:bodyPr vert="horz" lIns="91440" tIns="45720" rIns="91440" bIns="45720" rtlCol="0" anchor="t" anchorCtr="0">
            <a:noAutofit/>
          </a:bodyPr>
          <a:lstStyle/>
          <a:p>
            <a:r>
              <a:rPr lang="en-US" sz="3600" dirty="0"/>
              <a:t>I run when </a:t>
            </a:r>
            <a:r>
              <a:rPr lang="en-US" sz="3600" i="1" dirty="0"/>
              <a:t>all of</a:t>
            </a:r>
            <a:r>
              <a:rPr lang="en-US" sz="3600" dirty="0"/>
              <a:t>:</a:t>
            </a:r>
            <a:br>
              <a:rPr lang="en-US" sz="3600" dirty="0"/>
            </a:br>
            <a:r>
              <a:rPr lang="en-US" sz="3600" dirty="0"/>
              <a:t>   • </a:t>
            </a:r>
            <a:r>
              <a:rPr lang="en-US" sz="3600" i="1" dirty="0"/>
              <a:t>One or both of</a:t>
            </a:r>
            <a:r>
              <a:rPr lang="en-US" sz="3600" dirty="0"/>
              <a:t>:</a:t>
            </a:r>
          </a:p>
        </p:txBody>
      </p:sp>
    </p:spTree>
    <p:extLst>
      <p:ext uri="{BB962C8B-B14F-4D97-AF65-F5344CB8AC3E}">
        <p14:creationId xmlns:p14="http://schemas.microsoft.com/office/powerpoint/2010/main" val="1657414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10" descr="https://mail.google.com/mail/u/0?ui=2&amp;ik=d26b42661d&amp;attid=0.1.1&amp;permmsgid=msg-f:1638788299974723657&amp;th=16be2546b20f4849&amp;view=fimg&amp;sz=s0-l75-ft&amp;attbid=ANGjdJ9C3eBJeweRU_IVbz8xgFrFv3njatdRSb4pEs1meqwovVGeSz9e3Nbo1LoX5ZOuLVcSqXFqas8CmShuBhJ3R6uGLntyM4UoGllVqEfO6Co0aDlH7XKGd6BV0DE&amp;disp=emb">
            <a:extLst>
              <a:ext uri="{FF2B5EF4-FFF2-40B4-BE49-F238E27FC236}">
                <a16:creationId xmlns:a16="http://schemas.microsoft.com/office/drawing/2014/main" id="{825332D1-31AB-4377-9B87-292B7F1E42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bicycle parked on the side of a building&#10;&#10;Description automatically generated">
            <a:extLst>
              <a:ext uri="{FF2B5EF4-FFF2-40B4-BE49-F238E27FC236}">
                <a16:creationId xmlns:a16="http://schemas.microsoft.com/office/drawing/2014/main" id="{EEDAE123-EFCB-44F1-8930-5F3BE7B16988}"/>
              </a:ext>
            </a:extLst>
          </p:cNvPr>
          <p:cNvPicPr>
            <a:picLocks noChangeAspect="1"/>
          </p:cNvPicPr>
          <p:nvPr/>
        </p:nvPicPr>
        <p:blipFill rotWithShape="1">
          <a:blip r:embed="rId3">
            <a:extLst>
              <a:ext uri="{28A0092B-C50C-407E-A947-70E740481C1C}">
                <a14:useLocalDpi xmlns:a14="http://schemas.microsoft.com/office/drawing/2010/main" val="0"/>
              </a:ext>
            </a:extLst>
          </a:blip>
          <a:srcRect t="5437" r="5033"/>
          <a:stretch/>
        </p:blipFill>
        <p:spPr>
          <a:xfrm>
            <a:off x="217966" y="174668"/>
            <a:ext cx="4196316" cy="3133826"/>
          </a:xfrm>
          <a:prstGeom prst="rect">
            <a:avLst/>
          </a:prstGeom>
        </p:spPr>
      </p:pic>
    </p:spTree>
    <p:extLst>
      <p:ext uri="{BB962C8B-B14F-4D97-AF65-F5344CB8AC3E}">
        <p14:creationId xmlns:p14="http://schemas.microsoft.com/office/powerpoint/2010/main" val="131783805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5"/>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20</a:t>
            </a:fld>
            <a:endParaRPr lang="en-US" dirty="0"/>
          </a:p>
        </p:txBody>
      </p:sp>
      <p:sp>
        <p:nvSpPr>
          <p:cNvPr id="9" name="Title 1">
            <a:extLst>
              <a:ext uri="{FF2B5EF4-FFF2-40B4-BE49-F238E27FC236}">
                <a16:creationId xmlns:a16="http://schemas.microsoft.com/office/drawing/2014/main" id="{49A4170F-F7A4-4CD3-B283-522C291E9AE2}"/>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sp>
        <p:nvSpPr>
          <p:cNvPr id="12" name="Title 5">
            <a:extLst>
              <a:ext uri="{FF2B5EF4-FFF2-40B4-BE49-F238E27FC236}">
                <a16:creationId xmlns:a16="http://schemas.microsoft.com/office/drawing/2014/main" id="{29FA76C4-3246-4079-8147-A9F31339A717}"/>
              </a:ext>
            </a:extLst>
          </p:cNvPr>
          <p:cNvSpPr>
            <a:spLocks noGrp="1"/>
          </p:cNvSpPr>
          <p:nvPr>
            <p:ph type="title"/>
          </p:nvPr>
        </p:nvSpPr>
        <p:spPr>
          <a:xfrm>
            <a:off x="168933" y="1850834"/>
            <a:ext cx="4621601" cy="3620818"/>
          </a:xfrm>
        </p:spPr>
        <p:txBody>
          <a:bodyPr vert="horz" lIns="91440" tIns="45720" rIns="91440" bIns="45720" rtlCol="0" anchor="t" anchorCtr="0">
            <a:noAutofit/>
          </a:bodyPr>
          <a:lstStyle/>
          <a:p>
            <a:r>
              <a:rPr lang="en-US" sz="3600" dirty="0"/>
              <a:t>I run when </a:t>
            </a:r>
            <a:r>
              <a:rPr lang="en-US" sz="3600" i="1" dirty="0"/>
              <a:t>all of</a:t>
            </a:r>
            <a:r>
              <a:rPr lang="en-US" sz="3600" dirty="0"/>
              <a:t>:</a:t>
            </a:r>
            <a:br>
              <a:rPr lang="en-US" sz="3600" dirty="0"/>
            </a:br>
            <a:r>
              <a:rPr lang="en-US" sz="3600" dirty="0"/>
              <a:t>   • </a:t>
            </a:r>
            <a:r>
              <a:rPr lang="en-US" sz="3600" i="1" dirty="0"/>
              <a:t>One or both of</a:t>
            </a:r>
            <a:r>
              <a:rPr lang="en-US" sz="3600" dirty="0"/>
              <a:t>:</a:t>
            </a:r>
            <a:br>
              <a:rPr lang="en-US" sz="3600" dirty="0"/>
            </a:br>
            <a:r>
              <a:rPr lang="en-US" sz="3600" dirty="0"/>
              <a:t>      • It’s the evening</a:t>
            </a:r>
            <a:br>
              <a:rPr lang="en-US" sz="3600" dirty="0"/>
            </a:br>
            <a:r>
              <a:rPr lang="en-US" sz="3600" dirty="0"/>
              <a:t>      • It’s the weekend</a:t>
            </a:r>
          </a:p>
        </p:txBody>
      </p:sp>
    </p:spTree>
    <p:extLst>
      <p:ext uri="{BB962C8B-B14F-4D97-AF65-F5344CB8AC3E}">
        <p14:creationId xmlns:p14="http://schemas.microsoft.com/office/powerpoint/2010/main" val="34120705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5"/>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21</a:t>
            </a:fld>
            <a:endParaRPr lang="en-US" dirty="0"/>
          </a:p>
        </p:txBody>
      </p:sp>
      <p:sp>
        <p:nvSpPr>
          <p:cNvPr id="8" name="Title 1">
            <a:extLst>
              <a:ext uri="{FF2B5EF4-FFF2-40B4-BE49-F238E27FC236}">
                <a16:creationId xmlns:a16="http://schemas.microsoft.com/office/drawing/2014/main" id="{6EEA3F25-47DA-4B42-9747-9E06197276F0}"/>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sp>
        <p:nvSpPr>
          <p:cNvPr id="9" name="Title 5">
            <a:extLst>
              <a:ext uri="{FF2B5EF4-FFF2-40B4-BE49-F238E27FC236}">
                <a16:creationId xmlns:a16="http://schemas.microsoft.com/office/drawing/2014/main" id="{E486FC67-4D0C-4E48-BCA2-F49434ADB3C6}"/>
              </a:ext>
            </a:extLst>
          </p:cNvPr>
          <p:cNvSpPr>
            <a:spLocks noGrp="1"/>
          </p:cNvSpPr>
          <p:nvPr>
            <p:ph type="title"/>
          </p:nvPr>
        </p:nvSpPr>
        <p:spPr>
          <a:xfrm>
            <a:off x="168933" y="1850834"/>
            <a:ext cx="4621601" cy="3620818"/>
          </a:xfrm>
        </p:spPr>
        <p:txBody>
          <a:bodyPr vert="horz" lIns="91440" tIns="45720" rIns="91440" bIns="45720" rtlCol="0" anchor="t" anchorCtr="0">
            <a:noAutofit/>
          </a:bodyPr>
          <a:lstStyle/>
          <a:p>
            <a:r>
              <a:rPr lang="en-US" sz="3600" dirty="0"/>
              <a:t>I run when </a:t>
            </a:r>
            <a:r>
              <a:rPr lang="en-US" sz="3600" i="1" dirty="0"/>
              <a:t>all of</a:t>
            </a:r>
            <a:r>
              <a:rPr lang="en-US" sz="3600" dirty="0"/>
              <a:t>:</a:t>
            </a:r>
            <a:br>
              <a:rPr lang="en-US" sz="3600" dirty="0"/>
            </a:br>
            <a:r>
              <a:rPr lang="en-US" sz="3600" dirty="0"/>
              <a:t>   • </a:t>
            </a:r>
            <a:r>
              <a:rPr lang="en-US" sz="3600" i="1" dirty="0"/>
              <a:t>One or both of</a:t>
            </a:r>
            <a:r>
              <a:rPr lang="en-US" sz="3600" dirty="0"/>
              <a:t>:</a:t>
            </a:r>
            <a:br>
              <a:rPr lang="en-US" sz="3600" dirty="0"/>
            </a:br>
            <a:r>
              <a:rPr lang="en-US" sz="3600" dirty="0"/>
              <a:t>      • It’s the evening</a:t>
            </a:r>
            <a:br>
              <a:rPr lang="en-US" sz="3600" dirty="0"/>
            </a:br>
            <a:r>
              <a:rPr lang="en-US" sz="3600" dirty="0"/>
              <a:t>      • It’s the weekend</a:t>
            </a:r>
            <a:br>
              <a:rPr lang="en-US" sz="3600" dirty="0"/>
            </a:br>
            <a:r>
              <a:rPr lang="en-US" sz="3600" dirty="0"/>
              <a:t>   • I’m not sick </a:t>
            </a:r>
          </a:p>
        </p:txBody>
      </p:sp>
    </p:spTree>
    <p:extLst>
      <p:ext uri="{BB962C8B-B14F-4D97-AF65-F5344CB8AC3E}">
        <p14:creationId xmlns:p14="http://schemas.microsoft.com/office/powerpoint/2010/main" val="88289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02AA-48EF-4836-A64A-D51D57F47897}"/>
              </a:ext>
            </a:extLst>
          </p:cNvPr>
          <p:cNvSpPr>
            <a:spLocks noGrp="1"/>
          </p:cNvSpPr>
          <p:nvPr>
            <p:ph type="title"/>
          </p:nvPr>
        </p:nvSpPr>
        <p:spPr>
          <a:xfrm>
            <a:off x="168933" y="1850834"/>
            <a:ext cx="4621601" cy="3620818"/>
          </a:xfrm>
        </p:spPr>
        <p:txBody>
          <a:bodyPr vert="horz" lIns="91440" tIns="45720" rIns="91440" bIns="45720" rtlCol="0" anchor="t" anchorCtr="0">
            <a:noAutofit/>
          </a:bodyPr>
          <a:lstStyle/>
          <a:p>
            <a:r>
              <a:rPr lang="en-US" sz="3600" dirty="0"/>
              <a:t>I run when </a:t>
            </a:r>
            <a:r>
              <a:rPr lang="en-US" sz="3600" i="1" dirty="0"/>
              <a:t>all of</a:t>
            </a:r>
            <a:r>
              <a:rPr lang="en-US" sz="3600" dirty="0"/>
              <a:t>:</a:t>
            </a:r>
            <a:br>
              <a:rPr lang="en-US" sz="3600" dirty="0"/>
            </a:br>
            <a:r>
              <a:rPr lang="en-US" sz="3600" dirty="0"/>
              <a:t>   • </a:t>
            </a:r>
            <a:r>
              <a:rPr lang="en-US" sz="3600" i="1" dirty="0"/>
              <a:t>One or both of</a:t>
            </a:r>
            <a:r>
              <a:rPr lang="en-US" sz="3600" dirty="0"/>
              <a:t>:</a:t>
            </a:r>
            <a:br>
              <a:rPr lang="en-US" sz="3600" dirty="0"/>
            </a:br>
            <a:r>
              <a:rPr lang="en-US" sz="3600" dirty="0"/>
              <a:t>      • It’s the evening</a:t>
            </a:r>
            <a:br>
              <a:rPr lang="en-US" sz="3600" dirty="0"/>
            </a:br>
            <a:r>
              <a:rPr lang="en-US" sz="3600" dirty="0"/>
              <a:t>      • It’s the weekend</a:t>
            </a:r>
            <a:br>
              <a:rPr lang="en-US" sz="3600" dirty="0"/>
            </a:br>
            <a:r>
              <a:rPr lang="en-US" sz="3600" dirty="0"/>
              <a:t>   • I’m not sick </a:t>
            </a:r>
            <a:br>
              <a:rPr lang="en-US" sz="3600" dirty="0"/>
            </a:br>
            <a:r>
              <a:rPr lang="en-US" sz="3600" dirty="0"/>
              <a:t>   • It’s not raining</a:t>
            </a:r>
          </a:p>
        </p:txBody>
      </p:sp>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5"/>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22</a:t>
            </a:fld>
            <a:endParaRPr lang="en-US" dirty="0"/>
          </a:p>
        </p:txBody>
      </p:sp>
      <p:sp>
        <p:nvSpPr>
          <p:cNvPr id="8" name="Title 1">
            <a:extLst>
              <a:ext uri="{FF2B5EF4-FFF2-40B4-BE49-F238E27FC236}">
                <a16:creationId xmlns:a16="http://schemas.microsoft.com/office/drawing/2014/main" id="{260B701E-3260-45B7-A46F-C6302DC092BA}"/>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pic>
        <p:nvPicPr>
          <p:cNvPr id="1026" name="Picture 2" descr="Image result for running rain meme">
            <a:extLst>
              <a:ext uri="{FF2B5EF4-FFF2-40B4-BE49-F238E27FC236}">
                <a16:creationId xmlns:a16="http://schemas.microsoft.com/office/drawing/2014/main" id="{0275EE82-5160-495A-8600-2854E1329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867" y="1386348"/>
            <a:ext cx="4140200" cy="432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5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C753B99-B4D1-4EB4-926E-F009459C3BCE}"/>
              </a:ext>
            </a:extLst>
          </p:cNvPr>
          <p:cNvSpPr txBox="1">
            <a:spLocks/>
          </p:cNvSpPr>
          <p:nvPr/>
        </p:nvSpPr>
        <p:spPr>
          <a:xfrm>
            <a:off x="175827" y="1843792"/>
            <a:ext cx="4621601" cy="131805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t> </a:t>
            </a:r>
            <a:br>
              <a:rPr lang="en-US" sz="3600" dirty="0"/>
            </a:br>
            <a:r>
              <a:rPr lang="en-US" sz="4400" dirty="0"/>
              <a:t> </a:t>
            </a:r>
            <a:r>
              <a:rPr lang="en-US" sz="3600" dirty="0"/>
              <a:t>• </a:t>
            </a:r>
            <a:r>
              <a:rPr lang="en-US" sz="3600" i="1" dirty="0"/>
              <a:t>One or both of</a:t>
            </a:r>
            <a:r>
              <a:rPr lang="en-US" sz="3600" dirty="0"/>
              <a:t>:</a:t>
            </a:r>
            <a:br>
              <a:rPr lang="en-US" sz="3600" dirty="0"/>
            </a:br>
            <a:r>
              <a:rPr lang="en-US" sz="3600" dirty="0"/>
              <a:t>      • </a:t>
            </a:r>
            <a:r>
              <a:rPr lang="en-US" sz="3600" dirty="0">
                <a:solidFill>
                  <a:schemeClr val="accent1">
                    <a:lumMod val="75000"/>
                  </a:schemeClr>
                </a:solidFill>
              </a:rPr>
              <a:t>A</a:t>
            </a:r>
            <a:br>
              <a:rPr lang="en-US" sz="3600" dirty="0"/>
            </a:br>
            <a:r>
              <a:rPr lang="en-US" sz="3600" dirty="0"/>
              <a:t>      • </a:t>
            </a:r>
            <a:r>
              <a:rPr lang="en-US" sz="3600" dirty="0">
                <a:solidFill>
                  <a:schemeClr val="accent1">
                    <a:lumMod val="75000"/>
                  </a:schemeClr>
                </a:solidFill>
              </a:rPr>
              <a:t>B</a:t>
            </a:r>
            <a:br>
              <a:rPr lang="en-US" sz="3600" dirty="0"/>
            </a:br>
            <a:r>
              <a:rPr lang="en-US" sz="3600" dirty="0"/>
              <a:t>   • </a:t>
            </a:r>
            <a:r>
              <a:rPr lang="en-US" sz="3600" dirty="0">
                <a:solidFill>
                  <a:schemeClr val="accent1">
                    <a:lumMod val="75000"/>
                  </a:schemeClr>
                </a:solidFill>
              </a:rPr>
              <a:t>¬C</a:t>
            </a:r>
            <a:br>
              <a:rPr lang="en-US" sz="3600" dirty="0"/>
            </a:br>
            <a:r>
              <a:rPr lang="en-US" sz="3600" dirty="0"/>
              <a:t>   • </a:t>
            </a:r>
            <a:r>
              <a:rPr lang="en-US" sz="3600" dirty="0">
                <a:solidFill>
                  <a:schemeClr val="accent1">
                    <a:lumMod val="75000"/>
                  </a:schemeClr>
                </a:solidFill>
              </a:rPr>
              <a:t>¬D</a:t>
            </a:r>
            <a:endParaRPr lang="en-US" sz="4200" dirty="0"/>
          </a:p>
        </p:txBody>
      </p:sp>
      <p:sp>
        <p:nvSpPr>
          <p:cNvPr id="9" name="Rectangle 8">
            <a:extLst>
              <a:ext uri="{FF2B5EF4-FFF2-40B4-BE49-F238E27FC236}">
                <a16:creationId xmlns:a16="http://schemas.microsoft.com/office/drawing/2014/main" id="{39618F7C-FD6B-4CB7-A74F-D4236E4EF7EB}"/>
              </a:ext>
            </a:extLst>
          </p:cNvPr>
          <p:cNvSpPr/>
          <p:nvPr/>
        </p:nvSpPr>
        <p:spPr>
          <a:xfrm>
            <a:off x="173985" y="1790107"/>
            <a:ext cx="3570208" cy="646331"/>
          </a:xfrm>
          <a:prstGeom prst="rect">
            <a:avLst/>
          </a:prstGeom>
        </p:spPr>
        <p:txBody>
          <a:bodyPr wrap="none">
            <a:spAutoFit/>
          </a:bodyPr>
          <a:lstStyle/>
          <a:p>
            <a:r>
              <a:rPr lang="en-US" sz="3600" dirty="0"/>
              <a:t>I run when </a:t>
            </a:r>
            <a:r>
              <a:rPr lang="en-US" sz="3600" i="1" dirty="0"/>
              <a:t>all of</a:t>
            </a:r>
            <a:r>
              <a:rPr lang="en-US" sz="3600" dirty="0"/>
              <a:t>:</a:t>
            </a:r>
          </a:p>
        </p:txBody>
      </p:sp>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23</a:t>
            </a:fld>
            <a:endParaRPr lang="en-US" dirty="0"/>
          </a:p>
        </p:txBody>
      </p:sp>
      <p:sp>
        <p:nvSpPr>
          <p:cNvPr id="7" name="Title 5">
            <a:extLst>
              <a:ext uri="{FF2B5EF4-FFF2-40B4-BE49-F238E27FC236}">
                <a16:creationId xmlns:a16="http://schemas.microsoft.com/office/drawing/2014/main" id="{8C899AAC-264A-4C85-8F93-16E20804B83E}"/>
              </a:ext>
            </a:extLst>
          </p:cNvPr>
          <p:cNvSpPr txBox="1">
            <a:spLocks/>
          </p:cNvSpPr>
          <p:nvPr/>
        </p:nvSpPr>
        <p:spPr>
          <a:xfrm>
            <a:off x="5021484" y="2809301"/>
            <a:ext cx="4122516" cy="21554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accent1">
                    <a:lumMod val="75000"/>
                  </a:schemeClr>
                </a:solidFill>
              </a:rPr>
              <a:t>A:</a:t>
            </a:r>
            <a:r>
              <a:rPr lang="en-US" sz="3200" dirty="0">
                <a:solidFill>
                  <a:schemeClr val="accent1">
                    <a:lumMod val="75000"/>
                  </a:schemeClr>
                </a:solidFill>
              </a:rPr>
              <a:t> </a:t>
            </a:r>
            <a:r>
              <a:rPr lang="en-US" sz="3600" dirty="0">
                <a:solidFill>
                  <a:schemeClr val="accent1">
                    <a:lumMod val="75000"/>
                  </a:schemeClr>
                </a:solidFill>
              </a:rPr>
              <a:t>It’s the evening</a:t>
            </a:r>
          </a:p>
          <a:p>
            <a:r>
              <a:rPr lang="en-US" sz="3600" dirty="0">
                <a:solidFill>
                  <a:schemeClr val="accent1">
                    <a:lumMod val="75000"/>
                  </a:schemeClr>
                </a:solidFill>
              </a:rPr>
              <a:t>B: It’s the weekend</a:t>
            </a:r>
          </a:p>
          <a:p>
            <a:r>
              <a:rPr lang="en-US" sz="3600" dirty="0">
                <a:solidFill>
                  <a:schemeClr val="accent1">
                    <a:lumMod val="75000"/>
                  </a:schemeClr>
                </a:solidFill>
              </a:rPr>
              <a:t>C:</a:t>
            </a:r>
            <a:r>
              <a:rPr lang="en-US" sz="2800" dirty="0">
                <a:solidFill>
                  <a:schemeClr val="accent1">
                    <a:lumMod val="75000"/>
                  </a:schemeClr>
                </a:solidFill>
              </a:rPr>
              <a:t> </a:t>
            </a:r>
            <a:r>
              <a:rPr lang="en-US" sz="3600" dirty="0">
                <a:solidFill>
                  <a:schemeClr val="accent1">
                    <a:lumMod val="75000"/>
                  </a:schemeClr>
                </a:solidFill>
              </a:rPr>
              <a:t>I’m sick</a:t>
            </a:r>
          </a:p>
          <a:p>
            <a:r>
              <a:rPr lang="en-US" sz="3600" dirty="0">
                <a:solidFill>
                  <a:schemeClr val="accent1">
                    <a:lumMod val="75000"/>
                  </a:schemeClr>
                </a:solidFill>
              </a:rPr>
              <a:t>D:</a:t>
            </a:r>
            <a:r>
              <a:rPr lang="en-US" sz="2800" dirty="0">
                <a:solidFill>
                  <a:schemeClr val="accent1">
                    <a:lumMod val="75000"/>
                  </a:schemeClr>
                </a:solidFill>
              </a:rPr>
              <a:t> </a:t>
            </a:r>
            <a:r>
              <a:rPr lang="en-US" sz="3600" dirty="0">
                <a:solidFill>
                  <a:schemeClr val="accent1">
                    <a:lumMod val="75000"/>
                  </a:schemeClr>
                </a:solidFill>
              </a:rPr>
              <a:t>It’s raining</a:t>
            </a:r>
          </a:p>
        </p:txBody>
      </p:sp>
    </p:spTree>
    <p:extLst>
      <p:ext uri="{BB962C8B-B14F-4D97-AF65-F5344CB8AC3E}">
        <p14:creationId xmlns:p14="http://schemas.microsoft.com/office/powerpoint/2010/main" val="11090616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2D02AA-48EF-4836-A64A-D51D57F47897}"/>
              </a:ext>
            </a:extLst>
          </p:cNvPr>
          <p:cNvSpPr>
            <a:spLocks noGrp="1"/>
          </p:cNvSpPr>
          <p:nvPr>
            <p:ph type="title"/>
          </p:nvPr>
        </p:nvSpPr>
        <p:spPr>
          <a:xfrm>
            <a:off x="175827" y="1843792"/>
            <a:ext cx="4621601" cy="1318050"/>
          </a:xfrm>
        </p:spPr>
        <p:txBody>
          <a:bodyPr anchor="t" anchorCtr="0">
            <a:noAutofit/>
          </a:bodyPr>
          <a:lstStyle/>
          <a:p>
            <a:r>
              <a:rPr lang="en-US" sz="3600" dirty="0"/>
              <a:t> </a:t>
            </a:r>
            <a:br>
              <a:rPr lang="en-US" sz="3600" dirty="0"/>
            </a:br>
            <a:r>
              <a:rPr lang="en-US" sz="3600" dirty="0"/>
              <a:t>   • </a:t>
            </a:r>
            <a:r>
              <a:rPr lang="en-US" sz="3600" dirty="0">
                <a:solidFill>
                  <a:schemeClr val="accent1">
                    <a:lumMod val="75000"/>
                  </a:schemeClr>
                </a:solidFill>
              </a:rPr>
              <a:t>(A ∨ B) ∧ ¬C ∧ ¬D</a:t>
            </a:r>
            <a:endParaRPr lang="en-US" sz="4200"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24</a:t>
            </a:fld>
            <a:endParaRPr lang="en-US" dirty="0"/>
          </a:p>
        </p:txBody>
      </p:sp>
      <p:sp>
        <p:nvSpPr>
          <p:cNvPr id="9" name="Footer Placeholder 3">
            <a:extLst>
              <a:ext uri="{FF2B5EF4-FFF2-40B4-BE49-F238E27FC236}">
                <a16:creationId xmlns:a16="http://schemas.microsoft.com/office/drawing/2014/main" id="{DE8E142F-A35B-42A9-ACAF-8F92393CF87B}"/>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10" name="Title 5">
            <a:extLst>
              <a:ext uri="{FF2B5EF4-FFF2-40B4-BE49-F238E27FC236}">
                <a16:creationId xmlns:a16="http://schemas.microsoft.com/office/drawing/2014/main" id="{60C74AA7-3651-4F79-B58B-DA5D8D419C9F}"/>
              </a:ext>
            </a:extLst>
          </p:cNvPr>
          <p:cNvSpPr txBox="1">
            <a:spLocks/>
          </p:cNvSpPr>
          <p:nvPr/>
        </p:nvSpPr>
        <p:spPr>
          <a:xfrm>
            <a:off x="5021484" y="2809301"/>
            <a:ext cx="4122516" cy="21554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accent1">
                    <a:lumMod val="75000"/>
                  </a:schemeClr>
                </a:solidFill>
              </a:rPr>
              <a:t>A:</a:t>
            </a:r>
            <a:r>
              <a:rPr lang="en-US" sz="3200" dirty="0">
                <a:solidFill>
                  <a:schemeClr val="accent1">
                    <a:lumMod val="75000"/>
                  </a:schemeClr>
                </a:solidFill>
              </a:rPr>
              <a:t> </a:t>
            </a:r>
            <a:r>
              <a:rPr lang="en-US" sz="3600" dirty="0">
                <a:solidFill>
                  <a:schemeClr val="accent1">
                    <a:lumMod val="75000"/>
                  </a:schemeClr>
                </a:solidFill>
              </a:rPr>
              <a:t>It’s the evening</a:t>
            </a:r>
          </a:p>
          <a:p>
            <a:r>
              <a:rPr lang="en-US" sz="3600" dirty="0">
                <a:solidFill>
                  <a:schemeClr val="accent1">
                    <a:lumMod val="75000"/>
                  </a:schemeClr>
                </a:solidFill>
              </a:rPr>
              <a:t>B: It’s the weekend</a:t>
            </a:r>
          </a:p>
          <a:p>
            <a:r>
              <a:rPr lang="en-US" sz="3600" dirty="0">
                <a:solidFill>
                  <a:schemeClr val="accent1">
                    <a:lumMod val="75000"/>
                  </a:schemeClr>
                </a:solidFill>
              </a:rPr>
              <a:t>C:</a:t>
            </a:r>
            <a:r>
              <a:rPr lang="en-US" sz="2800" dirty="0">
                <a:solidFill>
                  <a:schemeClr val="accent1">
                    <a:lumMod val="75000"/>
                  </a:schemeClr>
                </a:solidFill>
              </a:rPr>
              <a:t> </a:t>
            </a:r>
            <a:r>
              <a:rPr lang="en-US" sz="3600" dirty="0">
                <a:solidFill>
                  <a:schemeClr val="accent1">
                    <a:lumMod val="75000"/>
                  </a:schemeClr>
                </a:solidFill>
              </a:rPr>
              <a:t>I’m sick</a:t>
            </a:r>
          </a:p>
          <a:p>
            <a:r>
              <a:rPr lang="en-US" sz="3600" dirty="0">
                <a:solidFill>
                  <a:schemeClr val="accent1">
                    <a:lumMod val="75000"/>
                  </a:schemeClr>
                </a:solidFill>
              </a:rPr>
              <a:t>D:</a:t>
            </a:r>
            <a:r>
              <a:rPr lang="en-US" sz="2800" dirty="0">
                <a:solidFill>
                  <a:schemeClr val="accent1">
                    <a:lumMod val="75000"/>
                  </a:schemeClr>
                </a:solidFill>
              </a:rPr>
              <a:t> </a:t>
            </a:r>
            <a:r>
              <a:rPr lang="en-US" sz="3600" dirty="0">
                <a:solidFill>
                  <a:schemeClr val="accent1">
                    <a:lumMod val="75000"/>
                  </a:schemeClr>
                </a:solidFill>
              </a:rPr>
              <a:t>It’s raining</a:t>
            </a:r>
          </a:p>
        </p:txBody>
      </p:sp>
      <p:sp>
        <p:nvSpPr>
          <p:cNvPr id="12" name="Rectangle 11">
            <a:extLst>
              <a:ext uri="{FF2B5EF4-FFF2-40B4-BE49-F238E27FC236}">
                <a16:creationId xmlns:a16="http://schemas.microsoft.com/office/drawing/2014/main" id="{AB665653-294F-4B35-8423-8D89C335AC76}"/>
              </a:ext>
            </a:extLst>
          </p:cNvPr>
          <p:cNvSpPr/>
          <p:nvPr/>
        </p:nvSpPr>
        <p:spPr>
          <a:xfrm>
            <a:off x="173985" y="1790107"/>
            <a:ext cx="3570208" cy="646331"/>
          </a:xfrm>
          <a:prstGeom prst="rect">
            <a:avLst/>
          </a:prstGeom>
        </p:spPr>
        <p:txBody>
          <a:bodyPr wrap="none">
            <a:spAutoFit/>
          </a:bodyPr>
          <a:lstStyle/>
          <a:p>
            <a:r>
              <a:rPr lang="en-US" sz="3600" dirty="0"/>
              <a:t>I run when </a:t>
            </a:r>
            <a:r>
              <a:rPr lang="en-US" sz="3600" i="1" dirty="0"/>
              <a:t>all of</a:t>
            </a:r>
            <a:r>
              <a:rPr lang="en-US" sz="3600" dirty="0"/>
              <a:t>:</a:t>
            </a:r>
          </a:p>
        </p:txBody>
      </p:sp>
    </p:spTree>
    <p:extLst>
      <p:ext uri="{BB962C8B-B14F-4D97-AF65-F5344CB8AC3E}">
        <p14:creationId xmlns:p14="http://schemas.microsoft.com/office/powerpoint/2010/main" val="3701557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25</a:t>
            </a:fld>
            <a:endParaRPr lang="en-US" dirty="0"/>
          </a:p>
        </p:txBody>
      </p:sp>
      <p:sp>
        <p:nvSpPr>
          <p:cNvPr id="6" name="TextBox 5">
            <a:extLst>
              <a:ext uri="{FF2B5EF4-FFF2-40B4-BE49-F238E27FC236}">
                <a16:creationId xmlns:a16="http://schemas.microsoft.com/office/drawing/2014/main" id="{6CDD654B-8574-4D0B-937D-5163160BBFE8}"/>
              </a:ext>
            </a:extLst>
          </p:cNvPr>
          <p:cNvSpPr txBox="1"/>
          <p:nvPr/>
        </p:nvSpPr>
        <p:spPr>
          <a:xfrm>
            <a:off x="-250120" y="5713679"/>
            <a:ext cx="4395393" cy="584775"/>
          </a:xfrm>
          <a:prstGeom prst="rect">
            <a:avLst/>
          </a:prstGeom>
          <a:noFill/>
        </p:spPr>
        <p:txBody>
          <a:bodyPr wrap="square" rtlCol="0">
            <a:spAutoFit/>
          </a:bodyPr>
          <a:lstStyle/>
          <a:p>
            <a:pPr algn="ctr"/>
            <a:r>
              <a:rPr lang="en-US" sz="3200" dirty="0">
                <a:solidFill>
                  <a:schemeClr val="accent1">
                    <a:lumMod val="75000"/>
                  </a:schemeClr>
                </a:solidFill>
              </a:rPr>
              <a:t>(A ∨ B) ∧ ¬C ∧ ¬D</a:t>
            </a:r>
          </a:p>
        </p:txBody>
      </p:sp>
      <p:grpSp>
        <p:nvGrpSpPr>
          <p:cNvPr id="51" name="Group 50">
            <a:extLst>
              <a:ext uri="{FF2B5EF4-FFF2-40B4-BE49-F238E27FC236}">
                <a16:creationId xmlns:a16="http://schemas.microsoft.com/office/drawing/2014/main" id="{60639F9C-8525-4AF6-B01D-2EFB1FA86A7A}"/>
              </a:ext>
            </a:extLst>
          </p:cNvPr>
          <p:cNvGrpSpPr/>
          <p:nvPr/>
        </p:nvGrpSpPr>
        <p:grpSpPr>
          <a:xfrm>
            <a:off x="359766" y="843054"/>
            <a:ext cx="4243320" cy="4721327"/>
            <a:chOff x="342594" y="851640"/>
            <a:chExt cx="4243320" cy="4721327"/>
          </a:xfrm>
        </p:grpSpPr>
        <p:sp>
          <p:nvSpPr>
            <p:cNvPr id="2" name="Oval 1">
              <a:extLst>
                <a:ext uri="{FF2B5EF4-FFF2-40B4-BE49-F238E27FC236}">
                  <a16:creationId xmlns:a16="http://schemas.microsoft.com/office/drawing/2014/main" id="{EC00C9FA-D0B2-4807-9D1F-27CE37CC57B0}"/>
                </a:ext>
              </a:extLst>
            </p:cNvPr>
            <p:cNvSpPr/>
            <p:nvPr/>
          </p:nvSpPr>
          <p:spPr>
            <a:xfrm>
              <a:off x="1972221" y="851640"/>
              <a:ext cx="1566342"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AND</a:t>
              </a:r>
            </a:p>
          </p:txBody>
        </p:sp>
        <p:sp>
          <p:nvSpPr>
            <p:cNvPr id="9" name="Oval 8">
              <a:extLst>
                <a:ext uri="{FF2B5EF4-FFF2-40B4-BE49-F238E27FC236}">
                  <a16:creationId xmlns:a16="http://schemas.microsoft.com/office/drawing/2014/main" id="{F838AC48-F6D6-451F-9EEC-E54178E8554B}"/>
                </a:ext>
              </a:extLst>
            </p:cNvPr>
            <p:cNvSpPr/>
            <p:nvPr/>
          </p:nvSpPr>
          <p:spPr>
            <a:xfrm>
              <a:off x="3563945" y="2620563"/>
              <a:ext cx="1021969"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sp>
          <p:nvSpPr>
            <p:cNvPr id="10" name="Oval 9">
              <a:extLst>
                <a:ext uri="{FF2B5EF4-FFF2-40B4-BE49-F238E27FC236}">
                  <a16:creationId xmlns:a16="http://schemas.microsoft.com/office/drawing/2014/main" id="{0DD0561F-2470-426C-B9F4-792040C522C8}"/>
                </a:ext>
              </a:extLst>
            </p:cNvPr>
            <p:cNvSpPr/>
            <p:nvPr/>
          </p:nvSpPr>
          <p:spPr>
            <a:xfrm>
              <a:off x="2252044" y="2620563"/>
              <a:ext cx="1057134"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a:t>
              </a:r>
            </a:p>
          </p:txBody>
        </p:sp>
        <p:sp>
          <p:nvSpPr>
            <p:cNvPr id="12" name="Oval 11">
              <a:extLst>
                <a:ext uri="{FF2B5EF4-FFF2-40B4-BE49-F238E27FC236}">
                  <a16:creationId xmlns:a16="http://schemas.microsoft.com/office/drawing/2014/main" id="{00BCEC21-FA58-4212-BBDF-D85ACEA4A32A}"/>
                </a:ext>
              </a:extLst>
            </p:cNvPr>
            <p:cNvSpPr/>
            <p:nvPr/>
          </p:nvSpPr>
          <p:spPr>
            <a:xfrm>
              <a:off x="342594" y="4683505"/>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p>
          </p:txBody>
        </p:sp>
        <p:sp>
          <p:nvSpPr>
            <p:cNvPr id="13" name="Oval 12">
              <a:extLst>
                <a:ext uri="{FF2B5EF4-FFF2-40B4-BE49-F238E27FC236}">
                  <a16:creationId xmlns:a16="http://schemas.microsoft.com/office/drawing/2014/main" id="{738345BD-6888-4E09-9FAB-246FC2EA82C6}"/>
                </a:ext>
              </a:extLst>
            </p:cNvPr>
            <p:cNvSpPr/>
            <p:nvPr/>
          </p:nvSpPr>
          <p:spPr>
            <a:xfrm>
              <a:off x="1686860" y="4683505"/>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B</a:t>
              </a:r>
            </a:p>
          </p:txBody>
        </p:sp>
        <p:cxnSp>
          <p:nvCxnSpPr>
            <p:cNvPr id="14" name="Straight Arrow Connector 13">
              <a:extLst>
                <a:ext uri="{FF2B5EF4-FFF2-40B4-BE49-F238E27FC236}">
                  <a16:creationId xmlns:a16="http://schemas.microsoft.com/office/drawing/2014/main" id="{5157E98C-633A-41EF-A964-410DCA7858E6}"/>
                </a:ext>
              </a:extLst>
            </p:cNvPr>
            <p:cNvCxnSpPr>
              <a:cxnSpLocks/>
              <a:stCxn id="2" idx="5"/>
              <a:endCxn id="9" idx="0"/>
            </p:cNvCxnSpPr>
            <p:nvPr/>
          </p:nvCxnSpPr>
          <p:spPr>
            <a:xfrm>
              <a:off x="3309178" y="1610843"/>
              <a:ext cx="765752" cy="100972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30F681C3-7FA5-4CBF-BF2F-83D70362C232}"/>
                </a:ext>
              </a:extLst>
            </p:cNvPr>
            <p:cNvCxnSpPr>
              <a:cxnSpLocks/>
              <a:stCxn id="2" idx="4"/>
              <a:endCxn id="10" idx="0"/>
            </p:cNvCxnSpPr>
            <p:nvPr/>
          </p:nvCxnSpPr>
          <p:spPr>
            <a:xfrm>
              <a:off x="2755392" y="1741102"/>
              <a:ext cx="25219" cy="87946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B4AAA0F3-63ED-4CB0-891B-200F3DA4C463}"/>
                </a:ext>
              </a:extLst>
            </p:cNvPr>
            <p:cNvCxnSpPr>
              <a:cxnSpLocks/>
              <a:stCxn id="2" idx="3"/>
              <a:endCxn id="43" idx="0"/>
            </p:cNvCxnSpPr>
            <p:nvPr/>
          </p:nvCxnSpPr>
          <p:spPr>
            <a:xfrm flipH="1">
              <a:off x="1164853" y="1610843"/>
              <a:ext cx="1036753" cy="100972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5C479A95-2FB1-4BD4-B315-518CA3FBC872}"/>
                </a:ext>
              </a:extLst>
            </p:cNvPr>
            <p:cNvCxnSpPr>
              <a:cxnSpLocks/>
              <a:stCxn id="43" idx="4"/>
              <a:endCxn id="13" idx="0"/>
            </p:cNvCxnSpPr>
            <p:nvPr/>
          </p:nvCxnSpPr>
          <p:spPr>
            <a:xfrm>
              <a:off x="1164853" y="3510025"/>
              <a:ext cx="1025948" cy="117348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700F732E-792F-4353-9089-A73F77227B81}"/>
                </a:ext>
              </a:extLst>
            </p:cNvPr>
            <p:cNvCxnSpPr>
              <a:cxnSpLocks/>
              <a:stCxn id="43" idx="4"/>
              <a:endCxn id="12" idx="0"/>
            </p:cNvCxnSpPr>
            <p:nvPr/>
          </p:nvCxnSpPr>
          <p:spPr>
            <a:xfrm flipH="1">
              <a:off x="846535" y="3510025"/>
              <a:ext cx="318318" cy="117348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43" name="Oval 42">
              <a:extLst>
                <a:ext uri="{FF2B5EF4-FFF2-40B4-BE49-F238E27FC236}">
                  <a16:creationId xmlns:a16="http://schemas.microsoft.com/office/drawing/2014/main" id="{8E83D41D-1324-4A0A-94D7-F1959708AADC}"/>
                </a:ext>
              </a:extLst>
            </p:cNvPr>
            <p:cNvSpPr/>
            <p:nvPr/>
          </p:nvSpPr>
          <p:spPr>
            <a:xfrm>
              <a:off x="381682" y="2620563"/>
              <a:ext cx="1566342"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OR</a:t>
              </a:r>
            </a:p>
          </p:txBody>
        </p:sp>
      </p:grpSp>
      <p:sp>
        <p:nvSpPr>
          <p:cNvPr id="18" name="Title 5">
            <a:extLst>
              <a:ext uri="{FF2B5EF4-FFF2-40B4-BE49-F238E27FC236}">
                <a16:creationId xmlns:a16="http://schemas.microsoft.com/office/drawing/2014/main" id="{20BCD74C-6A61-48B5-BF1F-0B8AAF7B8F51}"/>
              </a:ext>
            </a:extLst>
          </p:cNvPr>
          <p:cNvSpPr txBox="1">
            <a:spLocks/>
          </p:cNvSpPr>
          <p:nvPr/>
        </p:nvSpPr>
        <p:spPr>
          <a:xfrm>
            <a:off x="5021484" y="2809301"/>
            <a:ext cx="4122516" cy="21554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solidFill>
                  <a:schemeClr val="accent1">
                    <a:lumMod val="75000"/>
                  </a:schemeClr>
                </a:solidFill>
              </a:rPr>
              <a:t>A:</a:t>
            </a:r>
            <a:r>
              <a:rPr lang="en-US" sz="3200" dirty="0">
                <a:solidFill>
                  <a:schemeClr val="accent1">
                    <a:lumMod val="75000"/>
                  </a:schemeClr>
                </a:solidFill>
              </a:rPr>
              <a:t> </a:t>
            </a:r>
            <a:r>
              <a:rPr lang="en-US" sz="3600" dirty="0">
                <a:solidFill>
                  <a:schemeClr val="accent1">
                    <a:lumMod val="75000"/>
                  </a:schemeClr>
                </a:solidFill>
              </a:rPr>
              <a:t>It’s the evening</a:t>
            </a:r>
          </a:p>
          <a:p>
            <a:r>
              <a:rPr lang="en-US" sz="3600" dirty="0">
                <a:solidFill>
                  <a:schemeClr val="accent1">
                    <a:lumMod val="75000"/>
                  </a:schemeClr>
                </a:solidFill>
              </a:rPr>
              <a:t>B: It’s the weekend</a:t>
            </a:r>
          </a:p>
          <a:p>
            <a:r>
              <a:rPr lang="en-US" sz="3600" dirty="0">
                <a:solidFill>
                  <a:schemeClr val="accent1">
                    <a:lumMod val="75000"/>
                  </a:schemeClr>
                </a:solidFill>
              </a:rPr>
              <a:t>C:</a:t>
            </a:r>
            <a:r>
              <a:rPr lang="en-US" sz="2800" dirty="0">
                <a:solidFill>
                  <a:schemeClr val="accent1">
                    <a:lumMod val="75000"/>
                  </a:schemeClr>
                </a:solidFill>
              </a:rPr>
              <a:t> </a:t>
            </a:r>
            <a:r>
              <a:rPr lang="en-US" sz="3600" dirty="0">
                <a:solidFill>
                  <a:schemeClr val="accent1">
                    <a:lumMod val="75000"/>
                  </a:schemeClr>
                </a:solidFill>
              </a:rPr>
              <a:t>I’m sick</a:t>
            </a:r>
          </a:p>
          <a:p>
            <a:r>
              <a:rPr lang="en-US" sz="3600" dirty="0">
                <a:solidFill>
                  <a:schemeClr val="accent1">
                    <a:lumMod val="75000"/>
                  </a:schemeClr>
                </a:solidFill>
              </a:rPr>
              <a:t>D:</a:t>
            </a:r>
            <a:r>
              <a:rPr lang="en-US" sz="2800" dirty="0">
                <a:solidFill>
                  <a:schemeClr val="accent1">
                    <a:lumMod val="75000"/>
                  </a:schemeClr>
                </a:solidFill>
              </a:rPr>
              <a:t> </a:t>
            </a:r>
            <a:r>
              <a:rPr lang="en-US" sz="3600" dirty="0">
                <a:solidFill>
                  <a:schemeClr val="accent1">
                    <a:lumMod val="75000"/>
                  </a:schemeClr>
                </a:solidFill>
              </a:rPr>
              <a:t>It’s raining</a:t>
            </a:r>
          </a:p>
        </p:txBody>
      </p:sp>
      <p:sp>
        <p:nvSpPr>
          <p:cNvPr id="21" name="Footer Placeholder 3">
            <a:extLst>
              <a:ext uri="{FF2B5EF4-FFF2-40B4-BE49-F238E27FC236}">
                <a16:creationId xmlns:a16="http://schemas.microsoft.com/office/drawing/2014/main" id="{912551E4-CBFA-49ED-BB5E-1D47E69926C1}"/>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Tree>
    <p:extLst>
      <p:ext uri="{BB962C8B-B14F-4D97-AF65-F5344CB8AC3E}">
        <p14:creationId xmlns:p14="http://schemas.microsoft.com/office/powerpoint/2010/main" val="262332423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622860" y="6492875"/>
            <a:ext cx="521140" cy="365125"/>
          </a:xfrm>
        </p:spPr>
        <p:txBody>
          <a:bodyPr/>
          <a:lstStyle/>
          <a:p>
            <a:fld id="{C83DD01A-3D0F-41C5-9769-10905174A33A}" type="slidenum">
              <a:rPr lang="en-US" smtClean="0"/>
              <a:pPr/>
              <a:t>26</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189933" y="2381625"/>
            <a:ext cx="4395393" cy="492443"/>
          </a:xfrm>
          <a:prstGeom prst="rect">
            <a:avLst/>
          </a:prstGeom>
          <a:noFill/>
        </p:spPr>
        <p:txBody>
          <a:bodyPr wrap="square" rtlCol="0">
            <a:spAutoFit/>
          </a:bodyPr>
          <a:lstStyle/>
          <a:p>
            <a:pPr algn="ctr"/>
            <a:r>
              <a:rPr lang="en-US" sz="2600" dirty="0">
                <a:solidFill>
                  <a:schemeClr val="bg1">
                    <a:lumMod val="65000"/>
                  </a:schemeClr>
                </a:solidFill>
              </a:rPr>
              <a:t>(A ∨ B) ∧ ¬C ∧ ¬D</a:t>
            </a:r>
          </a:p>
        </p:txBody>
      </p:sp>
      <p:sp>
        <p:nvSpPr>
          <p:cNvPr id="17" name="TextBox 16">
            <a:extLst>
              <a:ext uri="{FF2B5EF4-FFF2-40B4-BE49-F238E27FC236}">
                <a16:creationId xmlns:a16="http://schemas.microsoft.com/office/drawing/2014/main" id="{14153245-A202-4171-B65E-FCCC65FCDFB0}"/>
              </a:ext>
            </a:extLst>
          </p:cNvPr>
          <p:cNvSpPr txBox="1"/>
          <p:nvPr/>
        </p:nvSpPr>
        <p:spPr>
          <a:xfrm>
            <a:off x="-53340" y="6329576"/>
            <a:ext cx="4665470" cy="523220"/>
          </a:xfrm>
          <a:prstGeom prst="rect">
            <a:avLst/>
          </a:prstGeom>
          <a:noFill/>
        </p:spPr>
        <p:txBody>
          <a:bodyPr wrap="square" rtlCol="0">
            <a:spAutoFit/>
          </a:bodyPr>
          <a:lstStyle/>
          <a:p>
            <a:pPr algn="ctr"/>
            <a:r>
              <a:rPr lang="en-US" sz="2600" dirty="0">
                <a:solidFill>
                  <a:schemeClr val="bg1">
                    <a:lumMod val="65000"/>
                  </a:schemeClr>
                </a:solidFill>
              </a:rPr>
              <a:t>(A ∧¬C ∧¬D) ∨ (B ∧</a:t>
            </a:r>
            <a:r>
              <a:rPr lang="en-US" sz="2800" dirty="0">
                <a:solidFill>
                  <a:schemeClr val="bg1">
                    <a:lumMod val="65000"/>
                  </a:schemeClr>
                </a:solidFill>
              </a:rPr>
              <a:t>¬C</a:t>
            </a:r>
            <a:r>
              <a:rPr lang="en-US" sz="2600" dirty="0">
                <a:solidFill>
                  <a:schemeClr val="bg1">
                    <a:lumMod val="65000"/>
                  </a:schemeClr>
                </a:solidFill>
              </a:rPr>
              <a:t> ∧¬D) </a:t>
            </a:r>
          </a:p>
        </p:txBody>
      </p:sp>
      <p:sp>
        <p:nvSpPr>
          <p:cNvPr id="18" name="TextBox 17">
            <a:extLst>
              <a:ext uri="{FF2B5EF4-FFF2-40B4-BE49-F238E27FC236}">
                <a16:creationId xmlns:a16="http://schemas.microsoft.com/office/drawing/2014/main" id="{920F5C2E-D8FE-4B55-B557-11FD835F66F6}"/>
              </a:ext>
            </a:extLst>
          </p:cNvPr>
          <p:cNvSpPr txBox="1"/>
          <p:nvPr/>
        </p:nvSpPr>
        <p:spPr>
          <a:xfrm>
            <a:off x="4720306" y="6366998"/>
            <a:ext cx="4395393" cy="492443"/>
          </a:xfrm>
          <a:prstGeom prst="rect">
            <a:avLst/>
          </a:prstGeom>
          <a:noFill/>
        </p:spPr>
        <p:txBody>
          <a:bodyPr wrap="square" rtlCol="0">
            <a:spAutoFit/>
          </a:bodyPr>
          <a:lstStyle/>
          <a:p>
            <a:pPr algn="ctr"/>
            <a:r>
              <a:rPr lang="en-US" sz="2600" dirty="0">
                <a:solidFill>
                  <a:schemeClr val="bg1">
                    <a:lumMod val="65000"/>
                  </a:schemeClr>
                </a:solidFill>
              </a:rPr>
              <a:t>¬(D ∨ C ∨ ¬(A ∧ B)) </a:t>
            </a:r>
          </a:p>
        </p:txBody>
      </p:sp>
      <p:cxnSp>
        <p:nvCxnSpPr>
          <p:cNvPr id="27" name="Straight Connector 26">
            <a:extLst>
              <a:ext uri="{FF2B5EF4-FFF2-40B4-BE49-F238E27FC236}">
                <a16:creationId xmlns:a16="http://schemas.microsoft.com/office/drawing/2014/main" id="{BF76EBBF-BE31-4214-8F62-DEAD66CDDD79}"/>
              </a:ext>
            </a:extLst>
          </p:cNvPr>
          <p:cNvCxnSpPr>
            <a:cxnSpLocks/>
            <a:endCxn id="79" idx="0"/>
          </p:cNvCxnSpPr>
          <p:nvPr/>
        </p:nvCxnSpPr>
        <p:spPr>
          <a:xfrm flipH="1">
            <a:off x="4566491" y="0"/>
            <a:ext cx="5510" cy="2983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7E08B99-B725-4C2A-81A8-DDD687EB6F40}"/>
              </a:ext>
            </a:extLst>
          </p:cNvPr>
          <p:cNvCxnSpPr>
            <a:cxnSpLocks/>
          </p:cNvCxnSpPr>
          <p:nvPr/>
        </p:nvCxnSpPr>
        <p:spPr>
          <a:xfrm>
            <a:off x="0" y="34290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D965A177-EB47-4700-819D-155DD3570A3D}"/>
              </a:ext>
            </a:extLst>
          </p:cNvPr>
          <p:cNvGrpSpPr/>
          <p:nvPr/>
        </p:nvGrpSpPr>
        <p:grpSpPr>
          <a:xfrm>
            <a:off x="623908" y="256098"/>
            <a:ext cx="3298307" cy="2100746"/>
            <a:chOff x="-815045" y="851640"/>
            <a:chExt cx="5957060" cy="4765762"/>
          </a:xfrm>
        </p:grpSpPr>
        <p:sp>
          <p:nvSpPr>
            <p:cNvPr id="15" name="Oval 14">
              <a:extLst>
                <a:ext uri="{FF2B5EF4-FFF2-40B4-BE49-F238E27FC236}">
                  <a16:creationId xmlns:a16="http://schemas.microsoft.com/office/drawing/2014/main" id="{374C4FA7-FBE8-4256-8724-033C19DFC617}"/>
                </a:ext>
              </a:extLst>
            </p:cNvPr>
            <p:cNvSpPr/>
            <p:nvPr/>
          </p:nvSpPr>
          <p:spPr>
            <a:xfrm>
              <a:off x="1862052" y="851640"/>
              <a:ext cx="1566342"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AND</a:t>
              </a:r>
            </a:p>
          </p:txBody>
        </p:sp>
        <p:sp>
          <p:nvSpPr>
            <p:cNvPr id="16" name="Oval 15">
              <a:extLst>
                <a:ext uri="{FF2B5EF4-FFF2-40B4-BE49-F238E27FC236}">
                  <a16:creationId xmlns:a16="http://schemas.microsoft.com/office/drawing/2014/main" id="{F36DE50C-07A9-4139-8C34-6FE7D13FD403}"/>
                </a:ext>
              </a:extLst>
            </p:cNvPr>
            <p:cNvSpPr/>
            <p:nvPr/>
          </p:nvSpPr>
          <p:spPr>
            <a:xfrm>
              <a:off x="4134134" y="2636772"/>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¬D</a:t>
              </a:r>
            </a:p>
          </p:txBody>
        </p:sp>
        <p:sp>
          <p:nvSpPr>
            <p:cNvPr id="19" name="Oval 18">
              <a:extLst>
                <a:ext uri="{FF2B5EF4-FFF2-40B4-BE49-F238E27FC236}">
                  <a16:creationId xmlns:a16="http://schemas.microsoft.com/office/drawing/2014/main" id="{14589C08-1763-4425-BF3D-F88A5372C255}"/>
                </a:ext>
              </a:extLst>
            </p:cNvPr>
            <p:cNvSpPr/>
            <p:nvPr/>
          </p:nvSpPr>
          <p:spPr>
            <a:xfrm>
              <a:off x="2190801" y="2620563"/>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¬C</a:t>
              </a:r>
            </a:p>
          </p:txBody>
        </p:sp>
        <p:sp>
          <p:nvSpPr>
            <p:cNvPr id="20" name="Oval 19">
              <a:extLst>
                <a:ext uri="{FF2B5EF4-FFF2-40B4-BE49-F238E27FC236}">
                  <a16:creationId xmlns:a16="http://schemas.microsoft.com/office/drawing/2014/main" id="{43E5DE77-5160-4B9E-A678-46ECB927071C}"/>
                </a:ext>
              </a:extLst>
            </p:cNvPr>
            <p:cNvSpPr/>
            <p:nvPr/>
          </p:nvSpPr>
          <p:spPr>
            <a:xfrm>
              <a:off x="-815045" y="4727940"/>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A</a:t>
              </a:r>
            </a:p>
          </p:txBody>
        </p:sp>
        <p:sp>
          <p:nvSpPr>
            <p:cNvPr id="21" name="Oval 20">
              <a:extLst>
                <a:ext uri="{FF2B5EF4-FFF2-40B4-BE49-F238E27FC236}">
                  <a16:creationId xmlns:a16="http://schemas.microsoft.com/office/drawing/2014/main" id="{AE3CA630-7502-4802-BEDF-449D8758ED82}"/>
                </a:ext>
              </a:extLst>
            </p:cNvPr>
            <p:cNvSpPr/>
            <p:nvPr/>
          </p:nvSpPr>
          <p:spPr>
            <a:xfrm>
              <a:off x="689307" y="4727940"/>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B</a:t>
              </a:r>
            </a:p>
          </p:txBody>
        </p:sp>
        <p:cxnSp>
          <p:nvCxnSpPr>
            <p:cNvPr id="22" name="Straight Arrow Connector 21">
              <a:extLst>
                <a:ext uri="{FF2B5EF4-FFF2-40B4-BE49-F238E27FC236}">
                  <a16:creationId xmlns:a16="http://schemas.microsoft.com/office/drawing/2014/main" id="{A77C7FBF-8007-4BE0-B190-3EE8EFF6EF57}"/>
                </a:ext>
              </a:extLst>
            </p:cNvPr>
            <p:cNvCxnSpPr>
              <a:cxnSpLocks/>
              <a:stCxn id="15" idx="5"/>
              <a:endCxn id="16" idx="0"/>
            </p:cNvCxnSpPr>
            <p:nvPr/>
          </p:nvCxnSpPr>
          <p:spPr>
            <a:xfrm>
              <a:off x="3199010" y="1610843"/>
              <a:ext cx="1439065" cy="1025929"/>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39896D62-3D6C-4DEE-AA99-5D1B4F6E57E4}"/>
                </a:ext>
              </a:extLst>
            </p:cNvPr>
            <p:cNvCxnSpPr>
              <a:cxnSpLocks/>
              <a:stCxn id="15" idx="4"/>
              <a:endCxn id="19" idx="0"/>
            </p:cNvCxnSpPr>
            <p:nvPr/>
          </p:nvCxnSpPr>
          <p:spPr>
            <a:xfrm>
              <a:off x="2645223" y="1741102"/>
              <a:ext cx="49519" cy="87946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4D8B67FB-2014-4355-93C5-006F2E0FFA69}"/>
                </a:ext>
              </a:extLst>
            </p:cNvPr>
            <p:cNvCxnSpPr>
              <a:cxnSpLocks/>
              <a:stCxn id="15" idx="3"/>
              <a:endCxn id="29" idx="0"/>
            </p:cNvCxnSpPr>
            <p:nvPr/>
          </p:nvCxnSpPr>
          <p:spPr>
            <a:xfrm flipH="1">
              <a:off x="462824" y="1610843"/>
              <a:ext cx="1628613" cy="100972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B598551B-43E1-428E-B525-1DA49CCEAEF7}"/>
                </a:ext>
              </a:extLst>
            </p:cNvPr>
            <p:cNvCxnSpPr>
              <a:cxnSpLocks/>
              <a:stCxn id="29" idx="4"/>
              <a:endCxn id="21" idx="0"/>
            </p:cNvCxnSpPr>
            <p:nvPr/>
          </p:nvCxnSpPr>
          <p:spPr>
            <a:xfrm>
              <a:off x="462824" y="3510025"/>
              <a:ext cx="730423" cy="121791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AAE7D7A1-20B6-4B17-8D79-483E29AA3E92}"/>
                </a:ext>
              </a:extLst>
            </p:cNvPr>
            <p:cNvCxnSpPr>
              <a:cxnSpLocks/>
              <a:stCxn id="29" idx="4"/>
              <a:endCxn id="20" idx="0"/>
            </p:cNvCxnSpPr>
            <p:nvPr/>
          </p:nvCxnSpPr>
          <p:spPr>
            <a:xfrm flipH="1">
              <a:off x="-311104" y="3510025"/>
              <a:ext cx="773929" cy="121791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FAA59DE3-7DA3-446A-9E9E-868874D54B53}"/>
                </a:ext>
              </a:extLst>
            </p:cNvPr>
            <p:cNvSpPr/>
            <p:nvPr/>
          </p:nvSpPr>
          <p:spPr>
            <a:xfrm>
              <a:off x="-320348" y="2620563"/>
              <a:ext cx="1566342"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OR</a:t>
              </a:r>
            </a:p>
          </p:txBody>
        </p:sp>
      </p:grpSp>
      <p:grpSp>
        <p:nvGrpSpPr>
          <p:cNvPr id="2" name="Group 1">
            <a:extLst>
              <a:ext uri="{FF2B5EF4-FFF2-40B4-BE49-F238E27FC236}">
                <a16:creationId xmlns:a16="http://schemas.microsoft.com/office/drawing/2014/main" id="{4618EAAD-B8D8-4566-AEDF-8811DAE8596C}"/>
              </a:ext>
            </a:extLst>
          </p:cNvPr>
          <p:cNvGrpSpPr/>
          <p:nvPr/>
        </p:nvGrpSpPr>
        <p:grpSpPr>
          <a:xfrm>
            <a:off x="152073" y="4006710"/>
            <a:ext cx="4301038" cy="1878320"/>
            <a:chOff x="150790" y="3881209"/>
            <a:chExt cx="4301038" cy="1878320"/>
          </a:xfrm>
        </p:grpSpPr>
        <p:sp>
          <p:nvSpPr>
            <p:cNvPr id="67" name="Oval 66">
              <a:extLst>
                <a:ext uri="{FF2B5EF4-FFF2-40B4-BE49-F238E27FC236}">
                  <a16:creationId xmlns:a16="http://schemas.microsoft.com/office/drawing/2014/main" id="{2DFA7068-A765-4F13-9D7B-26B023617709}"/>
                </a:ext>
              </a:extLst>
            </p:cNvPr>
            <p:cNvSpPr/>
            <p:nvPr/>
          </p:nvSpPr>
          <p:spPr>
            <a:xfrm>
              <a:off x="150790" y="540564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A</a:t>
              </a:r>
            </a:p>
          </p:txBody>
        </p:sp>
        <p:sp>
          <p:nvSpPr>
            <p:cNvPr id="68" name="Oval 67">
              <a:extLst>
                <a:ext uri="{FF2B5EF4-FFF2-40B4-BE49-F238E27FC236}">
                  <a16:creationId xmlns:a16="http://schemas.microsoft.com/office/drawing/2014/main" id="{8315BDA1-1F58-413C-8386-813CA4169441}"/>
                </a:ext>
              </a:extLst>
            </p:cNvPr>
            <p:cNvSpPr/>
            <p:nvPr/>
          </p:nvSpPr>
          <p:spPr>
            <a:xfrm>
              <a:off x="848812" y="540564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¬C</a:t>
              </a:r>
            </a:p>
          </p:txBody>
        </p:sp>
        <p:sp>
          <p:nvSpPr>
            <p:cNvPr id="69" name="Oval 68">
              <a:extLst>
                <a:ext uri="{FF2B5EF4-FFF2-40B4-BE49-F238E27FC236}">
                  <a16:creationId xmlns:a16="http://schemas.microsoft.com/office/drawing/2014/main" id="{39C7BDBD-CD29-476A-90AD-48BD9A467248}"/>
                </a:ext>
              </a:extLst>
            </p:cNvPr>
            <p:cNvSpPr/>
            <p:nvPr/>
          </p:nvSpPr>
          <p:spPr>
            <a:xfrm>
              <a:off x="1551950"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¬D</a:t>
              </a:r>
            </a:p>
          </p:txBody>
        </p:sp>
        <p:sp>
          <p:nvSpPr>
            <p:cNvPr id="70" name="Oval 69">
              <a:extLst>
                <a:ext uri="{FF2B5EF4-FFF2-40B4-BE49-F238E27FC236}">
                  <a16:creationId xmlns:a16="http://schemas.microsoft.com/office/drawing/2014/main" id="{4BC0B462-38B4-4724-A636-816840A04D0C}"/>
                </a:ext>
              </a:extLst>
            </p:cNvPr>
            <p:cNvSpPr/>
            <p:nvPr/>
          </p:nvSpPr>
          <p:spPr>
            <a:xfrm>
              <a:off x="2489171"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B</a:t>
              </a:r>
            </a:p>
          </p:txBody>
        </p:sp>
        <p:sp>
          <p:nvSpPr>
            <p:cNvPr id="71" name="Oval 70">
              <a:extLst>
                <a:ext uri="{FF2B5EF4-FFF2-40B4-BE49-F238E27FC236}">
                  <a16:creationId xmlns:a16="http://schemas.microsoft.com/office/drawing/2014/main" id="{BC167646-8114-41EA-B231-5716F8417796}"/>
                </a:ext>
              </a:extLst>
            </p:cNvPr>
            <p:cNvSpPr/>
            <p:nvPr/>
          </p:nvSpPr>
          <p:spPr>
            <a:xfrm>
              <a:off x="3187338"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¬C</a:t>
              </a:r>
            </a:p>
          </p:txBody>
        </p:sp>
        <p:sp>
          <p:nvSpPr>
            <p:cNvPr id="72" name="Oval 71">
              <a:extLst>
                <a:ext uri="{FF2B5EF4-FFF2-40B4-BE49-F238E27FC236}">
                  <a16:creationId xmlns:a16="http://schemas.microsoft.com/office/drawing/2014/main" id="{FA82E1E7-E311-4F13-A327-5211DB185599}"/>
                </a:ext>
              </a:extLst>
            </p:cNvPr>
            <p:cNvSpPr/>
            <p:nvPr/>
          </p:nvSpPr>
          <p:spPr>
            <a:xfrm>
              <a:off x="3893784" y="540247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¬D</a:t>
              </a:r>
            </a:p>
          </p:txBody>
        </p:sp>
        <p:sp>
          <p:nvSpPr>
            <p:cNvPr id="73" name="Oval 72">
              <a:extLst>
                <a:ext uri="{FF2B5EF4-FFF2-40B4-BE49-F238E27FC236}">
                  <a16:creationId xmlns:a16="http://schemas.microsoft.com/office/drawing/2014/main" id="{4800C72D-B7A2-491A-A5C2-AA5E8970499E}"/>
                </a:ext>
              </a:extLst>
            </p:cNvPr>
            <p:cNvSpPr/>
            <p:nvPr/>
          </p:nvSpPr>
          <p:spPr>
            <a:xfrm>
              <a:off x="708834" y="4656741"/>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AND</a:t>
              </a:r>
            </a:p>
          </p:txBody>
        </p:sp>
        <p:sp>
          <p:nvSpPr>
            <p:cNvPr id="74" name="Oval 73">
              <a:extLst>
                <a:ext uri="{FF2B5EF4-FFF2-40B4-BE49-F238E27FC236}">
                  <a16:creationId xmlns:a16="http://schemas.microsoft.com/office/drawing/2014/main" id="{05786A6B-422A-43F8-856A-42C8289F8EA8}"/>
                </a:ext>
              </a:extLst>
            </p:cNvPr>
            <p:cNvSpPr/>
            <p:nvPr/>
          </p:nvSpPr>
          <p:spPr>
            <a:xfrm>
              <a:off x="3032733" y="4652312"/>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AND</a:t>
              </a:r>
            </a:p>
          </p:txBody>
        </p:sp>
        <p:cxnSp>
          <p:nvCxnSpPr>
            <p:cNvPr id="76" name="Straight Arrow Connector 75">
              <a:extLst>
                <a:ext uri="{FF2B5EF4-FFF2-40B4-BE49-F238E27FC236}">
                  <a16:creationId xmlns:a16="http://schemas.microsoft.com/office/drawing/2014/main" id="{46E18D6A-C01D-455B-B7F0-427822A38B54}"/>
                </a:ext>
              </a:extLst>
            </p:cNvPr>
            <p:cNvCxnSpPr>
              <a:cxnSpLocks/>
              <a:stCxn id="75" idx="4"/>
              <a:endCxn id="73" idx="7"/>
            </p:cNvCxnSpPr>
            <p:nvPr/>
          </p:nvCxnSpPr>
          <p:spPr>
            <a:xfrm flipH="1">
              <a:off x="1449081" y="4235092"/>
              <a:ext cx="839438" cy="47347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a:extLst>
                <a:ext uri="{FF2B5EF4-FFF2-40B4-BE49-F238E27FC236}">
                  <a16:creationId xmlns:a16="http://schemas.microsoft.com/office/drawing/2014/main" id="{22258125-03BE-41A1-A46C-3AF84D84A9E2}"/>
                </a:ext>
              </a:extLst>
            </p:cNvPr>
            <p:cNvCxnSpPr>
              <a:cxnSpLocks/>
              <a:stCxn id="75" idx="4"/>
              <a:endCxn id="74" idx="1"/>
            </p:cNvCxnSpPr>
            <p:nvPr/>
          </p:nvCxnSpPr>
          <p:spPr>
            <a:xfrm>
              <a:off x="2288519" y="4235092"/>
              <a:ext cx="871220" cy="46904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78" name="Straight Arrow Connector 77">
              <a:extLst>
                <a:ext uri="{FF2B5EF4-FFF2-40B4-BE49-F238E27FC236}">
                  <a16:creationId xmlns:a16="http://schemas.microsoft.com/office/drawing/2014/main" id="{5C6B99C0-305B-4CC3-AB14-6619F35190A6}"/>
                </a:ext>
              </a:extLst>
            </p:cNvPr>
            <p:cNvCxnSpPr>
              <a:cxnSpLocks/>
              <a:stCxn id="73" idx="3"/>
              <a:endCxn id="67" idx="0"/>
            </p:cNvCxnSpPr>
            <p:nvPr/>
          </p:nvCxnSpPr>
          <p:spPr>
            <a:xfrm flipH="1">
              <a:off x="429812" y="4958799"/>
              <a:ext cx="406028" cy="446847"/>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80" name="Straight Arrow Connector 79">
              <a:extLst>
                <a:ext uri="{FF2B5EF4-FFF2-40B4-BE49-F238E27FC236}">
                  <a16:creationId xmlns:a16="http://schemas.microsoft.com/office/drawing/2014/main" id="{C9A95189-2D37-42DD-862D-AAC457027D5A}"/>
                </a:ext>
              </a:extLst>
            </p:cNvPr>
            <p:cNvCxnSpPr>
              <a:cxnSpLocks/>
              <a:stCxn id="73" idx="4"/>
              <a:endCxn id="68" idx="0"/>
            </p:cNvCxnSpPr>
            <p:nvPr/>
          </p:nvCxnSpPr>
          <p:spPr>
            <a:xfrm flipH="1">
              <a:off x="1127834" y="5010624"/>
              <a:ext cx="14627" cy="39502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83" name="Straight Arrow Connector 82">
              <a:extLst>
                <a:ext uri="{FF2B5EF4-FFF2-40B4-BE49-F238E27FC236}">
                  <a16:creationId xmlns:a16="http://schemas.microsoft.com/office/drawing/2014/main" id="{3FAE8DD5-48D4-42D0-83F1-D1B2866C5DF3}"/>
                </a:ext>
              </a:extLst>
            </p:cNvPr>
            <p:cNvCxnSpPr>
              <a:cxnSpLocks/>
              <a:stCxn id="73" idx="5"/>
              <a:endCxn id="69" idx="0"/>
            </p:cNvCxnSpPr>
            <p:nvPr/>
          </p:nvCxnSpPr>
          <p:spPr>
            <a:xfrm>
              <a:off x="1449081" y="4958799"/>
              <a:ext cx="381891" cy="44684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86" name="Straight Arrow Connector 85">
              <a:extLst>
                <a:ext uri="{FF2B5EF4-FFF2-40B4-BE49-F238E27FC236}">
                  <a16:creationId xmlns:a16="http://schemas.microsoft.com/office/drawing/2014/main" id="{705F1E65-4FF1-4C7E-8504-E4344C6D7765}"/>
                </a:ext>
              </a:extLst>
            </p:cNvPr>
            <p:cNvCxnSpPr>
              <a:cxnSpLocks/>
              <a:stCxn id="74" idx="3"/>
              <a:endCxn id="70" idx="0"/>
            </p:cNvCxnSpPr>
            <p:nvPr/>
          </p:nvCxnSpPr>
          <p:spPr>
            <a:xfrm flipH="1">
              <a:off x="2768193" y="4954370"/>
              <a:ext cx="391546" cy="45127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87" name="Straight Arrow Connector 86">
              <a:extLst>
                <a:ext uri="{FF2B5EF4-FFF2-40B4-BE49-F238E27FC236}">
                  <a16:creationId xmlns:a16="http://schemas.microsoft.com/office/drawing/2014/main" id="{879F08FE-CD63-4661-AB40-F0F4EF9990BE}"/>
                </a:ext>
              </a:extLst>
            </p:cNvPr>
            <p:cNvCxnSpPr>
              <a:cxnSpLocks/>
              <a:stCxn id="74" idx="4"/>
              <a:endCxn id="71" idx="0"/>
            </p:cNvCxnSpPr>
            <p:nvPr/>
          </p:nvCxnSpPr>
          <p:spPr>
            <a:xfrm>
              <a:off x="3466360" y="5006195"/>
              <a:ext cx="0" cy="39945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88" name="Straight Arrow Connector 87">
              <a:extLst>
                <a:ext uri="{FF2B5EF4-FFF2-40B4-BE49-F238E27FC236}">
                  <a16:creationId xmlns:a16="http://schemas.microsoft.com/office/drawing/2014/main" id="{7417A97B-0ACF-4076-B247-ED92D706D113}"/>
                </a:ext>
              </a:extLst>
            </p:cNvPr>
            <p:cNvCxnSpPr>
              <a:cxnSpLocks/>
              <a:stCxn id="74" idx="5"/>
              <a:endCxn id="72" idx="0"/>
            </p:cNvCxnSpPr>
            <p:nvPr/>
          </p:nvCxnSpPr>
          <p:spPr>
            <a:xfrm>
              <a:off x="3772980" y="4954370"/>
              <a:ext cx="399826" cy="44810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75" name="Oval 74">
              <a:extLst>
                <a:ext uri="{FF2B5EF4-FFF2-40B4-BE49-F238E27FC236}">
                  <a16:creationId xmlns:a16="http://schemas.microsoft.com/office/drawing/2014/main" id="{2985B0BD-36F4-49A5-8BD7-474F91CF8204}"/>
                </a:ext>
              </a:extLst>
            </p:cNvPr>
            <p:cNvSpPr/>
            <p:nvPr/>
          </p:nvSpPr>
          <p:spPr>
            <a:xfrm>
              <a:off x="1854892" y="3881209"/>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OR</a:t>
              </a:r>
            </a:p>
          </p:txBody>
        </p:sp>
      </p:grpSp>
      <p:grpSp>
        <p:nvGrpSpPr>
          <p:cNvPr id="3" name="Group 2">
            <a:extLst>
              <a:ext uri="{FF2B5EF4-FFF2-40B4-BE49-F238E27FC236}">
                <a16:creationId xmlns:a16="http://schemas.microsoft.com/office/drawing/2014/main" id="{7D19C2DA-199B-4040-B1FF-C2A11478EC4D}"/>
              </a:ext>
            </a:extLst>
          </p:cNvPr>
          <p:cNvGrpSpPr/>
          <p:nvPr/>
        </p:nvGrpSpPr>
        <p:grpSpPr>
          <a:xfrm>
            <a:off x="4895619" y="224202"/>
            <a:ext cx="4230401" cy="2651657"/>
            <a:chOff x="4895619" y="105664"/>
            <a:chExt cx="4230401" cy="2651657"/>
          </a:xfrm>
        </p:grpSpPr>
        <p:sp>
          <p:nvSpPr>
            <p:cNvPr id="23" name="TextBox 22">
              <a:extLst>
                <a:ext uri="{FF2B5EF4-FFF2-40B4-BE49-F238E27FC236}">
                  <a16:creationId xmlns:a16="http://schemas.microsoft.com/office/drawing/2014/main" id="{174501B2-8B8F-4BE6-9743-D70522EA09CD}"/>
                </a:ext>
              </a:extLst>
            </p:cNvPr>
            <p:cNvSpPr txBox="1"/>
            <p:nvPr/>
          </p:nvSpPr>
          <p:spPr>
            <a:xfrm>
              <a:off x="6827103" y="1566074"/>
              <a:ext cx="2298917" cy="892552"/>
            </a:xfrm>
            <a:prstGeom prst="rect">
              <a:avLst/>
            </a:prstGeom>
            <a:noFill/>
          </p:spPr>
          <p:txBody>
            <a:bodyPr wrap="square" rtlCol="0">
              <a:spAutoFit/>
            </a:bodyPr>
            <a:lstStyle/>
            <a:p>
              <a:pPr algn="ctr"/>
              <a:r>
                <a:rPr lang="en-US" sz="2600" dirty="0">
                  <a:solidFill>
                    <a:schemeClr val="bg1">
                      <a:lumMod val="65000"/>
                    </a:schemeClr>
                  </a:solidFill>
                </a:rPr>
                <a:t>(A ∨ (¬A ∧ B)) </a:t>
              </a:r>
              <a:br>
                <a:rPr lang="en-US" sz="2600" dirty="0">
                  <a:solidFill>
                    <a:schemeClr val="bg1">
                      <a:lumMod val="65000"/>
                    </a:schemeClr>
                  </a:solidFill>
                </a:rPr>
              </a:br>
              <a:r>
                <a:rPr lang="en-US" sz="2600" dirty="0">
                  <a:solidFill>
                    <a:schemeClr val="bg1">
                      <a:lumMod val="65000"/>
                    </a:schemeClr>
                  </a:solidFill>
                </a:rPr>
                <a:t>∧ ¬C ∧ ¬D</a:t>
              </a:r>
            </a:p>
          </p:txBody>
        </p:sp>
        <p:sp>
          <p:nvSpPr>
            <p:cNvPr id="95" name="Oval 94">
              <a:extLst>
                <a:ext uri="{FF2B5EF4-FFF2-40B4-BE49-F238E27FC236}">
                  <a16:creationId xmlns:a16="http://schemas.microsoft.com/office/drawing/2014/main" id="{59061753-C357-48B6-9258-17AA82A42810}"/>
                </a:ext>
              </a:extLst>
            </p:cNvPr>
            <p:cNvSpPr/>
            <p:nvPr/>
          </p:nvSpPr>
          <p:spPr>
            <a:xfrm>
              <a:off x="6403950" y="105664"/>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AND</a:t>
              </a:r>
            </a:p>
          </p:txBody>
        </p:sp>
        <p:sp>
          <p:nvSpPr>
            <p:cNvPr id="96" name="Oval 95">
              <a:extLst>
                <a:ext uri="{FF2B5EF4-FFF2-40B4-BE49-F238E27FC236}">
                  <a16:creationId xmlns:a16="http://schemas.microsoft.com/office/drawing/2014/main" id="{CD4F43B8-082B-4B74-B2EF-061911B158B7}"/>
                </a:ext>
              </a:extLst>
            </p:cNvPr>
            <p:cNvSpPr/>
            <p:nvPr/>
          </p:nvSpPr>
          <p:spPr>
            <a:xfrm>
              <a:off x="5255447" y="851690"/>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OR</a:t>
              </a:r>
            </a:p>
          </p:txBody>
        </p:sp>
        <p:sp>
          <p:nvSpPr>
            <p:cNvPr id="97" name="Oval 96">
              <a:extLst>
                <a:ext uri="{FF2B5EF4-FFF2-40B4-BE49-F238E27FC236}">
                  <a16:creationId xmlns:a16="http://schemas.microsoft.com/office/drawing/2014/main" id="{FB126CCF-449C-4635-ADCA-7FE2FB7300D4}"/>
                </a:ext>
              </a:extLst>
            </p:cNvPr>
            <p:cNvSpPr/>
            <p:nvPr/>
          </p:nvSpPr>
          <p:spPr>
            <a:xfrm>
              <a:off x="5760003" y="1627564"/>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AND</a:t>
              </a:r>
            </a:p>
          </p:txBody>
        </p:sp>
        <p:sp>
          <p:nvSpPr>
            <p:cNvPr id="98" name="Oval 97">
              <a:extLst>
                <a:ext uri="{FF2B5EF4-FFF2-40B4-BE49-F238E27FC236}">
                  <a16:creationId xmlns:a16="http://schemas.microsoft.com/office/drawing/2014/main" id="{E8EC4CE1-A515-4DDB-B8E8-77BFF07A67E5}"/>
                </a:ext>
              </a:extLst>
            </p:cNvPr>
            <p:cNvSpPr/>
            <p:nvPr/>
          </p:nvSpPr>
          <p:spPr>
            <a:xfrm>
              <a:off x="4895619" y="162756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A</a:t>
              </a:r>
            </a:p>
          </p:txBody>
        </p:sp>
        <p:sp>
          <p:nvSpPr>
            <p:cNvPr id="99" name="Oval 98">
              <a:extLst>
                <a:ext uri="{FF2B5EF4-FFF2-40B4-BE49-F238E27FC236}">
                  <a16:creationId xmlns:a16="http://schemas.microsoft.com/office/drawing/2014/main" id="{C32E89DB-3C37-481D-B118-BA266C3DBCDE}"/>
                </a:ext>
              </a:extLst>
            </p:cNvPr>
            <p:cNvSpPr/>
            <p:nvPr/>
          </p:nvSpPr>
          <p:spPr>
            <a:xfrm>
              <a:off x="5564656" y="2403438"/>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¬A</a:t>
              </a:r>
            </a:p>
          </p:txBody>
        </p:sp>
        <p:sp>
          <p:nvSpPr>
            <p:cNvPr id="100" name="Oval 99">
              <a:extLst>
                <a:ext uri="{FF2B5EF4-FFF2-40B4-BE49-F238E27FC236}">
                  <a16:creationId xmlns:a16="http://schemas.microsoft.com/office/drawing/2014/main" id="{6312F845-899A-4088-AE44-60C461258326}"/>
                </a:ext>
              </a:extLst>
            </p:cNvPr>
            <p:cNvSpPr/>
            <p:nvPr/>
          </p:nvSpPr>
          <p:spPr>
            <a:xfrm>
              <a:off x="6403950" y="240130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B</a:t>
              </a:r>
            </a:p>
          </p:txBody>
        </p:sp>
        <p:sp>
          <p:nvSpPr>
            <p:cNvPr id="101" name="Oval 100">
              <a:extLst>
                <a:ext uri="{FF2B5EF4-FFF2-40B4-BE49-F238E27FC236}">
                  <a16:creationId xmlns:a16="http://schemas.microsoft.com/office/drawing/2014/main" id="{82A128C3-B65B-4D35-98B8-918430AE2C93}"/>
                </a:ext>
              </a:extLst>
            </p:cNvPr>
            <p:cNvSpPr/>
            <p:nvPr/>
          </p:nvSpPr>
          <p:spPr>
            <a:xfrm>
              <a:off x="6558554" y="85085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¬C</a:t>
              </a:r>
            </a:p>
          </p:txBody>
        </p:sp>
        <p:sp>
          <p:nvSpPr>
            <p:cNvPr id="103" name="Oval 102">
              <a:extLst>
                <a:ext uri="{FF2B5EF4-FFF2-40B4-BE49-F238E27FC236}">
                  <a16:creationId xmlns:a16="http://schemas.microsoft.com/office/drawing/2014/main" id="{0140380C-66FE-4BDC-A8CD-1DFF8DBAED80}"/>
                </a:ext>
              </a:extLst>
            </p:cNvPr>
            <p:cNvSpPr/>
            <p:nvPr/>
          </p:nvSpPr>
          <p:spPr>
            <a:xfrm>
              <a:off x="7552452" y="839130"/>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¬D</a:t>
              </a:r>
            </a:p>
          </p:txBody>
        </p:sp>
        <p:cxnSp>
          <p:nvCxnSpPr>
            <p:cNvPr id="104" name="Straight Arrow Connector 103">
              <a:extLst>
                <a:ext uri="{FF2B5EF4-FFF2-40B4-BE49-F238E27FC236}">
                  <a16:creationId xmlns:a16="http://schemas.microsoft.com/office/drawing/2014/main" id="{4A729298-9A8A-47A4-BC9C-64C52F42D52F}"/>
                </a:ext>
              </a:extLst>
            </p:cNvPr>
            <p:cNvCxnSpPr>
              <a:cxnSpLocks/>
              <a:stCxn id="95" idx="4"/>
              <a:endCxn id="103" idx="1"/>
            </p:cNvCxnSpPr>
            <p:nvPr/>
          </p:nvCxnSpPr>
          <p:spPr>
            <a:xfrm>
              <a:off x="6837577" y="459547"/>
              <a:ext cx="796599" cy="43140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07" name="Straight Arrow Connector 106">
              <a:extLst>
                <a:ext uri="{FF2B5EF4-FFF2-40B4-BE49-F238E27FC236}">
                  <a16:creationId xmlns:a16="http://schemas.microsoft.com/office/drawing/2014/main" id="{76C8AF7D-8EA6-40ED-B6E9-0508BD8DB39D}"/>
                </a:ext>
              </a:extLst>
            </p:cNvPr>
            <p:cNvCxnSpPr>
              <a:cxnSpLocks/>
              <a:stCxn id="95" idx="4"/>
              <a:endCxn id="101" idx="0"/>
            </p:cNvCxnSpPr>
            <p:nvPr/>
          </p:nvCxnSpPr>
          <p:spPr>
            <a:xfrm flipH="1">
              <a:off x="6837576" y="459547"/>
              <a:ext cx="1" cy="39130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10" name="Straight Arrow Connector 109">
              <a:extLst>
                <a:ext uri="{FF2B5EF4-FFF2-40B4-BE49-F238E27FC236}">
                  <a16:creationId xmlns:a16="http://schemas.microsoft.com/office/drawing/2014/main" id="{DE6DF746-E4FB-4F6B-9B30-B4A2A068517E}"/>
                </a:ext>
              </a:extLst>
            </p:cNvPr>
            <p:cNvCxnSpPr>
              <a:cxnSpLocks/>
              <a:stCxn id="95" idx="4"/>
              <a:endCxn id="96" idx="7"/>
            </p:cNvCxnSpPr>
            <p:nvPr/>
          </p:nvCxnSpPr>
          <p:spPr>
            <a:xfrm flipH="1">
              <a:off x="5995694" y="459547"/>
              <a:ext cx="841883" cy="44396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13" name="Straight Arrow Connector 112">
              <a:extLst>
                <a:ext uri="{FF2B5EF4-FFF2-40B4-BE49-F238E27FC236}">
                  <a16:creationId xmlns:a16="http://schemas.microsoft.com/office/drawing/2014/main" id="{61179CDE-FAAB-48B8-AD69-4E1BEFE35BB3}"/>
                </a:ext>
              </a:extLst>
            </p:cNvPr>
            <p:cNvCxnSpPr>
              <a:cxnSpLocks/>
              <a:stCxn id="96" idx="4"/>
              <a:endCxn id="97" idx="0"/>
            </p:cNvCxnSpPr>
            <p:nvPr/>
          </p:nvCxnSpPr>
          <p:spPr>
            <a:xfrm>
              <a:off x="5689074" y="1205573"/>
              <a:ext cx="504556" cy="42199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16" name="Straight Arrow Connector 115">
              <a:extLst>
                <a:ext uri="{FF2B5EF4-FFF2-40B4-BE49-F238E27FC236}">
                  <a16:creationId xmlns:a16="http://schemas.microsoft.com/office/drawing/2014/main" id="{54D6CA82-4607-498C-9038-16993D26D7BF}"/>
                </a:ext>
              </a:extLst>
            </p:cNvPr>
            <p:cNvCxnSpPr>
              <a:cxnSpLocks/>
              <a:stCxn id="96" idx="4"/>
              <a:endCxn id="98" idx="0"/>
            </p:cNvCxnSpPr>
            <p:nvPr/>
          </p:nvCxnSpPr>
          <p:spPr>
            <a:xfrm flipH="1">
              <a:off x="5174641" y="1205573"/>
              <a:ext cx="514433" cy="42199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19" name="Straight Arrow Connector 118">
              <a:extLst>
                <a:ext uri="{FF2B5EF4-FFF2-40B4-BE49-F238E27FC236}">
                  <a16:creationId xmlns:a16="http://schemas.microsoft.com/office/drawing/2014/main" id="{6391BD79-E15B-472F-B81F-8BD5FE8E2451}"/>
                </a:ext>
              </a:extLst>
            </p:cNvPr>
            <p:cNvCxnSpPr>
              <a:cxnSpLocks/>
              <a:stCxn id="97" idx="4"/>
              <a:endCxn id="100" idx="0"/>
            </p:cNvCxnSpPr>
            <p:nvPr/>
          </p:nvCxnSpPr>
          <p:spPr>
            <a:xfrm>
              <a:off x="6193630" y="1981447"/>
              <a:ext cx="489342" cy="419857"/>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22" name="Straight Arrow Connector 121">
              <a:extLst>
                <a:ext uri="{FF2B5EF4-FFF2-40B4-BE49-F238E27FC236}">
                  <a16:creationId xmlns:a16="http://schemas.microsoft.com/office/drawing/2014/main" id="{1E536AE0-8B76-444C-A246-C7051C8123A4}"/>
                </a:ext>
              </a:extLst>
            </p:cNvPr>
            <p:cNvCxnSpPr>
              <a:cxnSpLocks/>
              <a:stCxn id="97" idx="4"/>
              <a:endCxn id="99" idx="0"/>
            </p:cNvCxnSpPr>
            <p:nvPr/>
          </p:nvCxnSpPr>
          <p:spPr>
            <a:xfrm flipH="1">
              <a:off x="5843678" y="1981447"/>
              <a:ext cx="349952" cy="42199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grpSp>
      <p:sp>
        <p:nvSpPr>
          <p:cNvPr id="125" name="Oval 124">
            <a:extLst>
              <a:ext uri="{FF2B5EF4-FFF2-40B4-BE49-F238E27FC236}">
                <a16:creationId xmlns:a16="http://schemas.microsoft.com/office/drawing/2014/main" id="{2812806D-12AC-4ED9-BE4E-92008B04D37E}"/>
              </a:ext>
            </a:extLst>
          </p:cNvPr>
          <p:cNvSpPr/>
          <p:nvPr/>
        </p:nvSpPr>
        <p:spPr>
          <a:xfrm>
            <a:off x="6007833" y="3987859"/>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NOT</a:t>
            </a:r>
          </a:p>
        </p:txBody>
      </p:sp>
      <p:sp>
        <p:nvSpPr>
          <p:cNvPr id="126" name="Oval 125">
            <a:extLst>
              <a:ext uri="{FF2B5EF4-FFF2-40B4-BE49-F238E27FC236}">
                <a16:creationId xmlns:a16="http://schemas.microsoft.com/office/drawing/2014/main" id="{FFF42726-BEFF-4A02-9D28-E38D4A802566}"/>
              </a:ext>
            </a:extLst>
          </p:cNvPr>
          <p:cNvSpPr/>
          <p:nvPr/>
        </p:nvSpPr>
        <p:spPr>
          <a:xfrm>
            <a:off x="6007833" y="4574959"/>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OR</a:t>
            </a:r>
          </a:p>
        </p:txBody>
      </p:sp>
      <p:cxnSp>
        <p:nvCxnSpPr>
          <p:cNvPr id="127" name="Straight Arrow Connector 126">
            <a:extLst>
              <a:ext uri="{FF2B5EF4-FFF2-40B4-BE49-F238E27FC236}">
                <a16:creationId xmlns:a16="http://schemas.microsoft.com/office/drawing/2014/main" id="{70CEDDA0-C2C7-4FB0-8447-A773A8EEEA1F}"/>
              </a:ext>
            </a:extLst>
          </p:cNvPr>
          <p:cNvCxnSpPr>
            <a:cxnSpLocks/>
            <a:stCxn id="125" idx="4"/>
            <a:endCxn id="126" idx="0"/>
          </p:cNvCxnSpPr>
          <p:nvPr/>
        </p:nvCxnSpPr>
        <p:spPr>
          <a:xfrm>
            <a:off x="6441460" y="4341742"/>
            <a:ext cx="0" cy="233217"/>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130" name="Oval 129">
            <a:extLst>
              <a:ext uri="{FF2B5EF4-FFF2-40B4-BE49-F238E27FC236}">
                <a16:creationId xmlns:a16="http://schemas.microsoft.com/office/drawing/2014/main" id="{D62BA417-5A92-44B4-872A-C1191DC92506}"/>
              </a:ext>
            </a:extLst>
          </p:cNvPr>
          <p:cNvSpPr/>
          <p:nvPr/>
        </p:nvSpPr>
        <p:spPr>
          <a:xfrm>
            <a:off x="4996116" y="521742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D</a:t>
            </a:r>
          </a:p>
        </p:txBody>
      </p:sp>
      <p:sp>
        <p:nvSpPr>
          <p:cNvPr id="131" name="Oval 130">
            <a:extLst>
              <a:ext uri="{FF2B5EF4-FFF2-40B4-BE49-F238E27FC236}">
                <a16:creationId xmlns:a16="http://schemas.microsoft.com/office/drawing/2014/main" id="{893C0691-0E80-4C3B-8814-6055BF770504}"/>
              </a:ext>
            </a:extLst>
          </p:cNvPr>
          <p:cNvSpPr/>
          <p:nvPr/>
        </p:nvSpPr>
        <p:spPr>
          <a:xfrm>
            <a:off x="6165927" y="521742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C</a:t>
            </a:r>
          </a:p>
        </p:txBody>
      </p:sp>
      <p:sp>
        <p:nvSpPr>
          <p:cNvPr id="132" name="Oval 131">
            <a:extLst>
              <a:ext uri="{FF2B5EF4-FFF2-40B4-BE49-F238E27FC236}">
                <a16:creationId xmlns:a16="http://schemas.microsoft.com/office/drawing/2014/main" id="{67622BC2-A6D8-4772-8ECC-48093BAEFF3C}"/>
              </a:ext>
            </a:extLst>
          </p:cNvPr>
          <p:cNvSpPr/>
          <p:nvPr/>
        </p:nvSpPr>
        <p:spPr>
          <a:xfrm>
            <a:off x="7376355" y="4815562"/>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NOT</a:t>
            </a:r>
          </a:p>
        </p:txBody>
      </p:sp>
      <p:sp>
        <p:nvSpPr>
          <p:cNvPr id="133" name="Oval 132">
            <a:extLst>
              <a:ext uri="{FF2B5EF4-FFF2-40B4-BE49-F238E27FC236}">
                <a16:creationId xmlns:a16="http://schemas.microsoft.com/office/drawing/2014/main" id="{21E95AEA-E26E-4457-88A8-3CBA7B5B1770}"/>
              </a:ext>
            </a:extLst>
          </p:cNvPr>
          <p:cNvSpPr/>
          <p:nvPr/>
        </p:nvSpPr>
        <p:spPr>
          <a:xfrm>
            <a:off x="7394817" y="5408261"/>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rPr>
              <a:t>AND</a:t>
            </a:r>
          </a:p>
        </p:txBody>
      </p:sp>
      <p:sp>
        <p:nvSpPr>
          <p:cNvPr id="134" name="Oval 133">
            <a:extLst>
              <a:ext uri="{FF2B5EF4-FFF2-40B4-BE49-F238E27FC236}">
                <a16:creationId xmlns:a16="http://schemas.microsoft.com/office/drawing/2014/main" id="{488720EB-4F79-4CA1-B72E-8F37A4427242}"/>
              </a:ext>
            </a:extLst>
          </p:cNvPr>
          <p:cNvSpPr/>
          <p:nvPr/>
        </p:nvSpPr>
        <p:spPr>
          <a:xfrm>
            <a:off x="6910413" y="6053158"/>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A</a:t>
            </a:r>
          </a:p>
        </p:txBody>
      </p:sp>
      <p:sp>
        <p:nvSpPr>
          <p:cNvPr id="135" name="Oval 134">
            <a:extLst>
              <a:ext uri="{FF2B5EF4-FFF2-40B4-BE49-F238E27FC236}">
                <a16:creationId xmlns:a16="http://schemas.microsoft.com/office/drawing/2014/main" id="{D678323B-3F90-4AB9-BDF2-1CBC067E7DD6}"/>
              </a:ext>
            </a:extLst>
          </p:cNvPr>
          <p:cNvSpPr/>
          <p:nvPr/>
        </p:nvSpPr>
        <p:spPr>
          <a:xfrm>
            <a:off x="8158334" y="6053158"/>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65000"/>
                  </a:schemeClr>
                </a:solidFill>
              </a:rPr>
              <a:t>B</a:t>
            </a:r>
          </a:p>
        </p:txBody>
      </p:sp>
      <p:cxnSp>
        <p:nvCxnSpPr>
          <p:cNvPr id="136" name="Straight Arrow Connector 135">
            <a:extLst>
              <a:ext uri="{FF2B5EF4-FFF2-40B4-BE49-F238E27FC236}">
                <a16:creationId xmlns:a16="http://schemas.microsoft.com/office/drawing/2014/main" id="{A7E7ED2B-E59E-45DD-A660-370312F4A2FF}"/>
              </a:ext>
            </a:extLst>
          </p:cNvPr>
          <p:cNvCxnSpPr>
            <a:cxnSpLocks/>
            <a:stCxn id="133" idx="4"/>
            <a:endCxn id="135" idx="0"/>
          </p:cNvCxnSpPr>
          <p:nvPr/>
        </p:nvCxnSpPr>
        <p:spPr>
          <a:xfrm>
            <a:off x="7828444" y="5762144"/>
            <a:ext cx="608912" cy="29101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37" name="Straight Arrow Connector 136">
            <a:extLst>
              <a:ext uri="{FF2B5EF4-FFF2-40B4-BE49-F238E27FC236}">
                <a16:creationId xmlns:a16="http://schemas.microsoft.com/office/drawing/2014/main" id="{479198D2-BD84-4E6E-98A1-A99C40F659BE}"/>
              </a:ext>
            </a:extLst>
          </p:cNvPr>
          <p:cNvCxnSpPr>
            <a:cxnSpLocks/>
            <a:stCxn id="133" idx="4"/>
            <a:endCxn id="134" idx="0"/>
          </p:cNvCxnSpPr>
          <p:nvPr/>
        </p:nvCxnSpPr>
        <p:spPr>
          <a:xfrm flipH="1">
            <a:off x="7189435" y="5762144"/>
            <a:ext cx="639009" cy="29101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45" name="Straight Arrow Connector 144">
            <a:extLst>
              <a:ext uri="{FF2B5EF4-FFF2-40B4-BE49-F238E27FC236}">
                <a16:creationId xmlns:a16="http://schemas.microsoft.com/office/drawing/2014/main" id="{8514C006-A8E6-4169-9FE6-85B3213823DF}"/>
              </a:ext>
            </a:extLst>
          </p:cNvPr>
          <p:cNvCxnSpPr>
            <a:cxnSpLocks/>
            <a:stCxn id="126" idx="4"/>
            <a:endCxn id="131" idx="0"/>
          </p:cNvCxnSpPr>
          <p:nvPr/>
        </p:nvCxnSpPr>
        <p:spPr>
          <a:xfrm>
            <a:off x="6441460" y="4928842"/>
            <a:ext cx="3489" cy="28858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49" name="Straight Arrow Connector 148">
            <a:extLst>
              <a:ext uri="{FF2B5EF4-FFF2-40B4-BE49-F238E27FC236}">
                <a16:creationId xmlns:a16="http://schemas.microsoft.com/office/drawing/2014/main" id="{B6272E2D-F309-4BDF-B5FA-BE13052CAE38}"/>
              </a:ext>
            </a:extLst>
          </p:cNvPr>
          <p:cNvCxnSpPr>
            <a:cxnSpLocks/>
            <a:stCxn id="126" idx="6"/>
            <a:endCxn id="132" idx="2"/>
          </p:cNvCxnSpPr>
          <p:nvPr/>
        </p:nvCxnSpPr>
        <p:spPr>
          <a:xfrm>
            <a:off x="6875086" y="4751901"/>
            <a:ext cx="501269" cy="240603"/>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52" name="Straight Arrow Connector 151">
            <a:extLst>
              <a:ext uri="{FF2B5EF4-FFF2-40B4-BE49-F238E27FC236}">
                <a16:creationId xmlns:a16="http://schemas.microsoft.com/office/drawing/2014/main" id="{AD27AF18-1DB0-4AA9-9CD0-3CDEB95EBFF9}"/>
              </a:ext>
            </a:extLst>
          </p:cNvPr>
          <p:cNvCxnSpPr>
            <a:cxnSpLocks/>
            <a:stCxn id="126" idx="2"/>
            <a:endCxn id="130" idx="7"/>
          </p:cNvCxnSpPr>
          <p:nvPr/>
        </p:nvCxnSpPr>
        <p:spPr>
          <a:xfrm flipH="1">
            <a:off x="5472436" y="4751901"/>
            <a:ext cx="535397" cy="51734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55" name="Straight Arrow Connector 154">
            <a:extLst>
              <a:ext uri="{FF2B5EF4-FFF2-40B4-BE49-F238E27FC236}">
                <a16:creationId xmlns:a16="http://schemas.microsoft.com/office/drawing/2014/main" id="{CE966D4A-5023-4810-9694-2A602E071083}"/>
              </a:ext>
            </a:extLst>
          </p:cNvPr>
          <p:cNvCxnSpPr>
            <a:cxnSpLocks/>
            <a:stCxn id="132" idx="4"/>
            <a:endCxn id="133" idx="0"/>
          </p:cNvCxnSpPr>
          <p:nvPr/>
        </p:nvCxnSpPr>
        <p:spPr>
          <a:xfrm>
            <a:off x="7809982" y="5169445"/>
            <a:ext cx="18462" cy="23881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79" name="Rectangle 78">
            <a:extLst>
              <a:ext uri="{FF2B5EF4-FFF2-40B4-BE49-F238E27FC236}">
                <a16:creationId xmlns:a16="http://schemas.microsoft.com/office/drawing/2014/main" id="{E2E54FC8-AB47-4D28-813A-64BC7EC5A74D}"/>
              </a:ext>
            </a:extLst>
          </p:cNvPr>
          <p:cNvSpPr/>
          <p:nvPr/>
        </p:nvSpPr>
        <p:spPr>
          <a:xfrm>
            <a:off x="-55085" y="2983519"/>
            <a:ext cx="9243151" cy="857956"/>
          </a:xfrm>
          <a:prstGeom prst="rect">
            <a:avLst/>
          </a:prstGeom>
          <a:solidFill>
            <a:schemeClr val="bg1"/>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ln w="0"/>
                <a:solidFill>
                  <a:schemeClr val="tx1"/>
                </a:solidFill>
              </a:rPr>
              <a:t>Equivalent expressions</a:t>
            </a:r>
          </a:p>
        </p:txBody>
      </p:sp>
      <p:cxnSp>
        <p:nvCxnSpPr>
          <p:cNvPr id="81" name="Straight Connector 80">
            <a:extLst>
              <a:ext uri="{FF2B5EF4-FFF2-40B4-BE49-F238E27FC236}">
                <a16:creationId xmlns:a16="http://schemas.microsoft.com/office/drawing/2014/main" id="{1FC50A25-00C2-4558-B602-276BB28067CD}"/>
              </a:ext>
            </a:extLst>
          </p:cNvPr>
          <p:cNvCxnSpPr>
            <a:cxnSpLocks/>
            <a:stCxn id="79" idx="2"/>
          </p:cNvCxnSpPr>
          <p:nvPr/>
        </p:nvCxnSpPr>
        <p:spPr>
          <a:xfrm>
            <a:off x="4566491" y="3841475"/>
            <a:ext cx="5509" cy="3016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6804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fade">
                                      <p:cBhvr>
                                        <p:cTn id="20" dur="500"/>
                                        <p:tgtEl>
                                          <p:spTgt spid="8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500"/>
                                        <p:tgtEl>
                                          <p:spTgt spid="12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par>
                                <p:cTn id="27" presetID="10" presetClass="entr" presetSubtype="0" fill="hold" nodeType="with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fade">
                                      <p:cBhvr>
                                        <p:cTn id="29" dur="500"/>
                                        <p:tgtEl>
                                          <p:spTgt spid="1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fade">
                                      <p:cBhvr>
                                        <p:cTn id="32" dur="500"/>
                                        <p:tgtEl>
                                          <p:spTgt spid="13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animEffect transition="in" filter="fade">
                                      <p:cBhvr>
                                        <p:cTn id="35" dur="500"/>
                                        <p:tgtEl>
                                          <p:spTgt spid="13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500"/>
                                        <p:tgtEl>
                                          <p:spTgt spid="1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500"/>
                                        <p:tgtEl>
                                          <p:spTgt spid="1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4"/>
                                        </p:tgtEl>
                                        <p:attrNameLst>
                                          <p:attrName>style.visibility</p:attrName>
                                        </p:attrNameLst>
                                      </p:cBhvr>
                                      <p:to>
                                        <p:strVal val="visible"/>
                                      </p:to>
                                    </p:set>
                                    <p:animEffect transition="in" filter="fade">
                                      <p:cBhvr>
                                        <p:cTn id="44" dur="500"/>
                                        <p:tgtEl>
                                          <p:spTgt spid="1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5"/>
                                        </p:tgtEl>
                                        <p:attrNameLst>
                                          <p:attrName>style.visibility</p:attrName>
                                        </p:attrNameLst>
                                      </p:cBhvr>
                                      <p:to>
                                        <p:strVal val="visible"/>
                                      </p:to>
                                    </p:set>
                                    <p:animEffect transition="in" filter="fade">
                                      <p:cBhvr>
                                        <p:cTn id="47" dur="500"/>
                                        <p:tgtEl>
                                          <p:spTgt spid="135"/>
                                        </p:tgtEl>
                                      </p:cBhvr>
                                    </p:animEffect>
                                  </p:childTnLst>
                                </p:cTn>
                              </p:par>
                              <p:par>
                                <p:cTn id="48" presetID="10" presetClass="entr" presetSubtype="0" fill="hold" nodeType="withEffect">
                                  <p:stCondLst>
                                    <p:cond delay="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500"/>
                                        <p:tgtEl>
                                          <p:spTgt spid="136"/>
                                        </p:tgtEl>
                                      </p:cBhvr>
                                    </p:animEffect>
                                  </p:childTnLst>
                                </p:cTn>
                              </p:par>
                              <p:par>
                                <p:cTn id="51" presetID="10" presetClass="entr" presetSubtype="0" fill="hold" nodeType="withEffect">
                                  <p:stCondLst>
                                    <p:cond delay="0"/>
                                  </p:stCondLst>
                                  <p:childTnLst>
                                    <p:set>
                                      <p:cBhvr>
                                        <p:cTn id="52" dur="1" fill="hold">
                                          <p:stCondLst>
                                            <p:cond delay="0"/>
                                          </p:stCondLst>
                                        </p:cTn>
                                        <p:tgtEl>
                                          <p:spTgt spid="137"/>
                                        </p:tgtEl>
                                        <p:attrNameLst>
                                          <p:attrName>style.visibility</p:attrName>
                                        </p:attrNameLst>
                                      </p:cBhvr>
                                      <p:to>
                                        <p:strVal val="visible"/>
                                      </p:to>
                                    </p:set>
                                    <p:animEffect transition="in" filter="fade">
                                      <p:cBhvr>
                                        <p:cTn id="53" dur="500"/>
                                        <p:tgtEl>
                                          <p:spTgt spid="137"/>
                                        </p:tgtEl>
                                      </p:cBhvr>
                                    </p:animEffect>
                                  </p:childTnLst>
                                </p:cTn>
                              </p:par>
                              <p:par>
                                <p:cTn id="54" presetID="10" presetClass="entr" presetSubtype="0" fill="hold" nodeType="withEffect">
                                  <p:stCondLst>
                                    <p:cond delay="0"/>
                                  </p:stCondLst>
                                  <p:childTnLst>
                                    <p:set>
                                      <p:cBhvr>
                                        <p:cTn id="55" dur="1" fill="hold">
                                          <p:stCondLst>
                                            <p:cond delay="0"/>
                                          </p:stCondLst>
                                        </p:cTn>
                                        <p:tgtEl>
                                          <p:spTgt spid="145"/>
                                        </p:tgtEl>
                                        <p:attrNameLst>
                                          <p:attrName>style.visibility</p:attrName>
                                        </p:attrNameLst>
                                      </p:cBhvr>
                                      <p:to>
                                        <p:strVal val="visible"/>
                                      </p:to>
                                    </p:set>
                                    <p:animEffect transition="in" filter="fade">
                                      <p:cBhvr>
                                        <p:cTn id="56" dur="500"/>
                                        <p:tgtEl>
                                          <p:spTgt spid="145"/>
                                        </p:tgtEl>
                                      </p:cBhvr>
                                    </p:animEffect>
                                  </p:childTnLst>
                                </p:cTn>
                              </p:par>
                              <p:par>
                                <p:cTn id="57" presetID="10" presetClass="entr" presetSubtype="0" fill="hold" nodeType="with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fade">
                                      <p:cBhvr>
                                        <p:cTn id="59" dur="500"/>
                                        <p:tgtEl>
                                          <p:spTgt spid="149"/>
                                        </p:tgtEl>
                                      </p:cBhvr>
                                    </p:animEffect>
                                  </p:childTnLst>
                                </p:cTn>
                              </p:par>
                              <p:par>
                                <p:cTn id="60" presetID="10" presetClass="entr" presetSubtype="0" fill="hold" nodeType="withEffect">
                                  <p:stCondLst>
                                    <p:cond delay="0"/>
                                  </p:stCondLst>
                                  <p:childTnLst>
                                    <p:set>
                                      <p:cBhvr>
                                        <p:cTn id="61" dur="1" fill="hold">
                                          <p:stCondLst>
                                            <p:cond delay="0"/>
                                          </p:stCondLst>
                                        </p:cTn>
                                        <p:tgtEl>
                                          <p:spTgt spid="152"/>
                                        </p:tgtEl>
                                        <p:attrNameLst>
                                          <p:attrName>style.visibility</p:attrName>
                                        </p:attrNameLst>
                                      </p:cBhvr>
                                      <p:to>
                                        <p:strVal val="visible"/>
                                      </p:to>
                                    </p:set>
                                    <p:animEffect transition="in" filter="fade">
                                      <p:cBhvr>
                                        <p:cTn id="62" dur="500"/>
                                        <p:tgtEl>
                                          <p:spTgt spid="152"/>
                                        </p:tgtEl>
                                      </p:cBhvr>
                                    </p:animEffect>
                                  </p:childTnLst>
                                </p:cTn>
                              </p:par>
                              <p:par>
                                <p:cTn id="63" presetID="10" presetClass="entr" presetSubtype="0" fill="hold" nodeType="withEffect">
                                  <p:stCondLst>
                                    <p:cond delay="0"/>
                                  </p:stCondLst>
                                  <p:childTnLst>
                                    <p:set>
                                      <p:cBhvr>
                                        <p:cTn id="64" dur="1" fill="hold">
                                          <p:stCondLst>
                                            <p:cond delay="0"/>
                                          </p:stCondLst>
                                        </p:cTn>
                                        <p:tgtEl>
                                          <p:spTgt spid="155"/>
                                        </p:tgtEl>
                                        <p:attrNameLst>
                                          <p:attrName>style.visibility</p:attrName>
                                        </p:attrNameLst>
                                      </p:cBhvr>
                                      <p:to>
                                        <p:strVal val="visible"/>
                                      </p:to>
                                    </p:set>
                                    <p:animEffect transition="in" filter="fade">
                                      <p:cBhvr>
                                        <p:cTn id="65" dur="500"/>
                                        <p:tgtEl>
                                          <p:spTgt spid="15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25" grpId="0" animBg="1"/>
      <p:bldP spid="126" grpId="0" animBg="1"/>
      <p:bldP spid="130" grpId="0" animBg="1"/>
      <p:bldP spid="131" grpId="0" animBg="1"/>
      <p:bldP spid="132" grpId="0" animBg="1"/>
      <p:bldP spid="133" grpId="0" animBg="1"/>
      <p:bldP spid="134" grpId="0" animBg="1"/>
      <p:bldP spid="1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6AB6-85E6-4AAB-BD89-B4671DE6028C}"/>
              </a:ext>
            </a:extLst>
          </p:cNvPr>
          <p:cNvSpPr>
            <a:spLocks noGrp="1"/>
          </p:cNvSpPr>
          <p:nvPr>
            <p:ph type="title"/>
          </p:nvPr>
        </p:nvSpPr>
        <p:spPr>
          <a:xfrm>
            <a:off x="0" y="1914178"/>
            <a:ext cx="9144001" cy="3029644"/>
          </a:xfrm>
        </p:spPr>
        <p:txBody>
          <a:bodyPr anchor="ctr">
            <a:normAutofit/>
          </a:bodyPr>
          <a:lstStyle/>
          <a:p>
            <a:pPr algn="ctr"/>
            <a:r>
              <a:rPr lang="en-US" dirty="0"/>
              <a:t>Knowledge Compilation:</a:t>
            </a:r>
            <a:br>
              <a:rPr lang="en-US" sz="4000" dirty="0"/>
            </a:br>
            <a:br>
              <a:rPr lang="en-US" sz="1800" dirty="0"/>
            </a:br>
            <a:r>
              <a:rPr lang="en-US" sz="3600" dirty="0"/>
              <a:t>Translate logical statements between forms</a:t>
            </a:r>
          </a:p>
        </p:txBody>
      </p:sp>
      <p:sp>
        <p:nvSpPr>
          <p:cNvPr id="4" name="Footer Placeholder 3">
            <a:extLst>
              <a:ext uri="{FF2B5EF4-FFF2-40B4-BE49-F238E27FC236}">
                <a16:creationId xmlns:a16="http://schemas.microsoft.com/office/drawing/2014/main" id="{FF43BDA7-B81F-4EF9-ADD8-B49ECAA3B7F7}"/>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A092E658-D828-4504-A7C7-DDE7FB152176}"/>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27</a:t>
            </a:fld>
            <a:endParaRPr lang="en-US"/>
          </a:p>
        </p:txBody>
      </p:sp>
      <p:sp>
        <p:nvSpPr>
          <p:cNvPr id="6" name="TextBox 5">
            <a:extLst>
              <a:ext uri="{FF2B5EF4-FFF2-40B4-BE49-F238E27FC236}">
                <a16:creationId xmlns:a16="http://schemas.microsoft.com/office/drawing/2014/main" id="{97B383F7-0516-4983-BA43-016B22019BC5}"/>
              </a:ext>
            </a:extLst>
          </p:cNvPr>
          <p:cNvSpPr txBox="1"/>
          <p:nvPr/>
        </p:nvSpPr>
        <p:spPr>
          <a:xfrm>
            <a:off x="2436470" y="4261819"/>
            <a:ext cx="4271060" cy="461665"/>
          </a:xfrm>
          <a:prstGeom prst="rect">
            <a:avLst/>
          </a:prstGeom>
          <a:noFill/>
        </p:spPr>
        <p:txBody>
          <a:bodyPr wrap="square" rtlCol="0">
            <a:spAutoFit/>
          </a:bodyPr>
          <a:lstStyle/>
          <a:p>
            <a:r>
              <a:rPr lang="en-US" sz="2400" dirty="0">
                <a:solidFill>
                  <a:schemeClr val="bg1">
                    <a:lumMod val="50000"/>
                  </a:schemeClr>
                </a:solidFill>
              </a:rPr>
              <a:t>[</a:t>
            </a:r>
            <a:r>
              <a:rPr lang="en-US" sz="2400" dirty="0" err="1">
                <a:solidFill>
                  <a:schemeClr val="bg1">
                    <a:lumMod val="50000"/>
                  </a:schemeClr>
                </a:solidFill>
              </a:rPr>
              <a:t>Darwiche</a:t>
            </a:r>
            <a:r>
              <a:rPr lang="en-US" sz="2400" dirty="0">
                <a:solidFill>
                  <a:schemeClr val="bg1">
                    <a:lumMod val="50000"/>
                  </a:schemeClr>
                </a:solidFill>
              </a:rPr>
              <a:t> and Marquis, 2002]</a:t>
            </a:r>
          </a:p>
        </p:txBody>
      </p:sp>
    </p:spTree>
    <p:extLst>
      <p:ext uri="{BB962C8B-B14F-4D97-AF65-F5344CB8AC3E}">
        <p14:creationId xmlns:p14="http://schemas.microsoft.com/office/powerpoint/2010/main" val="35911794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28</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231" y="5893669"/>
            <a:ext cx="4395393" cy="769441"/>
          </a:xfrm>
          <a:prstGeom prst="rect">
            <a:avLst/>
          </a:prstGeom>
          <a:noFill/>
        </p:spPr>
        <p:txBody>
          <a:bodyPr wrap="square" rtlCol="0">
            <a:spAutoFit/>
          </a:bodyPr>
          <a:lstStyle/>
          <a:p>
            <a:pPr algn="ctr"/>
            <a:r>
              <a:rPr lang="en-US" sz="4400" dirty="0"/>
              <a:t>Decomposable</a:t>
            </a:r>
          </a:p>
        </p:txBody>
      </p:sp>
      <p:grpSp>
        <p:nvGrpSpPr>
          <p:cNvPr id="17" name="Group 16">
            <a:extLst>
              <a:ext uri="{FF2B5EF4-FFF2-40B4-BE49-F238E27FC236}">
                <a16:creationId xmlns:a16="http://schemas.microsoft.com/office/drawing/2014/main" id="{BFD365B5-E367-47CF-A33E-5A3AEF6635C5}"/>
              </a:ext>
            </a:extLst>
          </p:cNvPr>
          <p:cNvGrpSpPr/>
          <p:nvPr/>
        </p:nvGrpSpPr>
        <p:grpSpPr>
          <a:xfrm>
            <a:off x="1025236" y="294243"/>
            <a:ext cx="6856660" cy="5655429"/>
            <a:chOff x="4895619" y="105664"/>
            <a:chExt cx="3214877" cy="2651657"/>
          </a:xfrm>
        </p:grpSpPr>
        <p:sp>
          <p:nvSpPr>
            <p:cNvPr id="18" name="Oval 17">
              <a:extLst>
                <a:ext uri="{FF2B5EF4-FFF2-40B4-BE49-F238E27FC236}">
                  <a16:creationId xmlns:a16="http://schemas.microsoft.com/office/drawing/2014/main" id="{FE28B120-5AE7-4F75-A53A-D1352BDB6125}"/>
                </a:ext>
              </a:extLst>
            </p:cNvPr>
            <p:cNvSpPr/>
            <p:nvPr/>
          </p:nvSpPr>
          <p:spPr>
            <a:xfrm>
              <a:off x="6403950" y="105664"/>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23" name="Oval 22">
              <a:extLst>
                <a:ext uri="{FF2B5EF4-FFF2-40B4-BE49-F238E27FC236}">
                  <a16:creationId xmlns:a16="http://schemas.microsoft.com/office/drawing/2014/main" id="{BB61DF2D-2D77-4857-B62D-4CCAFECE7792}"/>
                </a:ext>
              </a:extLst>
            </p:cNvPr>
            <p:cNvSpPr/>
            <p:nvPr/>
          </p:nvSpPr>
          <p:spPr>
            <a:xfrm>
              <a:off x="5255447" y="851690"/>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a:t>
              </a:r>
            </a:p>
          </p:txBody>
        </p:sp>
        <p:sp>
          <p:nvSpPr>
            <p:cNvPr id="27" name="Oval 26">
              <a:extLst>
                <a:ext uri="{FF2B5EF4-FFF2-40B4-BE49-F238E27FC236}">
                  <a16:creationId xmlns:a16="http://schemas.microsoft.com/office/drawing/2014/main" id="{3CCE2D02-7C2B-48EC-993B-5610F9E2C180}"/>
                </a:ext>
              </a:extLst>
            </p:cNvPr>
            <p:cNvSpPr/>
            <p:nvPr/>
          </p:nvSpPr>
          <p:spPr>
            <a:xfrm>
              <a:off x="5760003" y="1627564"/>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30" name="Oval 29">
              <a:extLst>
                <a:ext uri="{FF2B5EF4-FFF2-40B4-BE49-F238E27FC236}">
                  <a16:creationId xmlns:a16="http://schemas.microsoft.com/office/drawing/2014/main" id="{5EAA839A-3835-470C-AB39-1B0DFBF8A797}"/>
                </a:ext>
              </a:extLst>
            </p:cNvPr>
            <p:cNvSpPr/>
            <p:nvPr/>
          </p:nvSpPr>
          <p:spPr>
            <a:xfrm>
              <a:off x="4895619" y="162756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31" name="Oval 30">
              <a:extLst>
                <a:ext uri="{FF2B5EF4-FFF2-40B4-BE49-F238E27FC236}">
                  <a16:creationId xmlns:a16="http://schemas.microsoft.com/office/drawing/2014/main" id="{754F0B88-FB52-4346-A98C-EE7C93C362BE}"/>
                </a:ext>
              </a:extLst>
            </p:cNvPr>
            <p:cNvSpPr/>
            <p:nvPr/>
          </p:nvSpPr>
          <p:spPr>
            <a:xfrm>
              <a:off x="5564656" y="2403438"/>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32" name="Oval 31">
              <a:extLst>
                <a:ext uri="{FF2B5EF4-FFF2-40B4-BE49-F238E27FC236}">
                  <a16:creationId xmlns:a16="http://schemas.microsoft.com/office/drawing/2014/main" id="{3A276DF6-80BD-4DFD-B6B1-75DA8120D63D}"/>
                </a:ext>
              </a:extLst>
            </p:cNvPr>
            <p:cNvSpPr/>
            <p:nvPr/>
          </p:nvSpPr>
          <p:spPr>
            <a:xfrm>
              <a:off x="6403950" y="240130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33" name="Oval 32">
              <a:extLst>
                <a:ext uri="{FF2B5EF4-FFF2-40B4-BE49-F238E27FC236}">
                  <a16:creationId xmlns:a16="http://schemas.microsoft.com/office/drawing/2014/main" id="{93CC79B7-A6BD-40DC-A633-19287FBDFD2B}"/>
                </a:ext>
              </a:extLst>
            </p:cNvPr>
            <p:cNvSpPr/>
            <p:nvPr/>
          </p:nvSpPr>
          <p:spPr>
            <a:xfrm>
              <a:off x="6558554" y="85085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34" name="Oval 33">
              <a:extLst>
                <a:ext uri="{FF2B5EF4-FFF2-40B4-BE49-F238E27FC236}">
                  <a16:creationId xmlns:a16="http://schemas.microsoft.com/office/drawing/2014/main" id="{085DCF40-D154-46DB-ADCC-6371FF149B42}"/>
                </a:ext>
              </a:extLst>
            </p:cNvPr>
            <p:cNvSpPr/>
            <p:nvPr/>
          </p:nvSpPr>
          <p:spPr>
            <a:xfrm>
              <a:off x="7552452" y="839130"/>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35" name="Straight Arrow Connector 34">
              <a:extLst>
                <a:ext uri="{FF2B5EF4-FFF2-40B4-BE49-F238E27FC236}">
                  <a16:creationId xmlns:a16="http://schemas.microsoft.com/office/drawing/2014/main" id="{9BE47FD1-45B7-4506-8F5A-A4726F065D86}"/>
                </a:ext>
              </a:extLst>
            </p:cNvPr>
            <p:cNvCxnSpPr>
              <a:cxnSpLocks/>
              <a:stCxn id="18" idx="4"/>
              <a:endCxn id="34" idx="1"/>
            </p:cNvCxnSpPr>
            <p:nvPr/>
          </p:nvCxnSpPr>
          <p:spPr>
            <a:xfrm>
              <a:off x="6837577" y="459547"/>
              <a:ext cx="796599" cy="43140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FFDA27EF-9F0A-4242-8D4B-092DBA8E873C}"/>
                </a:ext>
              </a:extLst>
            </p:cNvPr>
            <p:cNvCxnSpPr>
              <a:cxnSpLocks/>
              <a:stCxn id="18" idx="4"/>
              <a:endCxn id="33" idx="0"/>
            </p:cNvCxnSpPr>
            <p:nvPr/>
          </p:nvCxnSpPr>
          <p:spPr>
            <a:xfrm flipH="1">
              <a:off x="6837576" y="459547"/>
              <a:ext cx="1" cy="39130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5C52A20C-7123-42AE-ADFE-FE1504F3CE73}"/>
                </a:ext>
              </a:extLst>
            </p:cNvPr>
            <p:cNvCxnSpPr>
              <a:cxnSpLocks/>
              <a:stCxn id="18" idx="4"/>
              <a:endCxn id="23" idx="7"/>
            </p:cNvCxnSpPr>
            <p:nvPr/>
          </p:nvCxnSpPr>
          <p:spPr>
            <a:xfrm flipH="1">
              <a:off x="5995694" y="459547"/>
              <a:ext cx="841883" cy="44396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65E7E463-8CD7-4D8F-A52B-3A8F83858080}"/>
                </a:ext>
              </a:extLst>
            </p:cNvPr>
            <p:cNvCxnSpPr>
              <a:cxnSpLocks/>
              <a:stCxn id="23" idx="4"/>
              <a:endCxn id="27" idx="0"/>
            </p:cNvCxnSpPr>
            <p:nvPr/>
          </p:nvCxnSpPr>
          <p:spPr>
            <a:xfrm>
              <a:off x="5689074" y="1205573"/>
              <a:ext cx="504556" cy="42199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803F4614-A2E7-4BA0-809F-2BE3DAD93310}"/>
                </a:ext>
              </a:extLst>
            </p:cNvPr>
            <p:cNvCxnSpPr>
              <a:cxnSpLocks/>
              <a:stCxn id="23" idx="4"/>
              <a:endCxn id="30" idx="0"/>
            </p:cNvCxnSpPr>
            <p:nvPr/>
          </p:nvCxnSpPr>
          <p:spPr>
            <a:xfrm flipH="1">
              <a:off x="5174641" y="1205573"/>
              <a:ext cx="514433" cy="42199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56A03561-2C5F-47FF-AD18-BC48D9009D3F}"/>
                </a:ext>
              </a:extLst>
            </p:cNvPr>
            <p:cNvCxnSpPr>
              <a:cxnSpLocks/>
              <a:stCxn id="27" idx="4"/>
              <a:endCxn id="32" idx="0"/>
            </p:cNvCxnSpPr>
            <p:nvPr/>
          </p:nvCxnSpPr>
          <p:spPr>
            <a:xfrm>
              <a:off x="6193630" y="1981447"/>
              <a:ext cx="489342" cy="419857"/>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0B620A7C-9B10-480E-ADD9-95FF03A0AA01}"/>
                </a:ext>
              </a:extLst>
            </p:cNvPr>
            <p:cNvCxnSpPr>
              <a:cxnSpLocks/>
              <a:stCxn id="27" idx="4"/>
              <a:endCxn id="31" idx="0"/>
            </p:cNvCxnSpPr>
            <p:nvPr/>
          </p:nvCxnSpPr>
          <p:spPr>
            <a:xfrm flipH="1">
              <a:off x="5843678" y="1981447"/>
              <a:ext cx="349952" cy="42199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97728048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29</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231" y="5893669"/>
            <a:ext cx="4395393" cy="769441"/>
          </a:xfrm>
          <a:prstGeom prst="rect">
            <a:avLst/>
          </a:prstGeom>
          <a:noFill/>
        </p:spPr>
        <p:txBody>
          <a:bodyPr wrap="square" rtlCol="0">
            <a:spAutoFit/>
          </a:bodyPr>
          <a:lstStyle/>
          <a:p>
            <a:pPr algn="ctr"/>
            <a:r>
              <a:rPr lang="en-US" sz="4400" dirty="0"/>
              <a:t>Decomposable</a:t>
            </a:r>
          </a:p>
        </p:txBody>
      </p:sp>
      <p:grpSp>
        <p:nvGrpSpPr>
          <p:cNvPr id="17" name="Group 16">
            <a:extLst>
              <a:ext uri="{FF2B5EF4-FFF2-40B4-BE49-F238E27FC236}">
                <a16:creationId xmlns:a16="http://schemas.microsoft.com/office/drawing/2014/main" id="{BFD365B5-E367-47CF-A33E-5A3AEF6635C5}"/>
              </a:ext>
            </a:extLst>
          </p:cNvPr>
          <p:cNvGrpSpPr/>
          <p:nvPr/>
        </p:nvGrpSpPr>
        <p:grpSpPr>
          <a:xfrm>
            <a:off x="1025236" y="294243"/>
            <a:ext cx="6856660" cy="5655429"/>
            <a:chOff x="4895619" y="105664"/>
            <a:chExt cx="3214877" cy="2651657"/>
          </a:xfrm>
        </p:grpSpPr>
        <p:sp>
          <p:nvSpPr>
            <p:cNvPr id="18" name="Oval 17">
              <a:extLst>
                <a:ext uri="{FF2B5EF4-FFF2-40B4-BE49-F238E27FC236}">
                  <a16:creationId xmlns:a16="http://schemas.microsoft.com/office/drawing/2014/main" id="{FE28B120-5AE7-4F75-A53A-D1352BDB6125}"/>
                </a:ext>
              </a:extLst>
            </p:cNvPr>
            <p:cNvSpPr/>
            <p:nvPr/>
          </p:nvSpPr>
          <p:spPr>
            <a:xfrm>
              <a:off x="6403950" y="105664"/>
              <a:ext cx="867253" cy="353883"/>
            </a:xfrm>
            <a:prstGeom prst="ellipse">
              <a:avLst/>
            </a:prstGeom>
            <a:solidFill>
              <a:srgbClr val="D1E2FF">
                <a:alpha val="10000"/>
              </a:srgbClr>
            </a:solid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AND</a:t>
              </a:r>
            </a:p>
          </p:txBody>
        </p:sp>
        <p:sp>
          <p:nvSpPr>
            <p:cNvPr id="23" name="Oval 22">
              <a:extLst>
                <a:ext uri="{FF2B5EF4-FFF2-40B4-BE49-F238E27FC236}">
                  <a16:creationId xmlns:a16="http://schemas.microsoft.com/office/drawing/2014/main" id="{BB61DF2D-2D77-4857-B62D-4CCAFECE7792}"/>
                </a:ext>
              </a:extLst>
            </p:cNvPr>
            <p:cNvSpPr/>
            <p:nvPr/>
          </p:nvSpPr>
          <p:spPr>
            <a:xfrm>
              <a:off x="5255447" y="851690"/>
              <a:ext cx="867253" cy="353883"/>
            </a:xfrm>
            <a:prstGeom prst="ellipse">
              <a:avLst/>
            </a:prstGeom>
            <a:solidFill>
              <a:srgbClr val="D1E2FF">
                <a:alpha val="10000"/>
              </a:srgbClr>
            </a:solid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OR</a:t>
              </a:r>
            </a:p>
          </p:txBody>
        </p:sp>
        <p:sp>
          <p:nvSpPr>
            <p:cNvPr id="27" name="Oval 26">
              <a:extLst>
                <a:ext uri="{FF2B5EF4-FFF2-40B4-BE49-F238E27FC236}">
                  <a16:creationId xmlns:a16="http://schemas.microsoft.com/office/drawing/2014/main" id="{3CCE2D02-7C2B-48EC-993B-5610F9E2C180}"/>
                </a:ext>
              </a:extLst>
            </p:cNvPr>
            <p:cNvSpPr/>
            <p:nvPr/>
          </p:nvSpPr>
          <p:spPr>
            <a:xfrm>
              <a:off x="5760003" y="1627564"/>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30" name="Oval 29">
              <a:extLst>
                <a:ext uri="{FF2B5EF4-FFF2-40B4-BE49-F238E27FC236}">
                  <a16:creationId xmlns:a16="http://schemas.microsoft.com/office/drawing/2014/main" id="{5EAA839A-3835-470C-AB39-1B0DFBF8A797}"/>
                </a:ext>
              </a:extLst>
            </p:cNvPr>
            <p:cNvSpPr/>
            <p:nvPr/>
          </p:nvSpPr>
          <p:spPr>
            <a:xfrm>
              <a:off x="4895619" y="1627564"/>
              <a:ext cx="558044" cy="353883"/>
            </a:xfrm>
            <a:prstGeom prst="ellipse">
              <a:avLst/>
            </a:prstGeom>
            <a:solidFill>
              <a:srgbClr val="D1E2FF">
                <a:alpha val="10000"/>
              </a:srgbClr>
            </a:solid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A</a:t>
              </a:r>
            </a:p>
          </p:txBody>
        </p:sp>
        <p:sp>
          <p:nvSpPr>
            <p:cNvPr id="31" name="Oval 30">
              <a:extLst>
                <a:ext uri="{FF2B5EF4-FFF2-40B4-BE49-F238E27FC236}">
                  <a16:creationId xmlns:a16="http://schemas.microsoft.com/office/drawing/2014/main" id="{754F0B88-FB52-4346-A98C-EE7C93C362BE}"/>
                </a:ext>
              </a:extLst>
            </p:cNvPr>
            <p:cNvSpPr/>
            <p:nvPr/>
          </p:nvSpPr>
          <p:spPr>
            <a:xfrm>
              <a:off x="5564656" y="2403438"/>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32" name="Oval 31">
              <a:extLst>
                <a:ext uri="{FF2B5EF4-FFF2-40B4-BE49-F238E27FC236}">
                  <a16:creationId xmlns:a16="http://schemas.microsoft.com/office/drawing/2014/main" id="{3A276DF6-80BD-4DFD-B6B1-75DA8120D63D}"/>
                </a:ext>
              </a:extLst>
            </p:cNvPr>
            <p:cNvSpPr/>
            <p:nvPr/>
          </p:nvSpPr>
          <p:spPr>
            <a:xfrm>
              <a:off x="6403950" y="240130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33" name="Oval 32">
              <a:extLst>
                <a:ext uri="{FF2B5EF4-FFF2-40B4-BE49-F238E27FC236}">
                  <a16:creationId xmlns:a16="http://schemas.microsoft.com/office/drawing/2014/main" id="{93CC79B7-A6BD-40DC-A633-19287FBDFD2B}"/>
                </a:ext>
              </a:extLst>
            </p:cNvPr>
            <p:cNvSpPr/>
            <p:nvPr/>
          </p:nvSpPr>
          <p:spPr>
            <a:xfrm>
              <a:off x="6558554" y="850855"/>
              <a:ext cx="558044" cy="353883"/>
            </a:xfrm>
            <a:prstGeom prst="ellipse">
              <a:avLst/>
            </a:prstGeom>
            <a:solidFill>
              <a:srgbClr val="D1E2FF">
                <a:alpha val="10000"/>
              </a:srgbClr>
            </a:solid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¬C</a:t>
              </a:r>
            </a:p>
          </p:txBody>
        </p:sp>
        <p:sp>
          <p:nvSpPr>
            <p:cNvPr id="34" name="Oval 33">
              <a:extLst>
                <a:ext uri="{FF2B5EF4-FFF2-40B4-BE49-F238E27FC236}">
                  <a16:creationId xmlns:a16="http://schemas.microsoft.com/office/drawing/2014/main" id="{085DCF40-D154-46DB-ADCC-6371FF149B42}"/>
                </a:ext>
              </a:extLst>
            </p:cNvPr>
            <p:cNvSpPr/>
            <p:nvPr/>
          </p:nvSpPr>
          <p:spPr>
            <a:xfrm>
              <a:off x="7552452" y="839130"/>
              <a:ext cx="558044" cy="353883"/>
            </a:xfrm>
            <a:prstGeom prst="ellipse">
              <a:avLst/>
            </a:prstGeom>
            <a:solidFill>
              <a:srgbClr val="D1E2FF">
                <a:alpha val="10000"/>
              </a:srgbClr>
            </a:solidFill>
            <a:ln>
              <a:solidFill>
                <a:schemeClr val="accent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¬D</a:t>
              </a:r>
            </a:p>
          </p:txBody>
        </p:sp>
        <p:cxnSp>
          <p:nvCxnSpPr>
            <p:cNvPr id="35" name="Straight Arrow Connector 34">
              <a:extLst>
                <a:ext uri="{FF2B5EF4-FFF2-40B4-BE49-F238E27FC236}">
                  <a16:creationId xmlns:a16="http://schemas.microsoft.com/office/drawing/2014/main" id="{9BE47FD1-45B7-4506-8F5A-A4726F065D86}"/>
                </a:ext>
              </a:extLst>
            </p:cNvPr>
            <p:cNvCxnSpPr>
              <a:cxnSpLocks/>
              <a:stCxn id="18" idx="4"/>
              <a:endCxn id="34" idx="1"/>
            </p:cNvCxnSpPr>
            <p:nvPr/>
          </p:nvCxnSpPr>
          <p:spPr>
            <a:xfrm>
              <a:off x="6837577" y="459547"/>
              <a:ext cx="796599" cy="431408"/>
            </a:xfrm>
            <a:prstGeom prst="straightConnector1">
              <a:avLst/>
            </a:prstGeom>
            <a:solidFill>
              <a:srgbClr val="D1E2FF">
                <a:alpha val="10000"/>
              </a:srgbClr>
            </a:solidFill>
            <a:ln w="38100">
              <a:solidFill>
                <a:schemeClr val="accent1">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FFDA27EF-9F0A-4242-8D4B-092DBA8E873C}"/>
                </a:ext>
              </a:extLst>
            </p:cNvPr>
            <p:cNvCxnSpPr>
              <a:cxnSpLocks/>
              <a:stCxn id="18" idx="4"/>
              <a:endCxn id="33" idx="0"/>
            </p:cNvCxnSpPr>
            <p:nvPr/>
          </p:nvCxnSpPr>
          <p:spPr>
            <a:xfrm flipH="1">
              <a:off x="6837576" y="459547"/>
              <a:ext cx="1" cy="391308"/>
            </a:xfrm>
            <a:prstGeom prst="straightConnector1">
              <a:avLst/>
            </a:prstGeom>
            <a:ln w="38100">
              <a:solidFill>
                <a:schemeClr val="accent1">
                  <a:lumMod val="75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5C52A20C-7123-42AE-ADFE-FE1504F3CE73}"/>
                </a:ext>
              </a:extLst>
            </p:cNvPr>
            <p:cNvCxnSpPr>
              <a:cxnSpLocks/>
              <a:stCxn id="18" idx="4"/>
              <a:endCxn id="23" idx="7"/>
            </p:cNvCxnSpPr>
            <p:nvPr/>
          </p:nvCxnSpPr>
          <p:spPr>
            <a:xfrm flipH="1">
              <a:off x="5995694" y="459547"/>
              <a:ext cx="841883" cy="443968"/>
            </a:xfrm>
            <a:prstGeom prst="straightConnector1">
              <a:avLst/>
            </a:prstGeom>
            <a:solidFill>
              <a:srgbClr val="D1E2FF">
                <a:alpha val="10000"/>
              </a:srgbClr>
            </a:solidFill>
            <a:ln w="38100">
              <a:solidFill>
                <a:schemeClr val="accent1">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65E7E463-8CD7-4D8F-A52B-3A8F83858080}"/>
                </a:ext>
              </a:extLst>
            </p:cNvPr>
            <p:cNvCxnSpPr>
              <a:cxnSpLocks/>
              <a:stCxn id="23" idx="4"/>
              <a:endCxn id="27" idx="0"/>
            </p:cNvCxnSpPr>
            <p:nvPr/>
          </p:nvCxnSpPr>
          <p:spPr>
            <a:xfrm>
              <a:off x="5689074" y="1205573"/>
              <a:ext cx="504556" cy="421991"/>
            </a:xfrm>
            <a:prstGeom prst="straightConnector1">
              <a:avLst/>
            </a:prstGeom>
            <a:solidFill>
              <a:srgbClr val="D1E2FF">
                <a:alpha val="10000"/>
              </a:srgbClr>
            </a:solidFill>
            <a:ln w="38100">
              <a:solidFill>
                <a:schemeClr val="accent1">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803F4614-A2E7-4BA0-809F-2BE3DAD93310}"/>
                </a:ext>
              </a:extLst>
            </p:cNvPr>
            <p:cNvCxnSpPr>
              <a:cxnSpLocks/>
              <a:stCxn id="23" idx="4"/>
              <a:endCxn id="30" idx="0"/>
            </p:cNvCxnSpPr>
            <p:nvPr/>
          </p:nvCxnSpPr>
          <p:spPr>
            <a:xfrm flipH="1">
              <a:off x="5174641" y="1205573"/>
              <a:ext cx="514433" cy="421991"/>
            </a:xfrm>
            <a:prstGeom prst="straightConnector1">
              <a:avLst/>
            </a:prstGeom>
            <a:solidFill>
              <a:srgbClr val="D1E2FF">
                <a:alpha val="10000"/>
              </a:srgbClr>
            </a:solidFill>
            <a:ln w="38100">
              <a:solidFill>
                <a:schemeClr val="accent1">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56A03561-2C5F-47FF-AD18-BC48D9009D3F}"/>
                </a:ext>
              </a:extLst>
            </p:cNvPr>
            <p:cNvCxnSpPr>
              <a:cxnSpLocks/>
              <a:stCxn id="27" idx="4"/>
              <a:endCxn id="32" idx="0"/>
            </p:cNvCxnSpPr>
            <p:nvPr/>
          </p:nvCxnSpPr>
          <p:spPr>
            <a:xfrm>
              <a:off x="6193630" y="1981447"/>
              <a:ext cx="489342" cy="419857"/>
            </a:xfrm>
            <a:prstGeom prst="straightConnector1">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0B620A7C-9B10-480E-ADD9-95FF03A0AA01}"/>
                </a:ext>
              </a:extLst>
            </p:cNvPr>
            <p:cNvCxnSpPr>
              <a:cxnSpLocks/>
              <a:stCxn id="27" idx="4"/>
              <a:endCxn id="31" idx="0"/>
            </p:cNvCxnSpPr>
            <p:nvPr/>
          </p:nvCxnSpPr>
          <p:spPr>
            <a:xfrm flipH="1">
              <a:off x="5843678" y="1981447"/>
              <a:ext cx="349952" cy="421991"/>
            </a:xfrm>
            <a:prstGeom prst="straightConnector1">
              <a:avLst/>
            </a:prstGeom>
            <a:ln w="38100">
              <a:solidFill>
                <a:srgbClr val="00B0F0"/>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5734622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ortgage">
            <a:extLst>
              <a:ext uri="{FF2B5EF4-FFF2-40B4-BE49-F238E27FC236}">
                <a16:creationId xmlns:a16="http://schemas.microsoft.com/office/drawing/2014/main" id="{B65047A0-2228-475A-AA41-CA00CFC161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15" t="-1" r="1700" b="-2"/>
          <a:stretch/>
        </p:blipFill>
        <p:spPr bwMode="auto">
          <a:xfrm>
            <a:off x="4724400" y="174668"/>
            <a:ext cx="4196316" cy="31338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https://mail.google.com/mail/u/0?ui=2&amp;ik=d26b42661d&amp;attid=0.1.1&amp;permmsgid=msg-f:1638788299974723657&amp;th=16be2546b20f4849&amp;view=fimg&amp;sz=s0-l75-ft&amp;attbid=ANGjdJ9C3eBJeweRU_IVbz8xgFrFv3njatdRSb4pEs1meqwovVGeSz9e3Nbo1LoX5ZOuLVcSqXFqas8CmShuBhJ3R6uGLntyM4UoGllVqEfO6Co0aDlH7XKGd6BV0DE&amp;disp=emb">
            <a:extLst>
              <a:ext uri="{FF2B5EF4-FFF2-40B4-BE49-F238E27FC236}">
                <a16:creationId xmlns:a16="http://schemas.microsoft.com/office/drawing/2014/main" id="{825332D1-31AB-4377-9B87-292B7F1E42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bicycle parked on the side of a building&#10;&#10;Description automatically generated">
            <a:extLst>
              <a:ext uri="{FF2B5EF4-FFF2-40B4-BE49-F238E27FC236}">
                <a16:creationId xmlns:a16="http://schemas.microsoft.com/office/drawing/2014/main" id="{EEDAE123-EFCB-44F1-8930-5F3BE7B16988}"/>
              </a:ext>
            </a:extLst>
          </p:cNvPr>
          <p:cNvPicPr>
            <a:picLocks noChangeAspect="1"/>
          </p:cNvPicPr>
          <p:nvPr/>
        </p:nvPicPr>
        <p:blipFill rotWithShape="1">
          <a:blip r:embed="rId4">
            <a:extLst>
              <a:ext uri="{28A0092B-C50C-407E-A947-70E740481C1C}">
                <a14:useLocalDpi xmlns:a14="http://schemas.microsoft.com/office/drawing/2010/main" val="0"/>
              </a:ext>
            </a:extLst>
          </a:blip>
          <a:srcRect t="5437" r="5033"/>
          <a:stretch/>
        </p:blipFill>
        <p:spPr>
          <a:xfrm>
            <a:off x="217966" y="174668"/>
            <a:ext cx="4196316" cy="3133826"/>
          </a:xfrm>
          <a:prstGeom prst="rect">
            <a:avLst/>
          </a:prstGeom>
        </p:spPr>
      </p:pic>
    </p:spTree>
    <p:extLst>
      <p:ext uri="{BB962C8B-B14F-4D97-AF65-F5344CB8AC3E}">
        <p14:creationId xmlns:p14="http://schemas.microsoft.com/office/powerpoint/2010/main" val="306940803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30</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231" y="5893669"/>
            <a:ext cx="4395393" cy="769441"/>
          </a:xfrm>
          <a:prstGeom prst="rect">
            <a:avLst/>
          </a:prstGeom>
          <a:noFill/>
        </p:spPr>
        <p:txBody>
          <a:bodyPr wrap="square" rtlCol="0">
            <a:spAutoFit/>
          </a:bodyPr>
          <a:lstStyle/>
          <a:p>
            <a:pPr algn="ctr"/>
            <a:r>
              <a:rPr lang="en-US" sz="4400" dirty="0"/>
              <a:t>Decomposable</a:t>
            </a:r>
          </a:p>
        </p:txBody>
      </p:sp>
      <p:grpSp>
        <p:nvGrpSpPr>
          <p:cNvPr id="17" name="Group 16">
            <a:extLst>
              <a:ext uri="{FF2B5EF4-FFF2-40B4-BE49-F238E27FC236}">
                <a16:creationId xmlns:a16="http://schemas.microsoft.com/office/drawing/2014/main" id="{BFD365B5-E367-47CF-A33E-5A3AEF6635C5}"/>
              </a:ext>
            </a:extLst>
          </p:cNvPr>
          <p:cNvGrpSpPr/>
          <p:nvPr/>
        </p:nvGrpSpPr>
        <p:grpSpPr>
          <a:xfrm>
            <a:off x="1025236" y="294243"/>
            <a:ext cx="6856660" cy="5655429"/>
            <a:chOff x="4895619" y="105664"/>
            <a:chExt cx="3214877" cy="2651657"/>
          </a:xfrm>
        </p:grpSpPr>
        <p:sp>
          <p:nvSpPr>
            <p:cNvPr id="18" name="Oval 17">
              <a:extLst>
                <a:ext uri="{FF2B5EF4-FFF2-40B4-BE49-F238E27FC236}">
                  <a16:creationId xmlns:a16="http://schemas.microsoft.com/office/drawing/2014/main" id="{FE28B120-5AE7-4F75-A53A-D1352BDB6125}"/>
                </a:ext>
              </a:extLst>
            </p:cNvPr>
            <p:cNvSpPr/>
            <p:nvPr/>
          </p:nvSpPr>
          <p:spPr>
            <a:xfrm>
              <a:off x="6403950" y="105664"/>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23" name="Oval 22">
              <a:extLst>
                <a:ext uri="{FF2B5EF4-FFF2-40B4-BE49-F238E27FC236}">
                  <a16:creationId xmlns:a16="http://schemas.microsoft.com/office/drawing/2014/main" id="{BB61DF2D-2D77-4857-B62D-4CCAFECE7792}"/>
                </a:ext>
              </a:extLst>
            </p:cNvPr>
            <p:cNvSpPr/>
            <p:nvPr/>
          </p:nvSpPr>
          <p:spPr>
            <a:xfrm>
              <a:off x="5255447" y="851690"/>
              <a:ext cx="867253"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OR</a:t>
              </a:r>
            </a:p>
          </p:txBody>
        </p:sp>
        <p:sp>
          <p:nvSpPr>
            <p:cNvPr id="27" name="Oval 26">
              <a:extLst>
                <a:ext uri="{FF2B5EF4-FFF2-40B4-BE49-F238E27FC236}">
                  <a16:creationId xmlns:a16="http://schemas.microsoft.com/office/drawing/2014/main" id="{3CCE2D02-7C2B-48EC-993B-5610F9E2C180}"/>
                </a:ext>
              </a:extLst>
            </p:cNvPr>
            <p:cNvSpPr/>
            <p:nvPr/>
          </p:nvSpPr>
          <p:spPr>
            <a:xfrm>
              <a:off x="5760003" y="1627564"/>
              <a:ext cx="867253"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AND</a:t>
              </a:r>
            </a:p>
          </p:txBody>
        </p:sp>
        <p:sp>
          <p:nvSpPr>
            <p:cNvPr id="30" name="Oval 29">
              <a:extLst>
                <a:ext uri="{FF2B5EF4-FFF2-40B4-BE49-F238E27FC236}">
                  <a16:creationId xmlns:a16="http://schemas.microsoft.com/office/drawing/2014/main" id="{5EAA839A-3835-470C-AB39-1B0DFBF8A797}"/>
                </a:ext>
              </a:extLst>
            </p:cNvPr>
            <p:cNvSpPr/>
            <p:nvPr/>
          </p:nvSpPr>
          <p:spPr>
            <a:xfrm>
              <a:off x="4895619" y="1627564"/>
              <a:ext cx="558044"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A</a:t>
              </a:r>
            </a:p>
          </p:txBody>
        </p:sp>
        <p:sp>
          <p:nvSpPr>
            <p:cNvPr id="31" name="Oval 30">
              <a:extLst>
                <a:ext uri="{FF2B5EF4-FFF2-40B4-BE49-F238E27FC236}">
                  <a16:creationId xmlns:a16="http://schemas.microsoft.com/office/drawing/2014/main" id="{754F0B88-FB52-4346-A98C-EE7C93C362BE}"/>
                </a:ext>
              </a:extLst>
            </p:cNvPr>
            <p:cNvSpPr/>
            <p:nvPr/>
          </p:nvSpPr>
          <p:spPr>
            <a:xfrm>
              <a:off x="5564656" y="2403438"/>
              <a:ext cx="558044"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¬A</a:t>
              </a:r>
            </a:p>
          </p:txBody>
        </p:sp>
        <p:sp>
          <p:nvSpPr>
            <p:cNvPr id="32" name="Oval 31">
              <a:extLst>
                <a:ext uri="{FF2B5EF4-FFF2-40B4-BE49-F238E27FC236}">
                  <a16:creationId xmlns:a16="http://schemas.microsoft.com/office/drawing/2014/main" id="{3A276DF6-80BD-4DFD-B6B1-75DA8120D63D}"/>
                </a:ext>
              </a:extLst>
            </p:cNvPr>
            <p:cNvSpPr/>
            <p:nvPr/>
          </p:nvSpPr>
          <p:spPr>
            <a:xfrm>
              <a:off x="6403950" y="2401304"/>
              <a:ext cx="558044"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B</a:t>
              </a:r>
            </a:p>
          </p:txBody>
        </p:sp>
        <p:sp>
          <p:nvSpPr>
            <p:cNvPr id="33" name="Oval 32">
              <a:extLst>
                <a:ext uri="{FF2B5EF4-FFF2-40B4-BE49-F238E27FC236}">
                  <a16:creationId xmlns:a16="http://schemas.microsoft.com/office/drawing/2014/main" id="{93CC79B7-A6BD-40DC-A633-19287FBDFD2B}"/>
                </a:ext>
              </a:extLst>
            </p:cNvPr>
            <p:cNvSpPr/>
            <p:nvPr/>
          </p:nvSpPr>
          <p:spPr>
            <a:xfrm>
              <a:off x="6558554" y="85085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34" name="Oval 33">
              <a:extLst>
                <a:ext uri="{FF2B5EF4-FFF2-40B4-BE49-F238E27FC236}">
                  <a16:creationId xmlns:a16="http://schemas.microsoft.com/office/drawing/2014/main" id="{085DCF40-D154-46DB-ADCC-6371FF149B42}"/>
                </a:ext>
              </a:extLst>
            </p:cNvPr>
            <p:cNvSpPr/>
            <p:nvPr/>
          </p:nvSpPr>
          <p:spPr>
            <a:xfrm>
              <a:off x="7552452" y="839130"/>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35" name="Straight Arrow Connector 34">
              <a:extLst>
                <a:ext uri="{FF2B5EF4-FFF2-40B4-BE49-F238E27FC236}">
                  <a16:creationId xmlns:a16="http://schemas.microsoft.com/office/drawing/2014/main" id="{9BE47FD1-45B7-4506-8F5A-A4726F065D86}"/>
                </a:ext>
              </a:extLst>
            </p:cNvPr>
            <p:cNvCxnSpPr>
              <a:cxnSpLocks/>
              <a:stCxn id="18" idx="4"/>
              <a:endCxn id="34" idx="1"/>
            </p:cNvCxnSpPr>
            <p:nvPr/>
          </p:nvCxnSpPr>
          <p:spPr>
            <a:xfrm>
              <a:off x="6837577" y="459547"/>
              <a:ext cx="796599" cy="431408"/>
            </a:xfrm>
            <a:prstGeom prst="straightConnector1">
              <a:avLst/>
            </a:prstGeom>
            <a:ln w="38100">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FFDA27EF-9F0A-4242-8D4B-092DBA8E873C}"/>
                </a:ext>
              </a:extLst>
            </p:cNvPr>
            <p:cNvCxnSpPr>
              <a:cxnSpLocks/>
              <a:stCxn id="18" idx="4"/>
              <a:endCxn id="33" idx="0"/>
            </p:cNvCxnSpPr>
            <p:nvPr/>
          </p:nvCxnSpPr>
          <p:spPr>
            <a:xfrm flipH="1">
              <a:off x="6837576" y="459547"/>
              <a:ext cx="1" cy="39130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5C52A20C-7123-42AE-ADFE-FE1504F3CE73}"/>
                </a:ext>
              </a:extLst>
            </p:cNvPr>
            <p:cNvCxnSpPr>
              <a:cxnSpLocks/>
              <a:stCxn id="18" idx="4"/>
              <a:endCxn id="23" idx="7"/>
            </p:cNvCxnSpPr>
            <p:nvPr/>
          </p:nvCxnSpPr>
          <p:spPr>
            <a:xfrm flipH="1">
              <a:off x="5995694" y="459547"/>
              <a:ext cx="841883" cy="443968"/>
            </a:xfrm>
            <a:prstGeom prst="straightConnector1">
              <a:avLst/>
            </a:prstGeom>
            <a:ln w="38100">
              <a:solidFill>
                <a:schemeClr val="accent6">
                  <a:lumMod val="60000"/>
                  <a:lumOff val="40000"/>
                </a:schemeClr>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65E7E463-8CD7-4D8F-A52B-3A8F83858080}"/>
                </a:ext>
              </a:extLst>
            </p:cNvPr>
            <p:cNvCxnSpPr>
              <a:cxnSpLocks/>
              <a:stCxn id="23" idx="4"/>
              <a:endCxn id="27" idx="0"/>
            </p:cNvCxnSpPr>
            <p:nvPr/>
          </p:nvCxnSpPr>
          <p:spPr>
            <a:xfrm>
              <a:off x="5689074" y="1205573"/>
              <a:ext cx="504556" cy="421991"/>
            </a:xfrm>
            <a:prstGeom prst="straightConnector1">
              <a:avLst/>
            </a:prstGeom>
            <a:solidFill>
              <a:srgbClr val="D1E2FF">
                <a:alpha val="10000"/>
              </a:srgbClr>
            </a:solidFill>
            <a:ln w="38100">
              <a:solidFill>
                <a:schemeClr val="accent1">
                  <a:shade val="50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803F4614-A2E7-4BA0-809F-2BE3DAD93310}"/>
                </a:ext>
              </a:extLst>
            </p:cNvPr>
            <p:cNvCxnSpPr>
              <a:cxnSpLocks/>
              <a:stCxn id="23" idx="4"/>
              <a:endCxn id="30" idx="0"/>
            </p:cNvCxnSpPr>
            <p:nvPr/>
          </p:nvCxnSpPr>
          <p:spPr>
            <a:xfrm flipH="1">
              <a:off x="5174641" y="1205573"/>
              <a:ext cx="514433" cy="421991"/>
            </a:xfrm>
            <a:prstGeom prst="straightConnector1">
              <a:avLst/>
            </a:prstGeom>
            <a:solidFill>
              <a:srgbClr val="D1E2FF">
                <a:alpha val="10000"/>
              </a:srgbClr>
            </a:solidFill>
            <a:ln w="38100">
              <a:solidFill>
                <a:schemeClr val="accent1">
                  <a:shade val="50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56A03561-2C5F-47FF-AD18-BC48D9009D3F}"/>
                </a:ext>
              </a:extLst>
            </p:cNvPr>
            <p:cNvCxnSpPr>
              <a:cxnSpLocks/>
              <a:stCxn id="27" idx="4"/>
              <a:endCxn id="32" idx="0"/>
            </p:cNvCxnSpPr>
            <p:nvPr/>
          </p:nvCxnSpPr>
          <p:spPr>
            <a:xfrm>
              <a:off x="6193630" y="1981447"/>
              <a:ext cx="489342" cy="419857"/>
            </a:xfrm>
            <a:prstGeom prst="straightConnector1">
              <a:avLst/>
            </a:prstGeom>
            <a:solidFill>
              <a:srgbClr val="D1E2FF">
                <a:alpha val="10000"/>
              </a:srgbClr>
            </a:solidFill>
            <a:ln w="38100">
              <a:solidFill>
                <a:schemeClr val="accent1">
                  <a:shade val="50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0B620A7C-9B10-480E-ADD9-95FF03A0AA01}"/>
                </a:ext>
              </a:extLst>
            </p:cNvPr>
            <p:cNvCxnSpPr>
              <a:cxnSpLocks/>
              <a:stCxn id="27" idx="4"/>
              <a:endCxn id="31" idx="0"/>
            </p:cNvCxnSpPr>
            <p:nvPr/>
          </p:nvCxnSpPr>
          <p:spPr>
            <a:xfrm flipH="1">
              <a:off x="5843678" y="1981447"/>
              <a:ext cx="349952" cy="421991"/>
            </a:xfrm>
            <a:prstGeom prst="straightConnector1">
              <a:avLst/>
            </a:prstGeom>
            <a:solidFill>
              <a:srgbClr val="D1E2FF">
                <a:alpha val="10000"/>
              </a:srgbClr>
            </a:solidFill>
            <a:ln w="38100">
              <a:solidFill>
                <a:schemeClr val="accent1">
                  <a:shade val="50000"/>
                  <a:alpha val="10000"/>
                </a:schemeClr>
              </a:solidFill>
              <a:tailEnd type="triangle"/>
            </a:ln>
          </p:spPr>
          <p:style>
            <a:lnRef idx="3">
              <a:schemeClr val="dk1"/>
            </a:lnRef>
            <a:fillRef idx="0">
              <a:schemeClr val="dk1"/>
            </a:fillRef>
            <a:effectRef idx="2">
              <a:schemeClr val="dk1"/>
            </a:effectRef>
            <a:fontRef idx="minor">
              <a:schemeClr val="tx1"/>
            </a:fontRef>
          </p:style>
        </p:cxnSp>
      </p:grpSp>
      <p:sp>
        <p:nvSpPr>
          <p:cNvPr id="2" name="TextBox 1">
            <a:extLst>
              <a:ext uri="{FF2B5EF4-FFF2-40B4-BE49-F238E27FC236}">
                <a16:creationId xmlns:a16="http://schemas.microsoft.com/office/drawing/2014/main" id="{C2D5CF2E-FA3A-4F00-83F6-848B1A7EA7C9}"/>
              </a:ext>
            </a:extLst>
          </p:cNvPr>
          <p:cNvSpPr txBox="1"/>
          <p:nvPr/>
        </p:nvSpPr>
        <p:spPr>
          <a:xfrm>
            <a:off x="3208922" y="1196194"/>
            <a:ext cx="2000933" cy="523220"/>
          </a:xfrm>
          <a:prstGeom prst="rect">
            <a:avLst/>
          </a:prstGeom>
          <a:noFill/>
        </p:spPr>
        <p:txBody>
          <a:bodyPr wrap="square" rtlCol="0">
            <a:spAutoFit/>
          </a:bodyPr>
          <a:lstStyle/>
          <a:p>
            <a:r>
              <a:rPr lang="en-US" sz="2800" dirty="0"/>
              <a:t>A, B</a:t>
            </a:r>
          </a:p>
        </p:txBody>
      </p:sp>
    </p:spTree>
    <p:extLst>
      <p:ext uri="{BB962C8B-B14F-4D97-AF65-F5344CB8AC3E}">
        <p14:creationId xmlns:p14="http://schemas.microsoft.com/office/powerpoint/2010/main" val="378528669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31</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231" y="5893669"/>
            <a:ext cx="4395393" cy="769441"/>
          </a:xfrm>
          <a:prstGeom prst="rect">
            <a:avLst/>
          </a:prstGeom>
          <a:noFill/>
        </p:spPr>
        <p:txBody>
          <a:bodyPr wrap="square" rtlCol="0">
            <a:spAutoFit/>
          </a:bodyPr>
          <a:lstStyle/>
          <a:p>
            <a:pPr algn="ctr"/>
            <a:r>
              <a:rPr lang="en-US" sz="4400" dirty="0"/>
              <a:t>Decomposable</a:t>
            </a:r>
          </a:p>
        </p:txBody>
      </p:sp>
      <p:grpSp>
        <p:nvGrpSpPr>
          <p:cNvPr id="17" name="Group 16">
            <a:extLst>
              <a:ext uri="{FF2B5EF4-FFF2-40B4-BE49-F238E27FC236}">
                <a16:creationId xmlns:a16="http://schemas.microsoft.com/office/drawing/2014/main" id="{BFD365B5-E367-47CF-A33E-5A3AEF6635C5}"/>
              </a:ext>
            </a:extLst>
          </p:cNvPr>
          <p:cNvGrpSpPr/>
          <p:nvPr/>
        </p:nvGrpSpPr>
        <p:grpSpPr>
          <a:xfrm>
            <a:off x="1025236" y="294243"/>
            <a:ext cx="6856660" cy="5655429"/>
            <a:chOff x="4895619" y="105664"/>
            <a:chExt cx="3214877" cy="2651657"/>
          </a:xfrm>
        </p:grpSpPr>
        <p:sp>
          <p:nvSpPr>
            <p:cNvPr id="18" name="Oval 17">
              <a:extLst>
                <a:ext uri="{FF2B5EF4-FFF2-40B4-BE49-F238E27FC236}">
                  <a16:creationId xmlns:a16="http://schemas.microsoft.com/office/drawing/2014/main" id="{FE28B120-5AE7-4F75-A53A-D1352BDB6125}"/>
                </a:ext>
              </a:extLst>
            </p:cNvPr>
            <p:cNvSpPr/>
            <p:nvPr/>
          </p:nvSpPr>
          <p:spPr>
            <a:xfrm>
              <a:off x="6403950" y="105664"/>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23" name="Oval 22">
              <a:extLst>
                <a:ext uri="{FF2B5EF4-FFF2-40B4-BE49-F238E27FC236}">
                  <a16:creationId xmlns:a16="http://schemas.microsoft.com/office/drawing/2014/main" id="{BB61DF2D-2D77-4857-B62D-4CCAFECE7792}"/>
                </a:ext>
              </a:extLst>
            </p:cNvPr>
            <p:cNvSpPr/>
            <p:nvPr/>
          </p:nvSpPr>
          <p:spPr>
            <a:xfrm>
              <a:off x="5255447" y="851690"/>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a:t>
              </a:r>
            </a:p>
          </p:txBody>
        </p:sp>
        <p:sp>
          <p:nvSpPr>
            <p:cNvPr id="27" name="Oval 26">
              <a:extLst>
                <a:ext uri="{FF2B5EF4-FFF2-40B4-BE49-F238E27FC236}">
                  <a16:creationId xmlns:a16="http://schemas.microsoft.com/office/drawing/2014/main" id="{3CCE2D02-7C2B-48EC-993B-5610F9E2C180}"/>
                </a:ext>
              </a:extLst>
            </p:cNvPr>
            <p:cNvSpPr/>
            <p:nvPr/>
          </p:nvSpPr>
          <p:spPr>
            <a:xfrm>
              <a:off x="5760003" y="1627564"/>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30" name="Oval 29">
              <a:extLst>
                <a:ext uri="{FF2B5EF4-FFF2-40B4-BE49-F238E27FC236}">
                  <a16:creationId xmlns:a16="http://schemas.microsoft.com/office/drawing/2014/main" id="{5EAA839A-3835-470C-AB39-1B0DFBF8A797}"/>
                </a:ext>
              </a:extLst>
            </p:cNvPr>
            <p:cNvSpPr/>
            <p:nvPr/>
          </p:nvSpPr>
          <p:spPr>
            <a:xfrm>
              <a:off x="4895619" y="162756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31" name="Oval 30">
              <a:extLst>
                <a:ext uri="{FF2B5EF4-FFF2-40B4-BE49-F238E27FC236}">
                  <a16:creationId xmlns:a16="http://schemas.microsoft.com/office/drawing/2014/main" id="{754F0B88-FB52-4346-A98C-EE7C93C362BE}"/>
                </a:ext>
              </a:extLst>
            </p:cNvPr>
            <p:cNvSpPr/>
            <p:nvPr/>
          </p:nvSpPr>
          <p:spPr>
            <a:xfrm>
              <a:off x="5564656" y="2403438"/>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32" name="Oval 31">
              <a:extLst>
                <a:ext uri="{FF2B5EF4-FFF2-40B4-BE49-F238E27FC236}">
                  <a16:creationId xmlns:a16="http://schemas.microsoft.com/office/drawing/2014/main" id="{3A276DF6-80BD-4DFD-B6B1-75DA8120D63D}"/>
                </a:ext>
              </a:extLst>
            </p:cNvPr>
            <p:cNvSpPr/>
            <p:nvPr/>
          </p:nvSpPr>
          <p:spPr>
            <a:xfrm>
              <a:off x="6403950" y="2401304"/>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33" name="Oval 32">
              <a:extLst>
                <a:ext uri="{FF2B5EF4-FFF2-40B4-BE49-F238E27FC236}">
                  <a16:creationId xmlns:a16="http://schemas.microsoft.com/office/drawing/2014/main" id="{93CC79B7-A6BD-40DC-A633-19287FBDFD2B}"/>
                </a:ext>
              </a:extLst>
            </p:cNvPr>
            <p:cNvSpPr/>
            <p:nvPr/>
          </p:nvSpPr>
          <p:spPr>
            <a:xfrm>
              <a:off x="6558554" y="85085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34" name="Oval 33">
              <a:extLst>
                <a:ext uri="{FF2B5EF4-FFF2-40B4-BE49-F238E27FC236}">
                  <a16:creationId xmlns:a16="http://schemas.microsoft.com/office/drawing/2014/main" id="{085DCF40-D154-46DB-ADCC-6371FF149B42}"/>
                </a:ext>
              </a:extLst>
            </p:cNvPr>
            <p:cNvSpPr/>
            <p:nvPr/>
          </p:nvSpPr>
          <p:spPr>
            <a:xfrm>
              <a:off x="7552452" y="839130"/>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cxnSp>
          <p:nvCxnSpPr>
            <p:cNvPr id="35" name="Straight Arrow Connector 34">
              <a:extLst>
                <a:ext uri="{FF2B5EF4-FFF2-40B4-BE49-F238E27FC236}">
                  <a16:creationId xmlns:a16="http://schemas.microsoft.com/office/drawing/2014/main" id="{9BE47FD1-45B7-4506-8F5A-A4726F065D86}"/>
                </a:ext>
              </a:extLst>
            </p:cNvPr>
            <p:cNvCxnSpPr>
              <a:cxnSpLocks/>
              <a:stCxn id="18" idx="4"/>
              <a:endCxn id="34" idx="1"/>
            </p:cNvCxnSpPr>
            <p:nvPr/>
          </p:nvCxnSpPr>
          <p:spPr>
            <a:xfrm>
              <a:off x="6837577" y="459547"/>
              <a:ext cx="796599" cy="431408"/>
            </a:xfrm>
            <a:prstGeom prst="straightConnector1">
              <a:avLst/>
            </a:prstGeom>
            <a:ln w="38100">
              <a:solidFill>
                <a:schemeClr val="accent2"/>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FFDA27EF-9F0A-4242-8D4B-092DBA8E873C}"/>
                </a:ext>
              </a:extLst>
            </p:cNvPr>
            <p:cNvCxnSpPr>
              <a:cxnSpLocks/>
              <a:stCxn id="18" idx="4"/>
              <a:endCxn id="33" idx="0"/>
            </p:cNvCxnSpPr>
            <p:nvPr/>
          </p:nvCxnSpPr>
          <p:spPr>
            <a:xfrm flipH="1">
              <a:off x="6837576" y="459547"/>
              <a:ext cx="1" cy="39130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5C52A20C-7123-42AE-ADFE-FE1504F3CE73}"/>
                </a:ext>
              </a:extLst>
            </p:cNvPr>
            <p:cNvCxnSpPr>
              <a:cxnSpLocks/>
              <a:stCxn id="18" idx="4"/>
              <a:endCxn id="23" idx="7"/>
            </p:cNvCxnSpPr>
            <p:nvPr/>
          </p:nvCxnSpPr>
          <p:spPr>
            <a:xfrm flipH="1">
              <a:off x="5995694" y="459547"/>
              <a:ext cx="841883" cy="443968"/>
            </a:xfrm>
            <a:prstGeom prst="straightConnector1">
              <a:avLst/>
            </a:prstGeom>
            <a:ln w="38100">
              <a:solidFill>
                <a:schemeClr val="accent6">
                  <a:lumMod val="60000"/>
                  <a:lumOff val="40000"/>
                </a:schemeClr>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65E7E463-8CD7-4D8F-A52B-3A8F83858080}"/>
                </a:ext>
              </a:extLst>
            </p:cNvPr>
            <p:cNvCxnSpPr>
              <a:cxnSpLocks/>
              <a:stCxn id="23" idx="4"/>
              <a:endCxn id="27" idx="0"/>
            </p:cNvCxnSpPr>
            <p:nvPr/>
          </p:nvCxnSpPr>
          <p:spPr>
            <a:xfrm>
              <a:off x="5689074" y="1205573"/>
              <a:ext cx="504556" cy="42199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803F4614-A2E7-4BA0-809F-2BE3DAD93310}"/>
                </a:ext>
              </a:extLst>
            </p:cNvPr>
            <p:cNvCxnSpPr>
              <a:cxnSpLocks/>
              <a:stCxn id="23" idx="4"/>
              <a:endCxn id="30" idx="0"/>
            </p:cNvCxnSpPr>
            <p:nvPr/>
          </p:nvCxnSpPr>
          <p:spPr>
            <a:xfrm flipH="1">
              <a:off x="5174641" y="1205573"/>
              <a:ext cx="514433" cy="42199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56A03561-2C5F-47FF-AD18-BC48D9009D3F}"/>
                </a:ext>
              </a:extLst>
            </p:cNvPr>
            <p:cNvCxnSpPr>
              <a:cxnSpLocks/>
              <a:stCxn id="27" idx="4"/>
              <a:endCxn id="32" idx="0"/>
            </p:cNvCxnSpPr>
            <p:nvPr/>
          </p:nvCxnSpPr>
          <p:spPr>
            <a:xfrm>
              <a:off x="6193630" y="1981447"/>
              <a:ext cx="489342" cy="419857"/>
            </a:xfrm>
            <a:prstGeom prst="straightConnector1">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0B620A7C-9B10-480E-ADD9-95FF03A0AA01}"/>
                </a:ext>
              </a:extLst>
            </p:cNvPr>
            <p:cNvCxnSpPr>
              <a:cxnSpLocks/>
              <a:stCxn id="27" idx="4"/>
              <a:endCxn id="31" idx="0"/>
            </p:cNvCxnSpPr>
            <p:nvPr/>
          </p:nvCxnSpPr>
          <p:spPr>
            <a:xfrm flipH="1">
              <a:off x="5843678" y="1981447"/>
              <a:ext cx="349952" cy="421991"/>
            </a:xfrm>
            <a:prstGeom prst="straightConnector1">
              <a:avLst/>
            </a:prstGeom>
            <a:ln w="38100">
              <a:solidFill>
                <a:srgbClr val="00B0F0"/>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0936550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32</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231" y="5893669"/>
            <a:ext cx="4395393" cy="769441"/>
          </a:xfrm>
          <a:prstGeom prst="rect">
            <a:avLst/>
          </a:prstGeom>
          <a:noFill/>
        </p:spPr>
        <p:txBody>
          <a:bodyPr wrap="square" rtlCol="0">
            <a:spAutoFit/>
          </a:bodyPr>
          <a:lstStyle/>
          <a:p>
            <a:pPr algn="ctr"/>
            <a:r>
              <a:rPr lang="en-US" sz="4400" dirty="0"/>
              <a:t>Inverted</a:t>
            </a:r>
          </a:p>
        </p:txBody>
      </p:sp>
      <p:grpSp>
        <p:nvGrpSpPr>
          <p:cNvPr id="21" name="Group 20">
            <a:extLst>
              <a:ext uri="{FF2B5EF4-FFF2-40B4-BE49-F238E27FC236}">
                <a16:creationId xmlns:a16="http://schemas.microsoft.com/office/drawing/2014/main" id="{729BA60C-A54B-4F82-8B8B-1DDB19405014}"/>
              </a:ext>
            </a:extLst>
          </p:cNvPr>
          <p:cNvGrpSpPr/>
          <p:nvPr/>
        </p:nvGrpSpPr>
        <p:grpSpPr>
          <a:xfrm>
            <a:off x="493388" y="352946"/>
            <a:ext cx="8373521" cy="5569050"/>
            <a:chOff x="4996116" y="3569213"/>
            <a:chExt cx="3720262" cy="2474267"/>
          </a:xfrm>
        </p:grpSpPr>
        <p:sp>
          <p:nvSpPr>
            <p:cNvPr id="22" name="Oval 21">
              <a:extLst>
                <a:ext uri="{FF2B5EF4-FFF2-40B4-BE49-F238E27FC236}">
                  <a16:creationId xmlns:a16="http://schemas.microsoft.com/office/drawing/2014/main" id="{07154BBB-316A-4586-8811-F32E00F0E3B3}"/>
                </a:ext>
              </a:extLst>
            </p:cNvPr>
            <p:cNvSpPr/>
            <p:nvPr/>
          </p:nvSpPr>
          <p:spPr>
            <a:xfrm>
              <a:off x="6007833" y="3569213"/>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NOT</a:t>
              </a:r>
            </a:p>
          </p:txBody>
        </p:sp>
        <p:sp>
          <p:nvSpPr>
            <p:cNvPr id="24" name="Oval 23">
              <a:extLst>
                <a:ext uri="{FF2B5EF4-FFF2-40B4-BE49-F238E27FC236}">
                  <a16:creationId xmlns:a16="http://schemas.microsoft.com/office/drawing/2014/main" id="{AB5DD6B9-2745-4222-B788-821DF6AAA44E}"/>
                </a:ext>
              </a:extLst>
            </p:cNvPr>
            <p:cNvSpPr/>
            <p:nvPr/>
          </p:nvSpPr>
          <p:spPr>
            <a:xfrm>
              <a:off x="6007833" y="4211398"/>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a:t>
              </a:r>
            </a:p>
          </p:txBody>
        </p:sp>
        <p:cxnSp>
          <p:nvCxnSpPr>
            <p:cNvPr id="25" name="Straight Arrow Connector 24">
              <a:extLst>
                <a:ext uri="{FF2B5EF4-FFF2-40B4-BE49-F238E27FC236}">
                  <a16:creationId xmlns:a16="http://schemas.microsoft.com/office/drawing/2014/main" id="{3F9CBC6B-4258-422E-BE46-CE78B7AB6586}"/>
                </a:ext>
              </a:extLst>
            </p:cNvPr>
            <p:cNvCxnSpPr>
              <a:cxnSpLocks/>
              <a:stCxn id="22" idx="4"/>
              <a:endCxn id="24" idx="0"/>
            </p:cNvCxnSpPr>
            <p:nvPr/>
          </p:nvCxnSpPr>
          <p:spPr>
            <a:xfrm>
              <a:off x="6441460" y="3923096"/>
              <a:ext cx="0" cy="28830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9C5BF673-822A-41DC-9F21-FB05C6BEA339}"/>
                </a:ext>
              </a:extLst>
            </p:cNvPr>
            <p:cNvSpPr/>
            <p:nvPr/>
          </p:nvSpPr>
          <p:spPr>
            <a:xfrm>
              <a:off x="4996116" y="4853863"/>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28" name="Oval 27">
              <a:extLst>
                <a:ext uri="{FF2B5EF4-FFF2-40B4-BE49-F238E27FC236}">
                  <a16:creationId xmlns:a16="http://schemas.microsoft.com/office/drawing/2014/main" id="{0F0CA3C7-7FD0-46F6-A212-A52FE12B7A00}"/>
                </a:ext>
              </a:extLst>
            </p:cNvPr>
            <p:cNvSpPr/>
            <p:nvPr/>
          </p:nvSpPr>
          <p:spPr>
            <a:xfrm>
              <a:off x="6165927" y="4853863"/>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29" name="Oval 28">
              <a:extLst>
                <a:ext uri="{FF2B5EF4-FFF2-40B4-BE49-F238E27FC236}">
                  <a16:creationId xmlns:a16="http://schemas.microsoft.com/office/drawing/2014/main" id="{CE006A98-B773-402A-9235-298B80B56D60}"/>
                </a:ext>
              </a:extLst>
            </p:cNvPr>
            <p:cNvSpPr/>
            <p:nvPr/>
          </p:nvSpPr>
          <p:spPr>
            <a:xfrm>
              <a:off x="7376355" y="4452001"/>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NOT</a:t>
              </a:r>
            </a:p>
          </p:txBody>
        </p:sp>
        <p:sp>
          <p:nvSpPr>
            <p:cNvPr id="42" name="Oval 41">
              <a:extLst>
                <a:ext uri="{FF2B5EF4-FFF2-40B4-BE49-F238E27FC236}">
                  <a16:creationId xmlns:a16="http://schemas.microsoft.com/office/drawing/2014/main" id="{448218A4-DC07-4C16-B32A-CE1D041F81B0}"/>
                </a:ext>
              </a:extLst>
            </p:cNvPr>
            <p:cNvSpPr/>
            <p:nvPr/>
          </p:nvSpPr>
          <p:spPr>
            <a:xfrm>
              <a:off x="7394817" y="5044700"/>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43" name="Oval 42">
              <a:extLst>
                <a:ext uri="{FF2B5EF4-FFF2-40B4-BE49-F238E27FC236}">
                  <a16:creationId xmlns:a16="http://schemas.microsoft.com/office/drawing/2014/main" id="{EE0237D6-5066-4237-BA7A-F634BF8C0883}"/>
                </a:ext>
              </a:extLst>
            </p:cNvPr>
            <p:cNvSpPr/>
            <p:nvPr/>
          </p:nvSpPr>
          <p:spPr>
            <a:xfrm>
              <a:off x="6910413" y="5689597"/>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44" name="Oval 43">
              <a:extLst>
                <a:ext uri="{FF2B5EF4-FFF2-40B4-BE49-F238E27FC236}">
                  <a16:creationId xmlns:a16="http://schemas.microsoft.com/office/drawing/2014/main" id="{E5F902EA-993E-454E-B472-60B04238680D}"/>
                </a:ext>
              </a:extLst>
            </p:cNvPr>
            <p:cNvSpPr/>
            <p:nvPr/>
          </p:nvSpPr>
          <p:spPr>
            <a:xfrm>
              <a:off x="8158334" y="5689597"/>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cxnSp>
          <p:nvCxnSpPr>
            <p:cNvPr id="45" name="Straight Arrow Connector 44">
              <a:extLst>
                <a:ext uri="{FF2B5EF4-FFF2-40B4-BE49-F238E27FC236}">
                  <a16:creationId xmlns:a16="http://schemas.microsoft.com/office/drawing/2014/main" id="{103EF0E8-0399-404F-A3F6-F2C773729DD2}"/>
                </a:ext>
              </a:extLst>
            </p:cNvPr>
            <p:cNvCxnSpPr>
              <a:cxnSpLocks/>
              <a:stCxn id="42" idx="4"/>
              <a:endCxn id="44" idx="0"/>
            </p:cNvCxnSpPr>
            <p:nvPr/>
          </p:nvCxnSpPr>
          <p:spPr>
            <a:xfrm>
              <a:off x="7828444" y="5398583"/>
              <a:ext cx="608912" cy="29101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98385AEE-957C-4633-A05C-6D56FB95164D}"/>
                </a:ext>
              </a:extLst>
            </p:cNvPr>
            <p:cNvCxnSpPr>
              <a:cxnSpLocks/>
              <a:stCxn id="42" idx="4"/>
              <a:endCxn id="43" idx="0"/>
            </p:cNvCxnSpPr>
            <p:nvPr/>
          </p:nvCxnSpPr>
          <p:spPr>
            <a:xfrm flipH="1">
              <a:off x="7189435" y="5398583"/>
              <a:ext cx="639009" cy="29101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BD9DDA39-786C-4332-A3B0-57297DE4C8BC}"/>
                </a:ext>
              </a:extLst>
            </p:cNvPr>
            <p:cNvCxnSpPr>
              <a:cxnSpLocks/>
              <a:stCxn id="24" idx="4"/>
              <a:endCxn id="28" idx="0"/>
            </p:cNvCxnSpPr>
            <p:nvPr/>
          </p:nvCxnSpPr>
          <p:spPr>
            <a:xfrm>
              <a:off x="6441460" y="4565281"/>
              <a:ext cx="3489" cy="28858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4B1CB0A2-9489-42BA-AA92-1ACB12152B71}"/>
                </a:ext>
              </a:extLst>
            </p:cNvPr>
            <p:cNvCxnSpPr>
              <a:cxnSpLocks/>
              <a:stCxn id="24" idx="6"/>
              <a:endCxn id="29" idx="2"/>
            </p:cNvCxnSpPr>
            <p:nvPr/>
          </p:nvCxnSpPr>
          <p:spPr>
            <a:xfrm>
              <a:off x="6875086" y="4388340"/>
              <a:ext cx="501269" cy="240603"/>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83ACE2CF-D7E6-4CCA-8619-B3851EE7460A}"/>
                </a:ext>
              </a:extLst>
            </p:cNvPr>
            <p:cNvCxnSpPr>
              <a:cxnSpLocks/>
              <a:stCxn id="24" idx="2"/>
              <a:endCxn id="26" idx="7"/>
            </p:cNvCxnSpPr>
            <p:nvPr/>
          </p:nvCxnSpPr>
          <p:spPr>
            <a:xfrm flipH="1">
              <a:off x="5472436" y="4388340"/>
              <a:ext cx="535397" cy="51734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639C4372-D353-422E-8271-9395EA2335C0}"/>
                </a:ext>
              </a:extLst>
            </p:cNvPr>
            <p:cNvCxnSpPr>
              <a:cxnSpLocks/>
              <a:stCxn id="29" idx="4"/>
              <a:endCxn id="42" idx="0"/>
            </p:cNvCxnSpPr>
            <p:nvPr/>
          </p:nvCxnSpPr>
          <p:spPr>
            <a:xfrm>
              <a:off x="7809982" y="4805884"/>
              <a:ext cx="18462" cy="23881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9211642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33</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231" y="5893669"/>
            <a:ext cx="4395393" cy="769441"/>
          </a:xfrm>
          <a:prstGeom prst="rect">
            <a:avLst/>
          </a:prstGeom>
          <a:noFill/>
        </p:spPr>
        <p:txBody>
          <a:bodyPr wrap="square" rtlCol="0">
            <a:spAutoFit/>
          </a:bodyPr>
          <a:lstStyle/>
          <a:p>
            <a:pPr algn="ctr"/>
            <a:r>
              <a:rPr lang="en-US" sz="4400" dirty="0"/>
              <a:t>Inverted</a:t>
            </a:r>
          </a:p>
        </p:txBody>
      </p:sp>
      <p:grpSp>
        <p:nvGrpSpPr>
          <p:cNvPr id="21" name="Group 20">
            <a:extLst>
              <a:ext uri="{FF2B5EF4-FFF2-40B4-BE49-F238E27FC236}">
                <a16:creationId xmlns:a16="http://schemas.microsoft.com/office/drawing/2014/main" id="{729BA60C-A54B-4F82-8B8B-1DDB19405014}"/>
              </a:ext>
            </a:extLst>
          </p:cNvPr>
          <p:cNvGrpSpPr/>
          <p:nvPr/>
        </p:nvGrpSpPr>
        <p:grpSpPr>
          <a:xfrm>
            <a:off x="493388" y="352946"/>
            <a:ext cx="8373521" cy="5569050"/>
            <a:chOff x="4996116" y="3569213"/>
            <a:chExt cx="3720262" cy="2474267"/>
          </a:xfrm>
        </p:grpSpPr>
        <p:sp>
          <p:nvSpPr>
            <p:cNvPr id="22" name="Oval 21">
              <a:extLst>
                <a:ext uri="{FF2B5EF4-FFF2-40B4-BE49-F238E27FC236}">
                  <a16:creationId xmlns:a16="http://schemas.microsoft.com/office/drawing/2014/main" id="{07154BBB-316A-4586-8811-F32E00F0E3B3}"/>
                </a:ext>
              </a:extLst>
            </p:cNvPr>
            <p:cNvSpPr/>
            <p:nvPr/>
          </p:nvSpPr>
          <p:spPr>
            <a:xfrm>
              <a:off x="6007833" y="3569213"/>
              <a:ext cx="867253"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NOT</a:t>
              </a:r>
            </a:p>
          </p:txBody>
        </p:sp>
        <p:sp>
          <p:nvSpPr>
            <p:cNvPr id="24" name="Oval 23">
              <a:extLst>
                <a:ext uri="{FF2B5EF4-FFF2-40B4-BE49-F238E27FC236}">
                  <a16:creationId xmlns:a16="http://schemas.microsoft.com/office/drawing/2014/main" id="{AB5DD6B9-2745-4222-B788-821DF6AAA44E}"/>
                </a:ext>
              </a:extLst>
            </p:cNvPr>
            <p:cNvSpPr/>
            <p:nvPr/>
          </p:nvSpPr>
          <p:spPr>
            <a:xfrm>
              <a:off x="6007833" y="4211398"/>
              <a:ext cx="867253"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OR</a:t>
              </a:r>
            </a:p>
          </p:txBody>
        </p:sp>
        <p:cxnSp>
          <p:nvCxnSpPr>
            <p:cNvPr id="25" name="Straight Arrow Connector 24">
              <a:extLst>
                <a:ext uri="{FF2B5EF4-FFF2-40B4-BE49-F238E27FC236}">
                  <a16:creationId xmlns:a16="http://schemas.microsoft.com/office/drawing/2014/main" id="{3F9CBC6B-4258-422E-BE46-CE78B7AB6586}"/>
                </a:ext>
              </a:extLst>
            </p:cNvPr>
            <p:cNvCxnSpPr>
              <a:cxnSpLocks/>
              <a:stCxn id="22" idx="4"/>
              <a:endCxn id="24" idx="0"/>
            </p:cNvCxnSpPr>
            <p:nvPr/>
          </p:nvCxnSpPr>
          <p:spPr>
            <a:xfrm>
              <a:off x="6441460" y="3923096"/>
              <a:ext cx="0" cy="288302"/>
            </a:xfrm>
            <a:prstGeom prst="straightConnector1">
              <a:avLst/>
            </a:prstGeom>
            <a:solidFill>
              <a:srgbClr val="D1E2FF">
                <a:alpha val="10000"/>
              </a:srgbClr>
            </a:solidFill>
            <a:ln w="38100">
              <a:solidFill>
                <a:schemeClr val="accent1">
                  <a:shade val="50000"/>
                  <a:alpha val="10000"/>
                </a:schemeClr>
              </a:solidFill>
              <a:tailEnd type="triangle"/>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9C5BF673-822A-41DC-9F21-FB05C6BEA339}"/>
                </a:ext>
              </a:extLst>
            </p:cNvPr>
            <p:cNvSpPr/>
            <p:nvPr/>
          </p:nvSpPr>
          <p:spPr>
            <a:xfrm>
              <a:off x="4996116" y="4853863"/>
              <a:ext cx="558044"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C</a:t>
              </a:r>
            </a:p>
          </p:txBody>
        </p:sp>
        <p:sp>
          <p:nvSpPr>
            <p:cNvPr id="28" name="Oval 27">
              <a:extLst>
                <a:ext uri="{FF2B5EF4-FFF2-40B4-BE49-F238E27FC236}">
                  <a16:creationId xmlns:a16="http://schemas.microsoft.com/office/drawing/2014/main" id="{0F0CA3C7-7FD0-46F6-A212-A52FE12B7A00}"/>
                </a:ext>
              </a:extLst>
            </p:cNvPr>
            <p:cNvSpPr/>
            <p:nvPr/>
          </p:nvSpPr>
          <p:spPr>
            <a:xfrm>
              <a:off x="6165927" y="4853863"/>
              <a:ext cx="558044"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D</a:t>
              </a:r>
            </a:p>
          </p:txBody>
        </p:sp>
        <p:sp>
          <p:nvSpPr>
            <p:cNvPr id="29" name="Oval 28">
              <a:extLst>
                <a:ext uri="{FF2B5EF4-FFF2-40B4-BE49-F238E27FC236}">
                  <a16:creationId xmlns:a16="http://schemas.microsoft.com/office/drawing/2014/main" id="{CE006A98-B773-402A-9235-298B80B56D60}"/>
                </a:ext>
              </a:extLst>
            </p:cNvPr>
            <p:cNvSpPr/>
            <p:nvPr/>
          </p:nvSpPr>
          <p:spPr>
            <a:xfrm>
              <a:off x="7376355" y="4452001"/>
              <a:ext cx="867253" cy="353883"/>
            </a:xfrm>
            <a:prstGeom prst="ellipse">
              <a:avLst/>
            </a:prstGeom>
            <a:solidFill>
              <a:srgbClr val="D1E2FF">
                <a:alpha val="10000"/>
              </a:srgbClr>
            </a:solidFill>
            <a:ln>
              <a:solidFill>
                <a:schemeClr val="accent1">
                  <a:shade val="5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NOT</a:t>
              </a:r>
            </a:p>
          </p:txBody>
        </p:sp>
        <p:sp>
          <p:nvSpPr>
            <p:cNvPr id="42" name="Oval 41">
              <a:extLst>
                <a:ext uri="{FF2B5EF4-FFF2-40B4-BE49-F238E27FC236}">
                  <a16:creationId xmlns:a16="http://schemas.microsoft.com/office/drawing/2014/main" id="{448218A4-DC07-4C16-B32A-CE1D041F81B0}"/>
                </a:ext>
              </a:extLst>
            </p:cNvPr>
            <p:cNvSpPr/>
            <p:nvPr/>
          </p:nvSpPr>
          <p:spPr>
            <a:xfrm>
              <a:off x="7394817" y="5044700"/>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43" name="Oval 42">
              <a:extLst>
                <a:ext uri="{FF2B5EF4-FFF2-40B4-BE49-F238E27FC236}">
                  <a16:creationId xmlns:a16="http://schemas.microsoft.com/office/drawing/2014/main" id="{EE0237D6-5066-4237-BA7A-F634BF8C0883}"/>
                </a:ext>
              </a:extLst>
            </p:cNvPr>
            <p:cNvSpPr/>
            <p:nvPr/>
          </p:nvSpPr>
          <p:spPr>
            <a:xfrm>
              <a:off x="6910413" y="5689597"/>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44" name="Oval 43">
              <a:extLst>
                <a:ext uri="{FF2B5EF4-FFF2-40B4-BE49-F238E27FC236}">
                  <a16:creationId xmlns:a16="http://schemas.microsoft.com/office/drawing/2014/main" id="{E5F902EA-993E-454E-B472-60B04238680D}"/>
                </a:ext>
              </a:extLst>
            </p:cNvPr>
            <p:cNvSpPr/>
            <p:nvPr/>
          </p:nvSpPr>
          <p:spPr>
            <a:xfrm>
              <a:off x="8158334" y="5689597"/>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cxnSp>
          <p:nvCxnSpPr>
            <p:cNvPr id="45" name="Straight Arrow Connector 44">
              <a:extLst>
                <a:ext uri="{FF2B5EF4-FFF2-40B4-BE49-F238E27FC236}">
                  <a16:creationId xmlns:a16="http://schemas.microsoft.com/office/drawing/2014/main" id="{103EF0E8-0399-404F-A3F6-F2C773729DD2}"/>
                </a:ext>
              </a:extLst>
            </p:cNvPr>
            <p:cNvCxnSpPr>
              <a:cxnSpLocks/>
              <a:stCxn id="42" idx="4"/>
              <a:endCxn id="44" idx="0"/>
            </p:cNvCxnSpPr>
            <p:nvPr/>
          </p:nvCxnSpPr>
          <p:spPr>
            <a:xfrm>
              <a:off x="7828444" y="5398583"/>
              <a:ext cx="608912" cy="29101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98385AEE-957C-4633-A05C-6D56FB95164D}"/>
                </a:ext>
              </a:extLst>
            </p:cNvPr>
            <p:cNvCxnSpPr>
              <a:cxnSpLocks/>
              <a:stCxn id="42" idx="4"/>
              <a:endCxn id="43" idx="0"/>
            </p:cNvCxnSpPr>
            <p:nvPr/>
          </p:nvCxnSpPr>
          <p:spPr>
            <a:xfrm flipH="1">
              <a:off x="7189435" y="5398583"/>
              <a:ext cx="639009" cy="29101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BD9DDA39-786C-4332-A3B0-57297DE4C8BC}"/>
                </a:ext>
              </a:extLst>
            </p:cNvPr>
            <p:cNvCxnSpPr>
              <a:cxnSpLocks/>
              <a:stCxn id="24" idx="4"/>
              <a:endCxn id="28" idx="0"/>
            </p:cNvCxnSpPr>
            <p:nvPr/>
          </p:nvCxnSpPr>
          <p:spPr>
            <a:xfrm>
              <a:off x="6441460" y="4565281"/>
              <a:ext cx="3489" cy="288582"/>
            </a:xfrm>
            <a:prstGeom prst="straightConnector1">
              <a:avLst/>
            </a:prstGeom>
            <a:ln w="38100">
              <a:solidFill>
                <a:schemeClr val="accent1">
                  <a:lumMod val="75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4B1CB0A2-9489-42BA-AA92-1ACB12152B71}"/>
                </a:ext>
              </a:extLst>
            </p:cNvPr>
            <p:cNvCxnSpPr>
              <a:cxnSpLocks/>
              <a:stCxn id="24" idx="6"/>
              <a:endCxn id="29" idx="2"/>
            </p:cNvCxnSpPr>
            <p:nvPr/>
          </p:nvCxnSpPr>
          <p:spPr>
            <a:xfrm>
              <a:off x="6875086" y="4388340"/>
              <a:ext cx="501269" cy="240603"/>
            </a:xfrm>
            <a:prstGeom prst="straightConnector1">
              <a:avLst/>
            </a:prstGeom>
            <a:solidFill>
              <a:srgbClr val="D1E2FF">
                <a:alpha val="10000"/>
              </a:srgbClr>
            </a:solidFill>
            <a:ln w="38100">
              <a:solidFill>
                <a:schemeClr val="accent1">
                  <a:shade val="50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83ACE2CF-D7E6-4CCA-8619-B3851EE7460A}"/>
                </a:ext>
              </a:extLst>
            </p:cNvPr>
            <p:cNvCxnSpPr>
              <a:cxnSpLocks/>
              <a:stCxn id="24" idx="2"/>
              <a:endCxn id="26" idx="7"/>
            </p:cNvCxnSpPr>
            <p:nvPr/>
          </p:nvCxnSpPr>
          <p:spPr>
            <a:xfrm flipH="1">
              <a:off x="5472436" y="4388340"/>
              <a:ext cx="535397" cy="517348"/>
            </a:xfrm>
            <a:prstGeom prst="straightConnector1">
              <a:avLst/>
            </a:prstGeom>
            <a:solidFill>
              <a:srgbClr val="D1E2FF">
                <a:alpha val="10000"/>
              </a:srgbClr>
            </a:solidFill>
            <a:ln w="38100">
              <a:solidFill>
                <a:schemeClr val="accent1">
                  <a:shade val="50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639C4372-D353-422E-8271-9395EA2335C0}"/>
                </a:ext>
              </a:extLst>
            </p:cNvPr>
            <p:cNvCxnSpPr>
              <a:cxnSpLocks/>
              <a:stCxn id="29" idx="4"/>
              <a:endCxn id="42" idx="0"/>
            </p:cNvCxnSpPr>
            <p:nvPr/>
          </p:nvCxnSpPr>
          <p:spPr>
            <a:xfrm>
              <a:off x="7809982" y="4805884"/>
              <a:ext cx="18462" cy="238816"/>
            </a:xfrm>
            <a:prstGeom prst="straightConnector1">
              <a:avLst/>
            </a:prstGeom>
            <a:solidFill>
              <a:srgbClr val="D1E2FF">
                <a:alpha val="10000"/>
              </a:srgbClr>
            </a:solidFill>
            <a:ln w="38100">
              <a:solidFill>
                <a:schemeClr val="accent1">
                  <a:shade val="50000"/>
                  <a:alpha val="10000"/>
                </a:schemeClr>
              </a:solidFill>
              <a:tailEnd type="triangle"/>
            </a:ln>
          </p:spPr>
          <p:style>
            <a:lnRef idx="3">
              <a:schemeClr val="dk1"/>
            </a:lnRef>
            <a:fillRef idx="0">
              <a:schemeClr val="dk1"/>
            </a:fillRef>
            <a:effectRef idx="2">
              <a:schemeClr val="dk1"/>
            </a:effectRef>
            <a:fontRef idx="minor">
              <a:schemeClr val="tx1"/>
            </a:fontRef>
          </p:style>
        </p:cxnSp>
      </p:grpSp>
      <p:sp>
        <p:nvSpPr>
          <p:cNvPr id="23" name="TextBox 22">
            <a:extLst>
              <a:ext uri="{FF2B5EF4-FFF2-40B4-BE49-F238E27FC236}">
                <a16:creationId xmlns:a16="http://schemas.microsoft.com/office/drawing/2014/main" id="{896B3934-F0B0-486A-9DBF-9CECDAEED123}"/>
              </a:ext>
            </a:extLst>
          </p:cNvPr>
          <p:cNvSpPr txBox="1"/>
          <p:nvPr/>
        </p:nvSpPr>
        <p:spPr>
          <a:xfrm>
            <a:off x="6913476" y="3150733"/>
            <a:ext cx="2132204" cy="523220"/>
          </a:xfrm>
          <a:prstGeom prst="rect">
            <a:avLst/>
          </a:prstGeom>
          <a:noFill/>
        </p:spPr>
        <p:txBody>
          <a:bodyPr wrap="square" rtlCol="0">
            <a:spAutoFit/>
          </a:bodyPr>
          <a:lstStyle/>
          <a:p>
            <a:r>
              <a:rPr lang="en-US" sz="2800" dirty="0"/>
              <a:t>0/2 negated</a:t>
            </a:r>
          </a:p>
        </p:txBody>
      </p:sp>
    </p:spTree>
    <p:extLst>
      <p:ext uri="{BB962C8B-B14F-4D97-AF65-F5344CB8AC3E}">
        <p14:creationId xmlns:p14="http://schemas.microsoft.com/office/powerpoint/2010/main" val="164421633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34</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231" y="5893669"/>
            <a:ext cx="4395393" cy="769441"/>
          </a:xfrm>
          <a:prstGeom prst="rect">
            <a:avLst/>
          </a:prstGeom>
          <a:noFill/>
        </p:spPr>
        <p:txBody>
          <a:bodyPr wrap="square" rtlCol="0">
            <a:spAutoFit/>
          </a:bodyPr>
          <a:lstStyle/>
          <a:p>
            <a:pPr algn="ctr"/>
            <a:r>
              <a:rPr lang="en-US" sz="4400" dirty="0"/>
              <a:t>Inverted</a:t>
            </a:r>
          </a:p>
        </p:txBody>
      </p:sp>
      <p:grpSp>
        <p:nvGrpSpPr>
          <p:cNvPr id="21" name="Group 20">
            <a:extLst>
              <a:ext uri="{FF2B5EF4-FFF2-40B4-BE49-F238E27FC236}">
                <a16:creationId xmlns:a16="http://schemas.microsoft.com/office/drawing/2014/main" id="{729BA60C-A54B-4F82-8B8B-1DDB19405014}"/>
              </a:ext>
            </a:extLst>
          </p:cNvPr>
          <p:cNvGrpSpPr/>
          <p:nvPr/>
        </p:nvGrpSpPr>
        <p:grpSpPr>
          <a:xfrm>
            <a:off x="493388" y="352946"/>
            <a:ext cx="8373521" cy="5569050"/>
            <a:chOff x="4996116" y="3569213"/>
            <a:chExt cx="3720262" cy="2474267"/>
          </a:xfrm>
        </p:grpSpPr>
        <p:sp>
          <p:nvSpPr>
            <p:cNvPr id="22" name="Oval 21">
              <a:extLst>
                <a:ext uri="{FF2B5EF4-FFF2-40B4-BE49-F238E27FC236}">
                  <a16:creationId xmlns:a16="http://schemas.microsoft.com/office/drawing/2014/main" id="{07154BBB-316A-4586-8811-F32E00F0E3B3}"/>
                </a:ext>
              </a:extLst>
            </p:cNvPr>
            <p:cNvSpPr/>
            <p:nvPr/>
          </p:nvSpPr>
          <p:spPr>
            <a:xfrm>
              <a:off x="6007833" y="3569213"/>
              <a:ext cx="867253" cy="353883"/>
            </a:xfrm>
            <a:prstGeom prst="ellipse">
              <a:avLst/>
            </a:prstGeom>
            <a:solidFill>
              <a:srgbClr val="D1E2FF">
                <a:alpha val="10000"/>
              </a:srgbClr>
            </a:solidFill>
            <a:ln>
              <a:solidFill>
                <a:schemeClr val="accent1">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NOT</a:t>
              </a:r>
            </a:p>
          </p:txBody>
        </p:sp>
        <p:sp>
          <p:nvSpPr>
            <p:cNvPr id="24" name="Oval 23">
              <a:extLst>
                <a:ext uri="{FF2B5EF4-FFF2-40B4-BE49-F238E27FC236}">
                  <a16:creationId xmlns:a16="http://schemas.microsoft.com/office/drawing/2014/main" id="{AB5DD6B9-2745-4222-B788-821DF6AAA44E}"/>
                </a:ext>
              </a:extLst>
            </p:cNvPr>
            <p:cNvSpPr/>
            <p:nvPr/>
          </p:nvSpPr>
          <p:spPr>
            <a:xfrm>
              <a:off x="6007833" y="4211398"/>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a:t>
              </a:r>
            </a:p>
          </p:txBody>
        </p:sp>
        <p:cxnSp>
          <p:nvCxnSpPr>
            <p:cNvPr id="25" name="Straight Arrow Connector 24">
              <a:extLst>
                <a:ext uri="{FF2B5EF4-FFF2-40B4-BE49-F238E27FC236}">
                  <a16:creationId xmlns:a16="http://schemas.microsoft.com/office/drawing/2014/main" id="{3F9CBC6B-4258-422E-BE46-CE78B7AB6586}"/>
                </a:ext>
              </a:extLst>
            </p:cNvPr>
            <p:cNvCxnSpPr>
              <a:cxnSpLocks/>
              <a:stCxn id="22" idx="4"/>
              <a:endCxn id="24" idx="0"/>
            </p:cNvCxnSpPr>
            <p:nvPr/>
          </p:nvCxnSpPr>
          <p:spPr>
            <a:xfrm>
              <a:off x="6441460" y="3923096"/>
              <a:ext cx="0" cy="288302"/>
            </a:xfrm>
            <a:prstGeom prst="straightConnector1">
              <a:avLst/>
            </a:prstGeom>
            <a:solidFill>
              <a:srgbClr val="D1E2FF">
                <a:alpha val="10000"/>
              </a:srgbClr>
            </a:solidFill>
            <a:ln w="38100">
              <a:solidFill>
                <a:schemeClr val="accent1">
                  <a:lumMod val="75000"/>
                  <a:alpha val="10000"/>
                </a:schemeClr>
              </a:solidFill>
              <a:tailEnd type="triangle"/>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9C5BF673-822A-41DC-9F21-FB05C6BEA339}"/>
                </a:ext>
              </a:extLst>
            </p:cNvPr>
            <p:cNvSpPr/>
            <p:nvPr/>
          </p:nvSpPr>
          <p:spPr>
            <a:xfrm>
              <a:off x="4996116" y="4853863"/>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28" name="Oval 27">
              <a:extLst>
                <a:ext uri="{FF2B5EF4-FFF2-40B4-BE49-F238E27FC236}">
                  <a16:creationId xmlns:a16="http://schemas.microsoft.com/office/drawing/2014/main" id="{0F0CA3C7-7FD0-46F6-A212-A52FE12B7A00}"/>
                </a:ext>
              </a:extLst>
            </p:cNvPr>
            <p:cNvSpPr/>
            <p:nvPr/>
          </p:nvSpPr>
          <p:spPr>
            <a:xfrm>
              <a:off x="6165927" y="4853863"/>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29" name="Oval 28">
              <a:extLst>
                <a:ext uri="{FF2B5EF4-FFF2-40B4-BE49-F238E27FC236}">
                  <a16:creationId xmlns:a16="http://schemas.microsoft.com/office/drawing/2014/main" id="{CE006A98-B773-402A-9235-298B80B56D60}"/>
                </a:ext>
              </a:extLst>
            </p:cNvPr>
            <p:cNvSpPr/>
            <p:nvPr/>
          </p:nvSpPr>
          <p:spPr>
            <a:xfrm>
              <a:off x="7376355" y="4452001"/>
              <a:ext cx="867253" cy="353883"/>
            </a:xfrm>
            <a:prstGeom prst="ellipse">
              <a:avLst/>
            </a:prstGeom>
            <a:solidFill>
              <a:srgbClr val="D1E2FF">
                <a:alpha val="20000"/>
              </a:srgb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NOT</a:t>
              </a:r>
            </a:p>
          </p:txBody>
        </p:sp>
        <p:sp>
          <p:nvSpPr>
            <p:cNvPr id="42" name="Oval 41">
              <a:extLst>
                <a:ext uri="{FF2B5EF4-FFF2-40B4-BE49-F238E27FC236}">
                  <a16:creationId xmlns:a16="http://schemas.microsoft.com/office/drawing/2014/main" id="{448218A4-DC07-4C16-B32A-CE1D041F81B0}"/>
                </a:ext>
              </a:extLst>
            </p:cNvPr>
            <p:cNvSpPr/>
            <p:nvPr/>
          </p:nvSpPr>
          <p:spPr>
            <a:xfrm>
              <a:off x="7394817" y="5044700"/>
              <a:ext cx="867253" cy="353883"/>
            </a:xfrm>
            <a:prstGeom prst="ellipse">
              <a:avLst/>
            </a:prstGeom>
            <a:solidFill>
              <a:srgbClr val="D1E2FF">
                <a:alpha val="10000"/>
              </a:srgbClr>
            </a:solidFill>
            <a:ln>
              <a:solidFill>
                <a:schemeClr val="accent1">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AND</a:t>
              </a:r>
            </a:p>
          </p:txBody>
        </p:sp>
        <p:sp>
          <p:nvSpPr>
            <p:cNvPr id="43" name="Oval 42">
              <a:extLst>
                <a:ext uri="{FF2B5EF4-FFF2-40B4-BE49-F238E27FC236}">
                  <a16:creationId xmlns:a16="http://schemas.microsoft.com/office/drawing/2014/main" id="{EE0237D6-5066-4237-BA7A-F634BF8C0883}"/>
                </a:ext>
              </a:extLst>
            </p:cNvPr>
            <p:cNvSpPr/>
            <p:nvPr/>
          </p:nvSpPr>
          <p:spPr>
            <a:xfrm>
              <a:off x="6910413" y="5689597"/>
              <a:ext cx="558044" cy="353883"/>
            </a:xfrm>
            <a:prstGeom prst="ellipse">
              <a:avLst/>
            </a:prstGeom>
            <a:solidFill>
              <a:srgbClr val="D1E2FF">
                <a:alpha val="10000"/>
              </a:srgbClr>
            </a:solidFill>
            <a:ln>
              <a:solidFill>
                <a:schemeClr val="accent1">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A</a:t>
              </a:r>
            </a:p>
          </p:txBody>
        </p:sp>
        <p:sp>
          <p:nvSpPr>
            <p:cNvPr id="44" name="Oval 43">
              <a:extLst>
                <a:ext uri="{FF2B5EF4-FFF2-40B4-BE49-F238E27FC236}">
                  <a16:creationId xmlns:a16="http://schemas.microsoft.com/office/drawing/2014/main" id="{E5F902EA-993E-454E-B472-60B04238680D}"/>
                </a:ext>
              </a:extLst>
            </p:cNvPr>
            <p:cNvSpPr/>
            <p:nvPr/>
          </p:nvSpPr>
          <p:spPr>
            <a:xfrm>
              <a:off x="8158334" y="5689597"/>
              <a:ext cx="558044" cy="353883"/>
            </a:xfrm>
            <a:prstGeom prst="ellipse">
              <a:avLst/>
            </a:prstGeom>
            <a:solidFill>
              <a:srgbClr val="D1E2FF">
                <a:alpha val="10000"/>
              </a:srgbClr>
            </a:solidFill>
            <a:ln>
              <a:solidFill>
                <a:schemeClr val="accent1">
                  <a:lumMod val="7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alpha val="10000"/>
                    </a:schemeClr>
                  </a:solidFill>
                </a:rPr>
                <a:t>B</a:t>
              </a:r>
            </a:p>
          </p:txBody>
        </p:sp>
        <p:cxnSp>
          <p:nvCxnSpPr>
            <p:cNvPr id="45" name="Straight Arrow Connector 44">
              <a:extLst>
                <a:ext uri="{FF2B5EF4-FFF2-40B4-BE49-F238E27FC236}">
                  <a16:creationId xmlns:a16="http://schemas.microsoft.com/office/drawing/2014/main" id="{103EF0E8-0399-404F-A3F6-F2C773729DD2}"/>
                </a:ext>
              </a:extLst>
            </p:cNvPr>
            <p:cNvCxnSpPr>
              <a:cxnSpLocks/>
              <a:stCxn id="42" idx="4"/>
              <a:endCxn id="44" idx="0"/>
            </p:cNvCxnSpPr>
            <p:nvPr/>
          </p:nvCxnSpPr>
          <p:spPr>
            <a:xfrm>
              <a:off x="7828444" y="5398583"/>
              <a:ext cx="608912" cy="291014"/>
            </a:xfrm>
            <a:prstGeom prst="straightConnector1">
              <a:avLst/>
            </a:prstGeom>
            <a:solidFill>
              <a:srgbClr val="D1E2FF">
                <a:alpha val="10000"/>
              </a:srgbClr>
            </a:solidFill>
            <a:ln w="38100">
              <a:solidFill>
                <a:schemeClr val="accent1">
                  <a:lumMod val="75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98385AEE-957C-4633-A05C-6D56FB95164D}"/>
                </a:ext>
              </a:extLst>
            </p:cNvPr>
            <p:cNvCxnSpPr>
              <a:cxnSpLocks/>
              <a:stCxn id="42" idx="4"/>
              <a:endCxn id="43" idx="0"/>
            </p:cNvCxnSpPr>
            <p:nvPr/>
          </p:nvCxnSpPr>
          <p:spPr>
            <a:xfrm flipH="1">
              <a:off x="7189435" y="5398583"/>
              <a:ext cx="639009" cy="291014"/>
            </a:xfrm>
            <a:prstGeom prst="straightConnector1">
              <a:avLst/>
            </a:prstGeom>
            <a:solidFill>
              <a:srgbClr val="D1E2FF">
                <a:alpha val="10000"/>
              </a:srgbClr>
            </a:solidFill>
            <a:ln w="38100">
              <a:solidFill>
                <a:schemeClr val="accent1">
                  <a:lumMod val="75000"/>
                  <a:alpha val="10000"/>
                </a:schemeClr>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BD9DDA39-786C-4332-A3B0-57297DE4C8BC}"/>
                </a:ext>
              </a:extLst>
            </p:cNvPr>
            <p:cNvCxnSpPr>
              <a:cxnSpLocks/>
              <a:stCxn id="24" idx="4"/>
              <a:endCxn id="28" idx="0"/>
            </p:cNvCxnSpPr>
            <p:nvPr/>
          </p:nvCxnSpPr>
          <p:spPr>
            <a:xfrm>
              <a:off x="6441460" y="4565281"/>
              <a:ext cx="3489" cy="28858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4B1CB0A2-9489-42BA-AA92-1ACB12152B71}"/>
                </a:ext>
              </a:extLst>
            </p:cNvPr>
            <p:cNvCxnSpPr>
              <a:cxnSpLocks/>
              <a:stCxn id="24" idx="6"/>
              <a:endCxn id="29" idx="2"/>
            </p:cNvCxnSpPr>
            <p:nvPr/>
          </p:nvCxnSpPr>
          <p:spPr>
            <a:xfrm>
              <a:off x="6875086" y="4388340"/>
              <a:ext cx="501269" cy="240603"/>
            </a:xfrm>
            <a:prstGeom prst="straightConnector1">
              <a:avLst/>
            </a:prstGeom>
            <a:solidFill>
              <a:srgbClr val="D1E2FF">
                <a:alpha val="20000"/>
              </a:srgbClr>
            </a:solidFill>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83ACE2CF-D7E6-4CCA-8619-B3851EE7460A}"/>
                </a:ext>
              </a:extLst>
            </p:cNvPr>
            <p:cNvCxnSpPr>
              <a:cxnSpLocks/>
              <a:stCxn id="24" idx="2"/>
              <a:endCxn id="26" idx="7"/>
            </p:cNvCxnSpPr>
            <p:nvPr/>
          </p:nvCxnSpPr>
          <p:spPr>
            <a:xfrm flipH="1">
              <a:off x="5472436" y="4388340"/>
              <a:ext cx="535397" cy="51734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639C4372-D353-422E-8271-9395EA2335C0}"/>
                </a:ext>
              </a:extLst>
            </p:cNvPr>
            <p:cNvCxnSpPr>
              <a:cxnSpLocks/>
              <a:stCxn id="29" idx="4"/>
              <a:endCxn id="42" idx="0"/>
            </p:cNvCxnSpPr>
            <p:nvPr/>
          </p:nvCxnSpPr>
          <p:spPr>
            <a:xfrm>
              <a:off x="7809982" y="4805884"/>
              <a:ext cx="18462" cy="238816"/>
            </a:xfrm>
            <a:prstGeom prst="straightConnector1">
              <a:avLst/>
            </a:prstGeom>
            <a:solidFill>
              <a:srgbClr val="D1E2FF">
                <a:alpha val="10000"/>
              </a:srgbClr>
            </a:solidFill>
            <a:ln w="38100">
              <a:solidFill>
                <a:schemeClr val="accent1">
                  <a:lumMod val="75000"/>
                  <a:alpha val="10000"/>
                </a:schemeClr>
              </a:solidFill>
              <a:tailEnd type="triangle"/>
            </a:ln>
          </p:spPr>
          <p:style>
            <a:lnRef idx="3">
              <a:schemeClr val="dk1"/>
            </a:lnRef>
            <a:fillRef idx="0">
              <a:schemeClr val="dk1"/>
            </a:fillRef>
            <a:effectRef idx="2">
              <a:schemeClr val="dk1"/>
            </a:effectRef>
            <a:fontRef idx="minor">
              <a:schemeClr val="tx1"/>
            </a:fontRef>
          </p:style>
        </p:cxnSp>
      </p:grpSp>
      <p:sp>
        <p:nvSpPr>
          <p:cNvPr id="23" name="TextBox 22">
            <a:extLst>
              <a:ext uri="{FF2B5EF4-FFF2-40B4-BE49-F238E27FC236}">
                <a16:creationId xmlns:a16="http://schemas.microsoft.com/office/drawing/2014/main" id="{D9B455A4-1521-4303-8DCC-A906B300042D}"/>
              </a:ext>
            </a:extLst>
          </p:cNvPr>
          <p:cNvSpPr txBox="1"/>
          <p:nvPr/>
        </p:nvSpPr>
        <p:spPr>
          <a:xfrm>
            <a:off x="4144449" y="1314281"/>
            <a:ext cx="2132204" cy="523220"/>
          </a:xfrm>
          <a:prstGeom prst="rect">
            <a:avLst/>
          </a:prstGeom>
          <a:noFill/>
        </p:spPr>
        <p:txBody>
          <a:bodyPr wrap="square" rtlCol="0">
            <a:spAutoFit/>
          </a:bodyPr>
          <a:lstStyle/>
          <a:p>
            <a:r>
              <a:rPr lang="en-US" sz="2800" dirty="0"/>
              <a:t>1/3 negated</a:t>
            </a:r>
          </a:p>
        </p:txBody>
      </p:sp>
    </p:spTree>
    <p:extLst>
      <p:ext uri="{BB962C8B-B14F-4D97-AF65-F5344CB8AC3E}">
        <p14:creationId xmlns:p14="http://schemas.microsoft.com/office/powerpoint/2010/main" val="57834544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35</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231" y="5893669"/>
            <a:ext cx="4395393" cy="769441"/>
          </a:xfrm>
          <a:prstGeom prst="rect">
            <a:avLst/>
          </a:prstGeom>
          <a:noFill/>
        </p:spPr>
        <p:txBody>
          <a:bodyPr wrap="square" rtlCol="0">
            <a:spAutoFit/>
          </a:bodyPr>
          <a:lstStyle/>
          <a:p>
            <a:pPr algn="ctr"/>
            <a:r>
              <a:rPr lang="en-US" sz="4400" dirty="0"/>
              <a:t>Inverted</a:t>
            </a:r>
          </a:p>
        </p:txBody>
      </p:sp>
      <p:grpSp>
        <p:nvGrpSpPr>
          <p:cNvPr id="21" name="Group 20">
            <a:extLst>
              <a:ext uri="{FF2B5EF4-FFF2-40B4-BE49-F238E27FC236}">
                <a16:creationId xmlns:a16="http://schemas.microsoft.com/office/drawing/2014/main" id="{729BA60C-A54B-4F82-8B8B-1DDB19405014}"/>
              </a:ext>
            </a:extLst>
          </p:cNvPr>
          <p:cNvGrpSpPr/>
          <p:nvPr/>
        </p:nvGrpSpPr>
        <p:grpSpPr>
          <a:xfrm>
            <a:off x="493388" y="352946"/>
            <a:ext cx="8373521" cy="5569050"/>
            <a:chOff x="4996116" y="3569213"/>
            <a:chExt cx="3720262" cy="2474267"/>
          </a:xfrm>
        </p:grpSpPr>
        <p:sp>
          <p:nvSpPr>
            <p:cNvPr id="22" name="Oval 21">
              <a:extLst>
                <a:ext uri="{FF2B5EF4-FFF2-40B4-BE49-F238E27FC236}">
                  <a16:creationId xmlns:a16="http://schemas.microsoft.com/office/drawing/2014/main" id="{07154BBB-316A-4586-8811-F32E00F0E3B3}"/>
                </a:ext>
              </a:extLst>
            </p:cNvPr>
            <p:cNvSpPr/>
            <p:nvPr/>
          </p:nvSpPr>
          <p:spPr>
            <a:xfrm>
              <a:off x="6007833" y="3569213"/>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NOT</a:t>
              </a:r>
            </a:p>
          </p:txBody>
        </p:sp>
        <p:sp>
          <p:nvSpPr>
            <p:cNvPr id="24" name="Oval 23">
              <a:extLst>
                <a:ext uri="{FF2B5EF4-FFF2-40B4-BE49-F238E27FC236}">
                  <a16:creationId xmlns:a16="http://schemas.microsoft.com/office/drawing/2014/main" id="{AB5DD6B9-2745-4222-B788-821DF6AAA44E}"/>
                </a:ext>
              </a:extLst>
            </p:cNvPr>
            <p:cNvSpPr/>
            <p:nvPr/>
          </p:nvSpPr>
          <p:spPr>
            <a:xfrm>
              <a:off x="6007833" y="4211398"/>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a:t>
              </a:r>
            </a:p>
          </p:txBody>
        </p:sp>
        <p:cxnSp>
          <p:nvCxnSpPr>
            <p:cNvPr id="25" name="Straight Arrow Connector 24">
              <a:extLst>
                <a:ext uri="{FF2B5EF4-FFF2-40B4-BE49-F238E27FC236}">
                  <a16:creationId xmlns:a16="http://schemas.microsoft.com/office/drawing/2014/main" id="{3F9CBC6B-4258-422E-BE46-CE78B7AB6586}"/>
                </a:ext>
              </a:extLst>
            </p:cNvPr>
            <p:cNvCxnSpPr>
              <a:cxnSpLocks/>
              <a:stCxn id="22" idx="4"/>
              <a:endCxn id="24" idx="0"/>
            </p:cNvCxnSpPr>
            <p:nvPr/>
          </p:nvCxnSpPr>
          <p:spPr>
            <a:xfrm>
              <a:off x="6441460" y="3923096"/>
              <a:ext cx="0" cy="28830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9C5BF673-822A-41DC-9F21-FB05C6BEA339}"/>
                </a:ext>
              </a:extLst>
            </p:cNvPr>
            <p:cNvSpPr/>
            <p:nvPr/>
          </p:nvSpPr>
          <p:spPr>
            <a:xfrm>
              <a:off x="4996116" y="4853863"/>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28" name="Oval 27">
              <a:extLst>
                <a:ext uri="{FF2B5EF4-FFF2-40B4-BE49-F238E27FC236}">
                  <a16:creationId xmlns:a16="http://schemas.microsoft.com/office/drawing/2014/main" id="{0F0CA3C7-7FD0-46F6-A212-A52FE12B7A00}"/>
                </a:ext>
              </a:extLst>
            </p:cNvPr>
            <p:cNvSpPr/>
            <p:nvPr/>
          </p:nvSpPr>
          <p:spPr>
            <a:xfrm>
              <a:off x="6165927" y="4853863"/>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29" name="Oval 28">
              <a:extLst>
                <a:ext uri="{FF2B5EF4-FFF2-40B4-BE49-F238E27FC236}">
                  <a16:creationId xmlns:a16="http://schemas.microsoft.com/office/drawing/2014/main" id="{CE006A98-B773-402A-9235-298B80B56D60}"/>
                </a:ext>
              </a:extLst>
            </p:cNvPr>
            <p:cNvSpPr/>
            <p:nvPr/>
          </p:nvSpPr>
          <p:spPr>
            <a:xfrm>
              <a:off x="7376355" y="4452001"/>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NOT</a:t>
              </a:r>
            </a:p>
          </p:txBody>
        </p:sp>
        <p:sp>
          <p:nvSpPr>
            <p:cNvPr id="42" name="Oval 41">
              <a:extLst>
                <a:ext uri="{FF2B5EF4-FFF2-40B4-BE49-F238E27FC236}">
                  <a16:creationId xmlns:a16="http://schemas.microsoft.com/office/drawing/2014/main" id="{448218A4-DC07-4C16-B32A-CE1D041F81B0}"/>
                </a:ext>
              </a:extLst>
            </p:cNvPr>
            <p:cNvSpPr/>
            <p:nvPr/>
          </p:nvSpPr>
          <p:spPr>
            <a:xfrm>
              <a:off x="7394817" y="5044700"/>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43" name="Oval 42">
              <a:extLst>
                <a:ext uri="{FF2B5EF4-FFF2-40B4-BE49-F238E27FC236}">
                  <a16:creationId xmlns:a16="http://schemas.microsoft.com/office/drawing/2014/main" id="{EE0237D6-5066-4237-BA7A-F634BF8C0883}"/>
                </a:ext>
              </a:extLst>
            </p:cNvPr>
            <p:cNvSpPr/>
            <p:nvPr/>
          </p:nvSpPr>
          <p:spPr>
            <a:xfrm>
              <a:off x="6910413" y="5689597"/>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44" name="Oval 43">
              <a:extLst>
                <a:ext uri="{FF2B5EF4-FFF2-40B4-BE49-F238E27FC236}">
                  <a16:creationId xmlns:a16="http://schemas.microsoft.com/office/drawing/2014/main" id="{E5F902EA-993E-454E-B472-60B04238680D}"/>
                </a:ext>
              </a:extLst>
            </p:cNvPr>
            <p:cNvSpPr/>
            <p:nvPr/>
          </p:nvSpPr>
          <p:spPr>
            <a:xfrm>
              <a:off x="8158334" y="5689597"/>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cxnSp>
          <p:nvCxnSpPr>
            <p:cNvPr id="45" name="Straight Arrow Connector 44">
              <a:extLst>
                <a:ext uri="{FF2B5EF4-FFF2-40B4-BE49-F238E27FC236}">
                  <a16:creationId xmlns:a16="http://schemas.microsoft.com/office/drawing/2014/main" id="{103EF0E8-0399-404F-A3F6-F2C773729DD2}"/>
                </a:ext>
              </a:extLst>
            </p:cNvPr>
            <p:cNvCxnSpPr>
              <a:cxnSpLocks/>
              <a:stCxn id="42" idx="4"/>
              <a:endCxn id="44" idx="0"/>
            </p:cNvCxnSpPr>
            <p:nvPr/>
          </p:nvCxnSpPr>
          <p:spPr>
            <a:xfrm>
              <a:off x="7828444" y="5398583"/>
              <a:ext cx="608912" cy="29101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98385AEE-957C-4633-A05C-6D56FB95164D}"/>
                </a:ext>
              </a:extLst>
            </p:cNvPr>
            <p:cNvCxnSpPr>
              <a:cxnSpLocks/>
              <a:stCxn id="42" idx="4"/>
              <a:endCxn id="43" idx="0"/>
            </p:cNvCxnSpPr>
            <p:nvPr/>
          </p:nvCxnSpPr>
          <p:spPr>
            <a:xfrm flipH="1">
              <a:off x="7189435" y="5398583"/>
              <a:ext cx="639009" cy="29101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BD9DDA39-786C-4332-A3B0-57297DE4C8BC}"/>
                </a:ext>
              </a:extLst>
            </p:cNvPr>
            <p:cNvCxnSpPr>
              <a:cxnSpLocks/>
              <a:stCxn id="24" idx="4"/>
              <a:endCxn id="28" idx="0"/>
            </p:cNvCxnSpPr>
            <p:nvPr/>
          </p:nvCxnSpPr>
          <p:spPr>
            <a:xfrm>
              <a:off x="6441460" y="4565281"/>
              <a:ext cx="3489" cy="28858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4B1CB0A2-9489-42BA-AA92-1ACB12152B71}"/>
                </a:ext>
              </a:extLst>
            </p:cNvPr>
            <p:cNvCxnSpPr>
              <a:cxnSpLocks/>
              <a:stCxn id="24" idx="6"/>
              <a:endCxn id="29" idx="2"/>
            </p:cNvCxnSpPr>
            <p:nvPr/>
          </p:nvCxnSpPr>
          <p:spPr>
            <a:xfrm>
              <a:off x="6875086" y="4388340"/>
              <a:ext cx="501269" cy="240603"/>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83ACE2CF-D7E6-4CCA-8619-B3851EE7460A}"/>
                </a:ext>
              </a:extLst>
            </p:cNvPr>
            <p:cNvCxnSpPr>
              <a:cxnSpLocks/>
              <a:stCxn id="24" idx="2"/>
              <a:endCxn id="26" idx="7"/>
            </p:cNvCxnSpPr>
            <p:nvPr/>
          </p:nvCxnSpPr>
          <p:spPr>
            <a:xfrm flipH="1">
              <a:off x="5472436" y="4388340"/>
              <a:ext cx="535397" cy="517348"/>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639C4372-D353-422E-8271-9395EA2335C0}"/>
                </a:ext>
              </a:extLst>
            </p:cNvPr>
            <p:cNvCxnSpPr>
              <a:cxnSpLocks/>
              <a:stCxn id="29" idx="4"/>
              <a:endCxn id="42" idx="0"/>
            </p:cNvCxnSpPr>
            <p:nvPr/>
          </p:nvCxnSpPr>
          <p:spPr>
            <a:xfrm>
              <a:off x="7809982" y="4805884"/>
              <a:ext cx="18462" cy="23881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48853424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36</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374303" y="5641270"/>
            <a:ext cx="4395393" cy="769441"/>
          </a:xfrm>
          <a:prstGeom prst="rect">
            <a:avLst/>
          </a:prstGeom>
          <a:noFill/>
        </p:spPr>
        <p:txBody>
          <a:bodyPr wrap="square" rtlCol="0">
            <a:spAutoFit/>
          </a:bodyPr>
          <a:lstStyle/>
          <a:p>
            <a:pPr algn="ctr"/>
            <a:r>
              <a:rPr lang="en-US" sz="4400" dirty="0"/>
              <a:t>Flat</a:t>
            </a:r>
          </a:p>
        </p:txBody>
      </p:sp>
      <p:grpSp>
        <p:nvGrpSpPr>
          <p:cNvPr id="17" name="Group 16">
            <a:extLst>
              <a:ext uri="{FF2B5EF4-FFF2-40B4-BE49-F238E27FC236}">
                <a16:creationId xmlns:a16="http://schemas.microsoft.com/office/drawing/2014/main" id="{9AA8B118-49AD-45A0-83A6-D520EB6CCD22}"/>
              </a:ext>
            </a:extLst>
          </p:cNvPr>
          <p:cNvGrpSpPr/>
          <p:nvPr/>
        </p:nvGrpSpPr>
        <p:grpSpPr>
          <a:xfrm>
            <a:off x="659040" y="664178"/>
            <a:ext cx="7722960" cy="4439738"/>
            <a:chOff x="-815045" y="851640"/>
            <a:chExt cx="5957060" cy="4765762"/>
          </a:xfrm>
        </p:grpSpPr>
        <p:sp>
          <p:nvSpPr>
            <p:cNvPr id="18" name="Oval 17">
              <a:extLst>
                <a:ext uri="{FF2B5EF4-FFF2-40B4-BE49-F238E27FC236}">
                  <a16:creationId xmlns:a16="http://schemas.microsoft.com/office/drawing/2014/main" id="{83F0B5EC-C38C-41E6-8772-8893A5562593}"/>
                </a:ext>
              </a:extLst>
            </p:cNvPr>
            <p:cNvSpPr/>
            <p:nvPr/>
          </p:nvSpPr>
          <p:spPr>
            <a:xfrm>
              <a:off x="1862052" y="851640"/>
              <a:ext cx="1566342"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23" name="Oval 22">
              <a:extLst>
                <a:ext uri="{FF2B5EF4-FFF2-40B4-BE49-F238E27FC236}">
                  <a16:creationId xmlns:a16="http://schemas.microsoft.com/office/drawing/2014/main" id="{E6EC67EA-6F5D-4B33-904A-4AB0E5D9662E}"/>
                </a:ext>
              </a:extLst>
            </p:cNvPr>
            <p:cNvSpPr/>
            <p:nvPr/>
          </p:nvSpPr>
          <p:spPr>
            <a:xfrm>
              <a:off x="4134134" y="2636772"/>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27" name="Oval 26">
              <a:extLst>
                <a:ext uri="{FF2B5EF4-FFF2-40B4-BE49-F238E27FC236}">
                  <a16:creationId xmlns:a16="http://schemas.microsoft.com/office/drawing/2014/main" id="{BD8E0E72-28AB-4A83-A2D6-9E634D9F72C1}"/>
                </a:ext>
              </a:extLst>
            </p:cNvPr>
            <p:cNvSpPr/>
            <p:nvPr/>
          </p:nvSpPr>
          <p:spPr>
            <a:xfrm>
              <a:off x="2190801" y="2620563"/>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30" name="Oval 29">
              <a:extLst>
                <a:ext uri="{FF2B5EF4-FFF2-40B4-BE49-F238E27FC236}">
                  <a16:creationId xmlns:a16="http://schemas.microsoft.com/office/drawing/2014/main" id="{4E84F0BB-AC53-4CF1-9A4A-6825E355C5FE}"/>
                </a:ext>
              </a:extLst>
            </p:cNvPr>
            <p:cNvSpPr/>
            <p:nvPr/>
          </p:nvSpPr>
          <p:spPr>
            <a:xfrm>
              <a:off x="-815045" y="4727940"/>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31" name="Oval 30">
              <a:extLst>
                <a:ext uri="{FF2B5EF4-FFF2-40B4-BE49-F238E27FC236}">
                  <a16:creationId xmlns:a16="http://schemas.microsoft.com/office/drawing/2014/main" id="{DA1B2C65-CD85-446B-A18C-91D4E5769457}"/>
                </a:ext>
              </a:extLst>
            </p:cNvPr>
            <p:cNvSpPr/>
            <p:nvPr/>
          </p:nvSpPr>
          <p:spPr>
            <a:xfrm>
              <a:off x="689307" y="4727940"/>
              <a:ext cx="1007881"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cxnSp>
          <p:nvCxnSpPr>
            <p:cNvPr id="32" name="Straight Arrow Connector 31">
              <a:extLst>
                <a:ext uri="{FF2B5EF4-FFF2-40B4-BE49-F238E27FC236}">
                  <a16:creationId xmlns:a16="http://schemas.microsoft.com/office/drawing/2014/main" id="{7431C795-CBB3-435D-A426-9F504658C60A}"/>
                </a:ext>
              </a:extLst>
            </p:cNvPr>
            <p:cNvCxnSpPr>
              <a:cxnSpLocks/>
              <a:stCxn id="18" idx="5"/>
              <a:endCxn id="23" idx="0"/>
            </p:cNvCxnSpPr>
            <p:nvPr/>
          </p:nvCxnSpPr>
          <p:spPr>
            <a:xfrm>
              <a:off x="3199010" y="1610843"/>
              <a:ext cx="1439065" cy="1025929"/>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5AA24EDF-59D4-4ECA-A49F-0BC6BD1C98F1}"/>
                </a:ext>
              </a:extLst>
            </p:cNvPr>
            <p:cNvCxnSpPr>
              <a:cxnSpLocks/>
              <a:stCxn id="18" idx="4"/>
              <a:endCxn id="27" idx="0"/>
            </p:cNvCxnSpPr>
            <p:nvPr/>
          </p:nvCxnSpPr>
          <p:spPr>
            <a:xfrm>
              <a:off x="2645223" y="1741102"/>
              <a:ext cx="49519" cy="879461"/>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D99A5DA2-441C-4464-9848-8F7515BECFB3}"/>
                </a:ext>
              </a:extLst>
            </p:cNvPr>
            <p:cNvCxnSpPr>
              <a:cxnSpLocks/>
              <a:stCxn id="18" idx="3"/>
              <a:endCxn id="37" idx="0"/>
            </p:cNvCxnSpPr>
            <p:nvPr/>
          </p:nvCxnSpPr>
          <p:spPr>
            <a:xfrm flipH="1">
              <a:off x="462824" y="1610843"/>
              <a:ext cx="1628613" cy="100972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B8FF091E-63A6-4182-9072-28A0C24B349E}"/>
                </a:ext>
              </a:extLst>
            </p:cNvPr>
            <p:cNvCxnSpPr>
              <a:cxnSpLocks/>
              <a:stCxn id="37" idx="4"/>
              <a:endCxn id="31" idx="0"/>
            </p:cNvCxnSpPr>
            <p:nvPr/>
          </p:nvCxnSpPr>
          <p:spPr>
            <a:xfrm>
              <a:off x="462824" y="3510025"/>
              <a:ext cx="730423" cy="121791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D2EF03CE-0A7E-448A-8FF9-40CEF1E2BAC2}"/>
                </a:ext>
              </a:extLst>
            </p:cNvPr>
            <p:cNvCxnSpPr>
              <a:cxnSpLocks/>
              <a:stCxn id="37" idx="4"/>
              <a:endCxn id="30" idx="0"/>
            </p:cNvCxnSpPr>
            <p:nvPr/>
          </p:nvCxnSpPr>
          <p:spPr>
            <a:xfrm flipH="1">
              <a:off x="-311104" y="3510025"/>
              <a:ext cx="773929" cy="121791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37" name="Oval 36">
              <a:extLst>
                <a:ext uri="{FF2B5EF4-FFF2-40B4-BE49-F238E27FC236}">
                  <a16:creationId xmlns:a16="http://schemas.microsoft.com/office/drawing/2014/main" id="{8DB38E6F-A9C6-4DBA-BED3-CCBAD2B7E2E7}"/>
                </a:ext>
              </a:extLst>
            </p:cNvPr>
            <p:cNvSpPr/>
            <p:nvPr/>
          </p:nvSpPr>
          <p:spPr>
            <a:xfrm>
              <a:off x="-320348" y="2620563"/>
              <a:ext cx="1566342" cy="889462"/>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a:t>
              </a:r>
            </a:p>
          </p:txBody>
        </p:sp>
      </p:grpSp>
      <p:sp>
        <p:nvSpPr>
          <p:cNvPr id="19" name="TextBox 18">
            <a:extLst>
              <a:ext uri="{FF2B5EF4-FFF2-40B4-BE49-F238E27FC236}">
                <a16:creationId xmlns:a16="http://schemas.microsoft.com/office/drawing/2014/main" id="{C10E9B94-D748-418D-A9D6-661C06949474}"/>
              </a:ext>
            </a:extLst>
          </p:cNvPr>
          <p:cNvSpPr txBox="1"/>
          <p:nvPr/>
        </p:nvSpPr>
        <p:spPr>
          <a:xfrm>
            <a:off x="7091490" y="1579130"/>
            <a:ext cx="2132204" cy="523220"/>
          </a:xfrm>
          <a:prstGeom prst="rect">
            <a:avLst/>
          </a:prstGeom>
          <a:noFill/>
        </p:spPr>
        <p:txBody>
          <a:bodyPr wrap="square" rtlCol="0">
            <a:spAutoFit/>
          </a:bodyPr>
          <a:lstStyle/>
          <a:p>
            <a:r>
              <a:rPr lang="en-US" sz="2800" dirty="0"/>
              <a:t>1</a:t>
            </a:r>
          </a:p>
        </p:txBody>
      </p:sp>
      <p:sp>
        <p:nvSpPr>
          <p:cNvPr id="20" name="TextBox 19">
            <a:extLst>
              <a:ext uri="{FF2B5EF4-FFF2-40B4-BE49-F238E27FC236}">
                <a16:creationId xmlns:a16="http://schemas.microsoft.com/office/drawing/2014/main" id="{1691F37D-F7EF-4EDC-BFE4-09F3D368D26D}"/>
              </a:ext>
            </a:extLst>
          </p:cNvPr>
          <p:cNvSpPr txBox="1"/>
          <p:nvPr/>
        </p:nvSpPr>
        <p:spPr>
          <a:xfrm>
            <a:off x="4786089" y="1590366"/>
            <a:ext cx="2132204" cy="523220"/>
          </a:xfrm>
          <a:prstGeom prst="rect">
            <a:avLst/>
          </a:prstGeom>
          <a:noFill/>
        </p:spPr>
        <p:txBody>
          <a:bodyPr wrap="square" rtlCol="0">
            <a:spAutoFit/>
          </a:bodyPr>
          <a:lstStyle/>
          <a:p>
            <a:r>
              <a:rPr lang="en-US" sz="2800" dirty="0"/>
              <a:t>1</a:t>
            </a:r>
          </a:p>
        </p:txBody>
      </p:sp>
      <p:sp>
        <p:nvSpPr>
          <p:cNvPr id="21" name="TextBox 20">
            <a:extLst>
              <a:ext uri="{FF2B5EF4-FFF2-40B4-BE49-F238E27FC236}">
                <a16:creationId xmlns:a16="http://schemas.microsoft.com/office/drawing/2014/main" id="{8A0C347E-579E-4B7C-809E-2BEE3BF26D10}"/>
              </a:ext>
            </a:extLst>
          </p:cNvPr>
          <p:cNvSpPr txBox="1"/>
          <p:nvPr/>
        </p:nvSpPr>
        <p:spPr>
          <a:xfrm>
            <a:off x="2578598" y="1574955"/>
            <a:ext cx="2132204" cy="523220"/>
          </a:xfrm>
          <a:prstGeom prst="rect">
            <a:avLst/>
          </a:prstGeom>
          <a:noFill/>
        </p:spPr>
        <p:txBody>
          <a:bodyPr wrap="square" rtlCol="0">
            <a:spAutoFit/>
          </a:bodyPr>
          <a:lstStyle/>
          <a:p>
            <a:r>
              <a:rPr lang="en-US" sz="2800" dirty="0"/>
              <a:t>1</a:t>
            </a:r>
          </a:p>
        </p:txBody>
      </p:sp>
      <p:sp>
        <p:nvSpPr>
          <p:cNvPr id="22" name="TextBox 21">
            <a:extLst>
              <a:ext uri="{FF2B5EF4-FFF2-40B4-BE49-F238E27FC236}">
                <a16:creationId xmlns:a16="http://schemas.microsoft.com/office/drawing/2014/main" id="{88F6448A-F8ED-442A-B136-1D047C5747F3}"/>
              </a:ext>
            </a:extLst>
          </p:cNvPr>
          <p:cNvSpPr txBox="1"/>
          <p:nvPr/>
        </p:nvSpPr>
        <p:spPr>
          <a:xfrm>
            <a:off x="1281448" y="3367685"/>
            <a:ext cx="2132204" cy="523220"/>
          </a:xfrm>
          <a:prstGeom prst="rect">
            <a:avLst/>
          </a:prstGeom>
          <a:noFill/>
        </p:spPr>
        <p:txBody>
          <a:bodyPr wrap="square" rtlCol="0">
            <a:spAutoFit/>
          </a:bodyPr>
          <a:lstStyle/>
          <a:p>
            <a:r>
              <a:rPr lang="en-US" sz="2800" dirty="0"/>
              <a:t>2</a:t>
            </a:r>
          </a:p>
        </p:txBody>
      </p:sp>
      <p:sp>
        <p:nvSpPr>
          <p:cNvPr id="24" name="TextBox 23">
            <a:extLst>
              <a:ext uri="{FF2B5EF4-FFF2-40B4-BE49-F238E27FC236}">
                <a16:creationId xmlns:a16="http://schemas.microsoft.com/office/drawing/2014/main" id="{E373DB7D-A791-4255-A2B0-574A2CCAC33A}"/>
              </a:ext>
            </a:extLst>
          </p:cNvPr>
          <p:cNvSpPr txBox="1"/>
          <p:nvPr/>
        </p:nvSpPr>
        <p:spPr>
          <a:xfrm>
            <a:off x="3000878" y="3367685"/>
            <a:ext cx="2132204" cy="523220"/>
          </a:xfrm>
          <a:prstGeom prst="rect">
            <a:avLst/>
          </a:prstGeom>
          <a:noFill/>
        </p:spPr>
        <p:txBody>
          <a:bodyPr wrap="square" rtlCol="0">
            <a:spAutoFit/>
          </a:bodyPr>
          <a:lstStyle/>
          <a:p>
            <a:r>
              <a:rPr lang="en-US" sz="2800" dirty="0"/>
              <a:t>2</a:t>
            </a:r>
          </a:p>
        </p:txBody>
      </p:sp>
    </p:spTree>
    <p:extLst>
      <p:ext uri="{BB962C8B-B14F-4D97-AF65-F5344CB8AC3E}">
        <p14:creationId xmlns:p14="http://schemas.microsoft.com/office/powerpoint/2010/main" val="244898592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37</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2134153" y="5641064"/>
            <a:ext cx="5335824" cy="769441"/>
          </a:xfrm>
          <a:prstGeom prst="rect">
            <a:avLst/>
          </a:prstGeom>
          <a:noFill/>
        </p:spPr>
        <p:txBody>
          <a:bodyPr wrap="square" rtlCol="0">
            <a:spAutoFit/>
          </a:bodyPr>
          <a:lstStyle/>
          <a:p>
            <a:pPr algn="ctr"/>
            <a:r>
              <a:rPr lang="en-US" sz="4400" dirty="0"/>
              <a:t>Simple Conjunction</a:t>
            </a:r>
          </a:p>
        </p:txBody>
      </p:sp>
      <p:grpSp>
        <p:nvGrpSpPr>
          <p:cNvPr id="23" name="Group 22">
            <a:extLst>
              <a:ext uri="{FF2B5EF4-FFF2-40B4-BE49-F238E27FC236}">
                <a16:creationId xmlns:a16="http://schemas.microsoft.com/office/drawing/2014/main" id="{59F9D2C5-8D85-4495-AEF6-7A17D28D9145}"/>
              </a:ext>
            </a:extLst>
          </p:cNvPr>
          <p:cNvGrpSpPr/>
          <p:nvPr/>
        </p:nvGrpSpPr>
        <p:grpSpPr>
          <a:xfrm>
            <a:off x="581086" y="1129145"/>
            <a:ext cx="7981828" cy="3923802"/>
            <a:chOff x="150790" y="3881209"/>
            <a:chExt cx="4301038" cy="1878320"/>
          </a:xfrm>
        </p:grpSpPr>
        <p:sp>
          <p:nvSpPr>
            <p:cNvPr id="27" name="Oval 26">
              <a:extLst>
                <a:ext uri="{FF2B5EF4-FFF2-40B4-BE49-F238E27FC236}">
                  <a16:creationId xmlns:a16="http://schemas.microsoft.com/office/drawing/2014/main" id="{9A92DBBA-7B06-4394-9BDF-CC6A81370C43}"/>
                </a:ext>
              </a:extLst>
            </p:cNvPr>
            <p:cNvSpPr/>
            <p:nvPr/>
          </p:nvSpPr>
          <p:spPr>
            <a:xfrm>
              <a:off x="150790" y="540564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30" name="Oval 29">
              <a:extLst>
                <a:ext uri="{FF2B5EF4-FFF2-40B4-BE49-F238E27FC236}">
                  <a16:creationId xmlns:a16="http://schemas.microsoft.com/office/drawing/2014/main" id="{03E61D16-EDC1-407B-9F45-FFB192B631BF}"/>
                </a:ext>
              </a:extLst>
            </p:cNvPr>
            <p:cNvSpPr/>
            <p:nvPr/>
          </p:nvSpPr>
          <p:spPr>
            <a:xfrm>
              <a:off x="848812" y="540564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31" name="Oval 30">
              <a:extLst>
                <a:ext uri="{FF2B5EF4-FFF2-40B4-BE49-F238E27FC236}">
                  <a16:creationId xmlns:a16="http://schemas.microsoft.com/office/drawing/2014/main" id="{91BE4E5C-9E1C-4BB0-8460-E7AC225D8EEF}"/>
                </a:ext>
              </a:extLst>
            </p:cNvPr>
            <p:cNvSpPr/>
            <p:nvPr/>
          </p:nvSpPr>
          <p:spPr>
            <a:xfrm>
              <a:off x="1551950"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32" name="Oval 31">
              <a:extLst>
                <a:ext uri="{FF2B5EF4-FFF2-40B4-BE49-F238E27FC236}">
                  <a16:creationId xmlns:a16="http://schemas.microsoft.com/office/drawing/2014/main" id="{7F1A85F6-58B4-416F-90F2-EA333E5E06BA}"/>
                </a:ext>
              </a:extLst>
            </p:cNvPr>
            <p:cNvSpPr/>
            <p:nvPr/>
          </p:nvSpPr>
          <p:spPr>
            <a:xfrm>
              <a:off x="2489171"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33" name="Oval 32">
              <a:extLst>
                <a:ext uri="{FF2B5EF4-FFF2-40B4-BE49-F238E27FC236}">
                  <a16:creationId xmlns:a16="http://schemas.microsoft.com/office/drawing/2014/main" id="{089E11CB-C98B-4284-8691-5F9A2599E9E6}"/>
                </a:ext>
              </a:extLst>
            </p:cNvPr>
            <p:cNvSpPr/>
            <p:nvPr/>
          </p:nvSpPr>
          <p:spPr>
            <a:xfrm>
              <a:off x="3187338"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34" name="Oval 33">
              <a:extLst>
                <a:ext uri="{FF2B5EF4-FFF2-40B4-BE49-F238E27FC236}">
                  <a16:creationId xmlns:a16="http://schemas.microsoft.com/office/drawing/2014/main" id="{9AF33536-991A-4FCF-B760-869A52367F30}"/>
                </a:ext>
              </a:extLst>
            </p:cNvPr>
            <p:cNvSpPr/>
            <p:nvPr/>
          </p:nvSpPr>
          <p:spPr>
            <a:xfrm>
              <a:off x="3893784" y="540247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35" name="Oval 34">
              <a:extLst>
                <a:ext uri="{FF2B5EF4-FFF2-40B4-BE49-F238E27FC236}">
                  <a16:creationId xmlns:a16="http://schemas.microsoft.com/office/drawing/2014/main" id="{1C194635-882E-4E7E-8A2E-87EDF4AE7F78}"/>
                </a:ext>
              </a:extLst>
            </p:cNvPr>
            <p:cNvSpPr/>
            <p:nvPr/>
          </p:nvSpPr>
          <p:spPr>
            <a:xfrm>
              <a:off x="708834" y="4656741"/>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36" name="Oval 35">
              <a:extLst>
                <a:ext uri="{FF2B5EF4-FFF2-40B4-BE49-F238E27FC236}">
                  <a16:creationId xmlns:a16="http://schemas.microsoft.com/office/drawing/2014/main" id="{725E1780-9F2A-45A4-BF4D-AA04A760B329}"/>
                </a:ext>
              </a:extLst>
            </p:cNvPr>
            <p:cNvSpPr/>
            <p:nvPr/>
          </p:nvSpPr>
          <p:spPr>
            <a:xfrm>
              <a:off x="3032733" y="4652312"/>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37" name="Oval 36">
              <a:extLst>
                <a:ext uri="{FF2B5EF4-FFF2-40B4-BE49-F238E27FC236}">
                  <a16:creationId xmlns:a16="http://schemas.microsoft.com/office/drawing/2014/main" id="{25D6D99C-7059-4F2B-AD19-426E4EC5A63D}"/>
                </a:ext>
              </a:extLst>
            </p:cNvPr>
            <p:cNvSpPr/>
            <p:nvPr/>
          </p:nvSpPr>
          <p:spPr>
            <a:xfrm>
              <a:off x="1854892" y="3881209"/>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a:t>
              </a:r>
            </a:p>
          </p:txBody>
        </p:sp>
        <p:cxnSp>
          <p:nvCxnSpPr>
            <p:cNvPr id="38" name="Straight Arrow Connector 37">
              <a:extLst>
                <a:ext uri="{FF2B5EF4-FFF2-40B4-BE49-F238E27FC236}">
                  <a16:creationId xmlns:a16="http://schemas.microsoft.com/office/drawing/2014/main" id="{BB02D109-11D0-4B90-89B1-BFCBC9733D9E}"/>
                </a:ext>
              </a:extLst>
            </p:cNvPr>
            <p:cNvCxnSpPr>
              <a:cxnSpLocks/>
              <a:stCxn id="37" idx="4"/>
              <a:endCxn id="35" idx="7"/>
            </p:cNvCxnSpPr>
            <p:nvPr/>
          </p:nvCxnSpPr>
          <p:spPr>
            <a:xfrm flipH="1">
              <a:off x="1449081" y="4235092"/>
              <a:ext cx="839438" cy="47347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B1FF83B3-402A-4613-A8C0-85A481958ECE}"/>
                </a:ext>
              </a:extLst>
            </p:cNvPr>
            <p:cNvCxnSpPr>
              <a:cxnSpLocks/>
              <a:stCxn id="37" idx="4"/>
              <a:endCxn id="36" idx="1"/>
            </p:cNvCxnSpPr>
            <p:nvPr/>
          </p:nvCxnSpPr>
          <p:spPr>
            <a:xfrm>
              <a:off x="2288519" y="4235092"/>
              <a:ext cx="871220" cy="46904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FC03B8FD-10BD-443E-8670-BF3CFC0ABF76}"/>
                </a:ext>
              </a:extLst>
            </p:cNvPr>
            <p:cNvCxnSpPr>
              <a:cxnSpLocks/>
              <a:stCxn id="35" idx="3"/>
              <a:endCxn id="27" idx="0"/>
            </p:cNvCxnSpPr>
            <p:nvPr/>
          </p:nvCxnSpPr>
          <p:spPr>
            <a:xfrm flipH="1">
              <a:off x="429812" y="4958799"/>
              <a:ext cx="406028" cy="446847"/>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3C850D7E-ED77-4B02-99D0-FAEF52768A62}"/>
                </a:ext>
              </a:extLst>
            </p:cNvPr>
            <p:cNvCxnSpPr>
              <a:cxnSpLocks/>
              <a:stCxn id="35" idx="4"/>
              <a:endCxn id="30" idx="0"/>
            </p:cNvCxnSpPr>
            <p:nvPr/>
          </p:nvCxnSpPr>
          <p:spPr>
            <a:xfrm flipH="1">
              <a:off x="1127834" y="5010624"/>
              <a:ext cx="14627" cy="39502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7B99A25A-9F8F-48C3-B35D-AACC72495A52}"/>
                </a:ext>
              </a:extLst>
            </p:cNvPr>
            <p:cNvCxnSpPr>
              <a:cxnSpLocks/>
              <a:stCxn id="35" idx="5"/>
              <a:endCxn id="31" idx="0"/>
            </p:cNvCxnSpPr>
            <p:nvPr/>
          </p:nvCxnSpPr>
          <p:spPr>
            <a:xfrm>
              <a:off x="1449081" y="4958799"/>
              <a:ext cx="381891" cy="44684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D8DAAABB-DF99-49F1-AAD3-40C57CC81785}"/>
                </a:ext>
              </a:extLst>
            </p:cNvPr>
            <p:cNvCxnSpPr>
              <a:cxnSpLocks/>
              <a:stCxn id="36" idx="3"/>
              <a:endCxn id="32" idx="0"/>
            </p:cNvCxnSpPr>
            <p:nvPr/>
          </p:nvCxnSpPr>
          <p:spPr>
            <a:xfrm flipH="1">
              <a:off x="2768193" y="4954370"/>
              <a:ext cx="391546" cy="45127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0A0DF97C-EDFE-4DDD-A2FB-5A0656E91E7C}"/>
                </a:ext>
              </a:extLst>
            </p:cNvPr>
            <p:cNvCxnSpPr>
              <a:cxnSpLocks/>
              <a:stCxn id="36" idx="4"/>
              <a:endCxn id="33" idx="0"/>
            </p:cNvCxnSpPr>
            <p:nvPr/>
          </p:nvCxnSpPr>
          <p:spPr>
            <a:xfrm>
              <a:off x="3466360" y="5006195"/>
              <a:ext cx="0" cy="39945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A2A14E4F-3A88-4B48-BFF8-BBE1F22C40BF}"/>
                </a:ext>
              </a:extLst>
            </p:cNvPr>
            <p:cNvCxnSpPr>
              <a:cxnSpLocks/>
              <a:stCxn id="36" idx="5"/>
              <a:endCxn id="34" idx="0"/>
            </p:cNvCxnSpPr>
            <p:nvPr/>
          </p:nvCxnSpPr>
          <p:spPr>
            <a:xfrm>
              <a:off x="3772980" y="4954370"/>
              <a:ext cx="399826" cy="44810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75117556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109542-46A4-48FD-8E9B-2E17510FBC5E}"/>
              </a:ext>
            </a:extLst>
          </p:cNvPr>
          <p:cNvSpPr>
            <a:spLocks noGrp="1"/>
          </p:cNvSpPr>
          <p:nvPr>
            <p:ph type="ftr" sz="quarter" idx="11"/>
          </p:nvPr>
        </p:nvSpPr>
        <p:spPr>
          <a:xfrm>
            <a:off x="33051" y="6492874"/>
            <a:ext cx="3525758"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CEAC0755-E921-4311-9E82-31AC2107AA3B}"/>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38</a:t>
            </a:fld>
            <a:endParaRPr lang="en-US" dirty="0"/>
          </a:p>
        </p:txBody>
      </p:sp>
      <p:sp>
        <p:nvSpPr>
          <p:cNvPr id="13" name="TextBox 12">
            <a:extLst>
              <a:ext uri="{FF2B5EF4-FFF2-40B4-BE49-F238E27FC236}">
                <a16:creationId xmlns:a16="http://schemas.microsoft.com/office/drawing/2014/main" id="{FD857670-99D1-46CD-9DA7-2EC22089CDD3}"/>
              </a:ext>
            </a:extLst>
          </p:cNvPr>
          <p:cNvSpPr txBox="1"/>
          <p:nvPr/>
        </p:nvSpPr>
        <p:spPr>
          <a:xfrm>
            <a:off x="361002" y="5595063"/>
            <a:ext cx="8374519" cy="769441"/>
          </a:xfrm>
          <a:prstGeom prst="rect">
            <a:avLst/>
          </a:prstGeom>
          <a:noFill/>
        </p:spPr>
        <p:txBody>
          <a:bodyPr wrap="square" rtlCol="0">
            <a:spAutoFit/>
          </a:bodyPr>
          <a:lstStyle/>
          <a:p>
            <a:pPr algn="ctr"/>
            <a:r>
              <a:rPr lang="en-US" sz="4400" dirty="0"/>
              <a:t>Flat &amp; Simple Conjunction</a:t>
            </a:r>
          </a:p>
        </p:txBody>
      </p:sp>
      <p:grpSp>
        <p:nvGrpSpPr>
          <p:cNvPr id="23" name="Group 22">
            <a:extLst>
              <a:ext uri="{FF2B5EF4-FFF2-40B4-BE49-F238E27FC236}">
                <a16:creationId xmlns:a16="http://schemas.microsoft.com/office/drawing/2014/main" id="{59F9D2C5-8D85-4495-AEF6-7A17D28D9145}"/>
              </a:ext>
            </a:extLst>
          </p:cNvPr>
          <p:cNvGrpSpPr/>
          <p:nvPr/>
        </p:nvGrpSpPr>
        <p:grpSpPr>
          <a:xfrm>
            <a:off x="581086" y="1129145"/>
            <a:ext cx="7981828" cy="3923802"/>
            <a:chOff x="150790" y="3881209"/>
            <a:chExt cx="4301038" cy="1878320"/>
          </a:xfrm>
        </p:grpSpPr>
        <p:sp>
          <p:nvSpPr>
            <p:cNvPr id="27" name="Oval 26">
              <a:extLst>
                <a:ext uri="{FF2B5EF4-FFF2-40B4-BE49-F238E27FC236}">
                  <a16:creationId xmlns:a16="http://schemas.microsoft.com/office/drawing/2014/main" id="{9A92DBBA-7B06-4394-9BDF-CC6A81370C43}"/>
                </a:ext>
              </a:extLst>
            </p:cNvPr>
            <p:cNvSpPr/>
            <p:nvPr/>
          </p:nvSpPr>
          <p:spPr>
            <a:xfrm>
              <a:off x="150790" y="540564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30" name="Oval 29">
              <a:extLst>
                <a:ext uri="{FF2B5EF4-FFF2-40B4-BE49-F238E27FC236}">
                  <a16:creationId xmlns:a16="http://schemas.microsoft.com/office/drawing/2014/main" id="{03E61D16-EDC1-407B-9F45-FFB192B631BF}"/>
                </a:ext>
              </a:extLst>
            </p:cNvPr>
            <p:cNvSpPr/>
            <p:nvPr/>
          </p:nvSpPr>
          <p:spPr>
            <a:xfrm>
              <a:off x="848812" y="540564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31" name="Oval 30">
              <a:extLst>
                <a:ext uri="{FF2B5EF4-FFF2-40B4-BE49-F238E27FC236}">
                  <a16:creationId xmlns:a16="http://schemas.microsoft.com/office/drawing/2014/main" id="{91BE4E5C-9E1C-4BB0-8460-E7AC225D8EEF}"/>
                </a:ext>
              </a:extLst>
            </p:cNvPr>
            <p:cNvSpPr/>
            <p:nvPr/>
          </p:nvSpPr>
          <p:spPr>
            <a:xfrm>
              <a:off x="1551950"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32" name="Oval 31">
              <a:extLst>
                <a:ext uri="{FF2B5EF4-FFF2-40B4-BE49-F238E27FC236}">
                  <a16:creationId xmlns:a16="http://schemas.microsoft.com/office/drawing/2014/main" id="{7F1A85F6-58B4-416F-90F2-EA333E5E06BA}"/>
                </a:ext>
              </a:extLst>
            </p:cNvPr>
            <p:cNvSpPr/>
            <p:nvPr/>
          </p:nvSpPr>
          <p:spPr>
            <a:xfrm>
              <a:off x="2489171"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33" name="Oval 32">
              <a:extLst>
                <a:ext uri="{FF2B5EF4-FFF2-40B4-BE49-F238E27FC236}">
                  <a16:creationId xmlns:a16="http://schemas.microsoft.com/office/drawing/2014/main" id="{089E11CB-C98B-4284-8691-5F9A2599E9E6}"/>
                </a:ext>
              </a:extLst>
            </p:cNvPr>
            <p:cNvSpPr/>
            <p:nvPr/>
          </p:nvSpPr>
          <p:spPr>
            <a:xfrm>
              <a:off x="3187338" y="5405645"/>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sp>
          <p:nvSpPr>
            <p:cNvPr id="34" name="Oval 33">
              <a:extLst>
                <a:ext uri="{FF2B5EF4-FFF2-40B4-BE49-F238E27FC236}">
                  <a16:creationId xmlns:a16="http://schemas.microsoft.com/office/drawing/2014/main" id="{9AF33536-991A-4FCF-B760-869A52367F30}"/>
                </a:ext>
              </a:extLst>
            </p:cNvPr>
            <p:cNvSpPr/>
            <p:nvPr/>
          </p:nvSpPr>
          <p:spPr>
            <a:xfrm>
              <a:off x="3893784" y="5402476"/>
              <a:ext cx="558044"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35" name="Oval 34">
              <a:extLst>
                <a:ext uri="{FF2B5EF4-FFF2-40B4-BE49-F238E27FC236}">
                  <a16:creationId xmlns:a16="http://schemas.microsoft.com/office/drawing/2014/main" id="{1C194635-882E-4E7E-8A2E-87EDF4AE7F78}"/>
                </a:ext>
              </a:extLst>
            </p:cNvPr>
            <p:cNvSpPr/>
            <p:nvPr/>
          </p:nvSpPr>
          <p:spPr>
            <a:xfrm>
              <a:off x="708834" y="4656741"/>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36" name="Oval 35">
              <a:extLst>
                <a:ext uri="{FF2B5EF4-FFF2-40B4-BE49-F238E27FC236}">
                  <a16:creationId xmlns:a16="http://schemas.microsoft.com/office/drawing/2014/main" id="{725E1780-9F2A-45A4-BF4D-AA04A760B329}"/>
                </a:ext>
              </a:extLst>
            </p:cNvPr>
            <p:cNvSpPr/>
            <p:nvPr/>
          </p:nvSpPr>
          <p:spPr>
            <a:xfrm>
              <a:off x="3032733" y="4652312"/>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AND</a:t>
              </a:r>
            </a:p>
          </p:txBody>
        </p:sp>
        <p:sp>
          <p:nvSpPr>
            <p:cNvPr id="37" name="Oval 36">
              <a:extLst>
                <a:ext uri="{FF2B5EF4-FFF2-40B4-BE49-F238E27FC236}">
                  <a16:creationId xmlns:a16="http://schemas.microsoft.com/office/drawing/2014/main" id="{25D6D99C-7059-4F2B-AD19-426E4EC5A63D}"/>
                </a:ext>
              </a:extLst>
            </p:cNvPr>
            <p:cNvSpPr/>
            <p:nvPr/>
          </p:nvSpPr>
          <p:spPr>
            <a:xfrm>
              <a:off x="1854892" y="3881209"/>
              <a:ext cx="867253" cy="353883"/>
            </a:xfrm>
            <a:prstGeom prst="ellipse">
              <a:avLst/>
            </a:prstGeom>
            <a:solidFill>
              <a:srgbClr val="D1E2F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OR</a:t>
              </a:r>
            </a:p>
          </p:txBody>
        </p:sp>
        <p:cxnSp>
          <p:nvCxnSpPr>
            <p:cNvPr id="38" name="Straight Arrow Connector 37">
              <a:extLst>
                <a:ext uri="{FF2B5EF4-FFF2-40B4-BE49-F238E27FC236}">
                  <a16:creationId xmlns:a16="http://schemas.microsoft.com/office/drawing/2014/main" id="{BB02D109-11D0-4B90-89B1-BFCBC9733D9E}"/>
                </a:ext>
              </a:extLst>
            </p:cNvPr>
            <p:cNvCxnSpPr>
              <a:cxnSpLocks/>
              <a:stCxn id="37" idx="4"/>
              <a:endCxn id="35" idx="7"/>
            </p:cNvCxnSpPr>
            <p:nvPr/>
          </p:nvCxnSpPr>
          <p:spPr>
            <a:xfrm flipH="1">
              <a:off x="1449081" y="4235092"/>
              <a:ext cx="839438" cy="473474"/>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B1FF83B3-402A-4613-A8C0-85A481958ECE}"/>
                </a:ext>
              </a:extLst>
            </p:cNvPr>
            <p:cNvCxnSpPr>
              <a:cxnSpLocks/>
              <a:stCxn id="37" idx="4"/>
              <a:endCxn id="36" idx="1"/>
            </p:cNvCxnSpPr>
            <p:nvPr/>
          </p:nvCxnSpPr>
          <p:spPr>
            <a:xfrm>
              <a:off x="2288519" y="4235092"/>
              <a:ext cx="871220" cy="46904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FC03B8FD-10BD-443E-8670-BF3CFC0ABF76}"/>
                </a:ext>
              </a:extLst>
            </p:cNvPr>
            <p:cNvCxnSpPr>
              <a:cxnSpLocks/>
              <a:stCxn id="35" idx="3"/>
              <a:endCxn id="27" idx="0"/>
            </p:cNvCxnSpPr>
            <p:nvPr/>
          </p:nvCxnSpPr>
          <p:spPr>
            <a:xfrm flipH="1">
              <a:off x="429812" y="4958799"/>
              <a:ext cx="406028" cy="446847"/>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3C850D7E-ED77-4B02-99D0-FAEF52768A62}"/>
                </a:ext>
              </a:extLst>
            </p:cNvPr>
            <p:cNvCxnSpPr>
              <a:cxnSpLocks/>
              <a:stCxn id="35" idx="4"/>
              <a:endCxn id="30" idx="0"/>
            </p:cNvCxnSpPr>
            <p:nvPr/>
          </p:nvCxnSpPr>
          <p:spPr>
            <a:xfrm flipH="1">
              <a:off x="1127834" y="5010624"/>
              <a:ext cx="14627" cy="395022"/>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7B99A25A-9F8F-48C3-B35D-AACC72495A52}"/>
                </a:ext>
              </a:extLst>
            </p:cNvPr>
            <p:cNvCxnSpPr>
              <a:cxnSpLocks/>
              <a:stCxn id="35" idx="5"/>
              <a:endCxn id="31" idx="0"/>
            </p:cNvCxnSpPr>
            <p:nvPr/>
          </p:nvCxnSpPr>
          <p:spPr>
            <a:xfrm>
              <a:off x="1449081" y="4958799"/>
              <a:ext cx="381891" cy="44684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D8DAAABB-DF99-49F1-AAD3-40C57CC81785}"/>
                </a:ext>
              </a:extLst>
            </p:cNvPr>
            <p:cNvCxnSpPr>
              <a:cxnSpLocks/>
              <a:stCxn id="36" idx="3"/>
              <a:endCxn id="32" idx="0"/>
            </p:cNvCxnSpPr>
            <p:nvPr/>
          </p:nvCxnSpPr>
          <p:spPr>
            <a:xfrm flipH="1">
              <a:off x="2768193" y="4954370"/>
              <a:ext cx="391546" cy="451275"/>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3" name="Straight Arrow Connector 52">
              <a:extLst>
                <a:ext uri="{FF2B5EF4-FFF2-40B4-BE49-F238E27FC236}">
                  <a16:creationId xmlns:a16="http://schemas.microsoft.com/office/drawing/2014/main" id="{0A0DF97C-EDFE-4DDD-A2FB-5A0656E91E7C}"/>
                </a:ext>
              </a:extLst>
            </p:cNvPr>
            <p:cNvCxnSpPr>
              <a:cxnSpLocks/>
              <a:stCxn id="36" idx="4"/>
              <a:endCxn id="33" idx="0"/>
            </p:cNvCxnSpPr>
            <p:nvPr/>
          </p:nvCxnSpPr>
          <p:spPr>
            <a:xfrm>
              <a:off x="3466360" y="5006195"/>
              <a:ext cx="0" cy="399450"/>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A2A14E4F-3A88-4B48-BFF8-BBE1F22C40BF}"/>
                </a:ext>
              </a:extLst>
            </p:cNvPr>
            <p:cNvCxnSpPr>
              <a:cxnSpLocks/>
              <a:stCxn id="36" idx="5"/>
              <a:endCxn id="34" idx="0"/>
            </p:cNvCxnSpPr>
            <p:nvPr/>
          </p:nvCxnSpPr>
          <p:spPr>
            <a:xfrm>
              <a:off x="3772980" y="4954370"/>
              <a:ext cx="399826" cy="448106"/>
            </a:xfrm>
            <a:prstGeom prst="straightConnector1">
              <a:avLst/>
            </a:prstGeom>
            <a:ln w="38100">
              <a:solidFill>
                <a:schemeClr val="accent1">
                  <a:lumMod val="75000"/>
                </a:schemeClr>
              </a:solidFill>
              <a:tailEnd type="triangle"/>
            </a:ln>
          </p:spPr>
          <p:style>
            <a:lnRef idx="3">
              <a:schemeClr val="dk1"/>
            </a:lnRef>
            <a:fillRef idx="0">
              <a:schemeClr val="dk1"/>
            </a:fillRef>
            <a:effectRef idx="2">
              <a:schemeClr val="dk1"/>
            </a:effectRef>
            <a:fontRef idx="minor">
              <a:schemeClr val="tx1"/>
            </a:fontRef>
          </p:style>
        </p:cxnSp>
      </p:grpSp>
      <p:sp>
        <p:nvSpPr>
          <p:cNvPr id="24" name="TextBox 23">
            <a:extLst>
              <a:ext uri="{FF2B5EF4-FFF2-40B4-BE49-F238E27FC236}">
                <a16:creationId xmlns:a16="http://schemas.microsoft.com/office/drawing/2014/main" id="{1F867A82-6E29-48CF-AFC7-2874C3DAE6AA}"/>
              </a:ext>
            </a:extLst>
          </p:cNvPr>
          <p:cNvSpPr txBox="1"/>
          <p:nvPr/>
        </p:nvSpPr>
        <p:spPr>
          <a:xfrm>
            <a:off x="-214265" y="154661"/>
            <a:ext cx="9525055" cy="769441"/>
          </a:xfrm>
          <a:prstGeom prst="rect">
            <a:avLst/>
          </a:prstGeom>
          <a:noFill/>
        </p:spPr>
        <p:txBody>
          <a:bodyPr wrap="square" rtlCol="0">
            <a:spAutoFit/>
          </a:bodyPr>
          <a:lstStyle/>
          <a:p>
            <a:pPr algn="ctr"/>
            <a:r>
              <a:rPr lang="en-US" sz="4400" dirty="0"/>
              <a:t>Disjunctive Normal Form (DNF)</a:t>
            </a:r>
          </a:p>
        </p:txBody>
      </p:sp>
    </p:spTree>
    <p:extLst>
      <p:ext uri="{BB962C8B-B14F-4D97-AF65-F5344CB8AC3E}">
        <p14:creationId xmlns:p14="http://schemas.microsoft.com/office/powerpoint/2010/main" val="280406940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90F36-B3E9-4C9B-B191-64090AD22DA5}"/>
              </a:ext>
            </a:extLst>
          </p:cNvPr>
          <p:cNvSpPr>
            <a:spLocks noGrp="1"/>
          </p:cNvSpPr>
          <p:nvPr>
            <p:ph type="title"/>
          </p:nvPr>
        </p:nvSpPr>
        <p:spPr>
          <a:xfrm>
            <a:off x="627518" y="1874520"/>
            <a:ext cx="7886700" cy="2967644"/>
          </a:xfrm>
        </p:spPr>
        <p:txBody>
          <a:bodyPr>
            <a:normAutofit fontScale="90000"/>
          </a:bodyPr>
          <a:lstStyle/>
          <a:p>
            <a:pPr algn="ctr"/>
            <a:r>
              <a:rPr lang="en-US" sz="4000" dirty="0"/>
              <a:t>Disjunctive normal form (DNF) is assumed to be a “representation” language, suitable for humans to interact with.</a:t>
            </a:r>
            <a:br>
              <a:rPr lang="en-US" sz="4000" dirty="0"/>
            </a:br>
            <a:br>
              <a:rPr lang="en-US" sz="4000" dirty="0"/>
            </a:br>
            <a:r>
              <a:rPr lang="en-US" sz="2800" dirty="0">
                <a:solidFill>
                  <a:schemeClr val="bg1">
                    <a:lumMod val="50000"/>
                  </a:schemeClr>
                </a:solidFill>
              </a:rPr>
              <a:t>[</a:t>
            </a:r>
            <a:r>
              <a:rPr lang="en-US" sz="2800" dirty="0" err="1">
                <a:solidFill>
                  <a:schemeClr val="bg1">
                    <a:lumMod val="50000"/>
                  </a:schemeClr>
                </a:solidFill>
              </a:rPr>
              <a:t>Darwiche</a:t>
            </a:r>
            <a:r>
              <a:rPr lang="en-US" sz="2800" dirty="0">
                <a:solidFill>
                  <a:schemeClr val="bg1">
                    <a:lumMod val="50000"/>
                  </a:schemeClr>
                </a:solidFill>
              </a:rPr>
              <a:t> and Marquis, 2002; Hayes and Shah, 2017]</a:t>
            </a:r>
          </a:p>
        </p:txBody>
      </p:sp>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39</a:t>
            </a:fld>
            <a:endParaRPr lang="en-US" dirty="0"/>
          </a:p>
        </p:txBody>
      </p:sp>
    </p:spTree>
    <p:extLst>
      <p:ext uri="{BB962C8B-B14F-4D97-AF65-F5344CB8AC3E}">
        <p14:creationId xmlns:p14="http://schemas.microsoft.com/office/powerpoint/2010/main" val="202227600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Justice, Statue, Lady Justice, Greek Mythology">
            <a:extLst>
              <a:ext uri="{FF2B5EF4-FFF2-40B4-BE49-F238E27FC236}">
                <a16:creationId xmlns:a16="http://schemas.microsoft.com/office/drawing/2014/main" id="{4403950E-DCBA-4393-A9F9-CC54A1E6D1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50" r="8404" b="4"/>
          <a:stretch/>
        </p:blipFill>
        <p:spPr bwMode="auto">
          <a:xfrm>
            <a:off x="212648" y="3533003"/>
            <a:ext cx="4196316" cy="3166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rtgage">
            <a:extLst>
              <a:ext uri="{FF2B5EF4-FFF2-40B4-BE49-F238E27FC236}">
                <a16:creationId xmlns:a16="http://schemas.microsoft.com/office/drawing/2014/main" id="{B65047A0-2228-475A-AA41-CA00CFC161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15" t="-1" r="1700" b="-2"/>
          <a:stretch/>
        </p:blipFill>
        <p:spPr bwMode="auto">
          <a:xfrm>
            <a:off x="4724400" y="174668"/>
            <a:ext cx="4196316" cy="31338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https://mail.google.com/mail/u/0?ui=2&amp;ik=d26b42661d&amp;attid=0.1.1&amp;permmsgid=msg-f:1638788299974723657&amp;th=16be2546b20f4849&amp;view=fimg&amp;sz=s0-l75-ft&amp;attbid=ANGjdJ9C3eBJeweRU_IVbz8xgFrFv3njatdRSb4pEs1meqwovVGeSz9e3Nbo1LoX5ZOuLVcSqXFqas8CmShuBhJ3R6uGLntyM4UoGllVqEfO6Co0aDlH7XKGd6BV0DE&amp;disp=emb">
            <a:extLst>
              <a:ext uri="{FF2B5EF4-FFF2-40B4-BE49-F238E27FC236}">
                <a16:creationId xmlns:a16="http://schemas.microsoft.com/office/drawing/2014/main" id="{825332D1-31AB-4377-9B87-292B7F1E42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bicycle parked on the side of a building&#10;&#10;Description automatically generated">
            <a:extLst>
              <a:ext uri="{FF2B5EF4-FFF2-40B4-BE49-F238E27FC236}">
                <a16:creationId xmlns:a16="http://schemas.microsoft.com/office/drawing/2014/main" id="{EEDAE123-EFCB-44F1-8930-5F3BE7B16988}"/>
              </a:ext>
            </a:extLst>
          </p:cNvPr>
          <p:cNvPicPr>
            <a:picLocks noChangeAspect="1"/>
          </p:cNvPicPr>
          <p:nvPr/>
        </p:nvPicPr>
        <p:blipFill rotWithShape="1">
          <a:blip r:embed="rId5">
            <a:extLst>
              <a:ext uri="{28A0092B-C50C-407E-A947-70E740481C1C}">
                <a14:useLocalDpi xmlns:a14="http://schemas.microsoft.com/office/drawing/2010/main" val="0"/>
              </a:ext>
            </a:extLst>
          </a:blip>
          <a:srcRect t="5437" r="5033"/>
          <a:stretch/>
        </p:blipFill>
        <p:spPr>
          <a:xfrm>
            <a:off x="217966" y="174668"/>
            <a:ext cx="4196316" cy="3133826"/>
          </a:xfrm>
          <a:prstGeom prst="rect">
            <a:avLst/>
          </a:prstGeom>
        </p:spPr>
      </p:pic>
    </p:spTree>
    <p:extLst>
      <p:ext uri="{BB962C8B-B14F-4D97-AF65-F5344CB8AC3E}">
        <p14:creationId xmlns:p14="http://schemas.microsoft.com/office/powerpoint/2010/main" val="22974963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6AB6-85E6-4AAB-BD89-B4671DE6028C}"/>
              </a:ext>
            </a:extLst>
          </p:cNvPr>
          <p:cNvSpPr>
            <a:spLocks noGrp="1"/>
          </p:cNvSpPr>
          <p:nvPr>
            <p:ph type="title"/>
          </p:nvPr>
        </p:nvSpPr>
        <p:spPr>
          <a:xfrm>
            <a:off x="0" y="1244926"/>
            <a:ext cx="9144000" cy="4368147"/>
          </a:xfrm>
        </p:spPr>
        <p:txBody>
          <a:bodyPr>
            <a:normAutofit fontScale="90000"/>
          </a:bodyPr>
          <a:lstStyle/>
          <a:p>
            <a:pPr algn="ctr"/>
            <a:r>
              <a:rPr lang="en-US" sz="4400" b="1" dirty="0"/>
              <a:t>Our Contribution:</a:t>
            </a:r>
            <a:br>
              <a:rPr lang="en-US" sz="4400" b="1" dirty="0"/>
            </a:br>
            <a:r>
              <a:rPr lang="en-US" sz="4400" dirty="0"/>
              <a:t>Interpretability Tests of Logical Forms</a:t>
            </a:r>
            <a:br>
              <a:rPr lang="en-US" sz="4400" dirty="0"/>
            </a:br>
            <a:br>
              <a:rPr lang="en-US" sz="4400" dirty="0"/>
            </a:br>
            <a:br>
              <a:rPr lang="en-US" sz="4400" dirty="0"/>
            </a:br>
            <a:br>
              <a:rPr lang="en-US" sz="4400" dirty="0"/>
            </a:br>
            <a:br>
              <a:rPr lang="en-US" sz="4400" dirty="0"/>
            </a:br>
            <a:br>
              <a:rPr lang="en-US" sz="4400" dirty="0"/>
            </a:br>
            <a:endParaRPr lang="en-US" sz="4400" dirty="0"/>
          </a:p>
        </p:txBody>
      </p:sp>
      <p:sp>
        <p:nvSpPr>
          <p:cNvPr id="4" name="Footer Placeholder 3">
            <a:extLst>
              <a:ext uri="{FF2B5EF4-FFF2-40B4-BE49-F238E27FC236}">
                <a16:creationId xmlns:a16="http://schemas.microsoft.com/office/drawing/2014/main" id="{FF43BDA7-B81F-4EF9-ADD8-B49ECAA3B7F7}"/>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A092E658-D828-4504-A7C7-DDE7FB152176}"/>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40</a:t>
            </a:fld>
            <a:endParaRPr lang="en-US"/>
          </a:p>
        </p:txBody>
      </p:sp>
    </p:spTree>
    <p:extLst>
      <p:ext uri="{BB962C8B-B14F-4D97-AF65-F5344CB8AC3E}">
        <p14:creationId xmlns:p14="http://schemas.microsoft.com/office/powerpoint/2010/main" val="136016504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6AB6-85E6-4AAB-BD89-B4671DE6028C}"/>
              </a:ext>
            </a:extLst>
          </p:cNvPr>
          <p:cNvSpPr>
            <a:spLocks noGrp="1"/>
          </p:cNvSpPr>
          <p:nvPr>
            <p:ph type="title"/>
          </p:nvPr>
        </p:nvSpPr>
        <p:spPr>
          <a:xfrm>
            <a:off x="0" y="1244926"/>
            <a:ext cx="9144000" cy="4368147"/>
          </a:xfrm>
        </p:spPr>
        <p:txBody>
          <a:bodyPr>
            <a:normAutofit fontScale="90000"/>
          </a:bodyPr>
          <a:lstStyle/>
          <a:p>
            <a:pPr algn="ctr"/>
            <a:r>
              <a:rPr lang="en-US" sz="4400" b="1" dirty="0"/>
              <a:t>Our Contribution:</a:t>
            </a:r>
            <a:br>
              <a:rPr lang="en-US" sz="4400" b="1" dirty="0"/>
            </a:br>
            <a:r>
              <a:rPr lang="en-US" sz="4400" dirty="0"/>
              <a:t>Interpretability Tests of Logical Forms</a:t>
            </a:r>
            <a:br>
              <a:rPr lang="en-US" sz="4400" dirty="0"/>
            </a:br>
            <a:br>
              <a:rPr lang="en-US" sz="4400" dirty="0"/>
            </a:br>
            <a:br>
              <a:rPr lang="en-US" sz="4400" dirty="0"/>
            </a:br>
            <a:r>
              <a:rPr lang="en-US" sz="4400" dirty="0"/>
              <a:t>6 language properties</a:t>
            </a:r>
            <a:br>
              <a:rPr lang="en-US" sz="4400" dirty="0"/>
            </a:br>
            <a:br>
              <a:rPr lang="en-US" sz="4400" dirty="0"/>
            </a:br>
            <a:br>
              <a:rPr lang="en-US" sz="4400" dirty="0"/>
            </a:br>
            <a:endParaRPr lang="en-US" sz="4400" dirty="0"/>
          </a:p>
        </p:txBody>
      </p:sp>
      <p:sp>
        <p:nvSpPr>
          <p:cNvPr id="4" name="Footer Placeholder 3">
            <a:extLst>
              <a:ext uri="{FF2B5EF4-FFF2-40B4-BE49-F238E27FC236}">
                <a16:creationId xmlns:a16="http://schemas.microsoft.com/office/drawing/2014/main" id="{FF43BDA7-B81F-4EF9-ADD8-B49ECAA3B7F7}"/>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A092E658-D828-4504-A7C7-DDE7FB152176}"/>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41</a:t>
            </a:fld>
            <a:endParaRPr lang="en-US"/>
          </a:p>
        </p:txBody>
      </p:sp>
    </p:spTree>
    <p:extLst>
      <p:ext uri="{BB962C8B-B14F-4D97-AF65-F5344CB8AC3E}">
        <p14:creationId xmlns:p14="http://schemas.microsoft.com/office/powerpoint/2010/main" val="245228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6AB6-85E6-4AAB-BD89-B4671DE6028C}"/>
              </a:ext>
            </a:extLst>
          </p:cNvPr>
          <p:cNvSpPr>
            <a:spLocks noGrp="1"/>
          </p:cNvSpPr>
          <p:nvPr>
            <p:ph type="title"/>
          </p:nvPr>
        </p:nvSpPr>
        <p:spPr>
          <a:xfrm>
            <a:off x="0" y="1244926"/>
            <a:ext cx="9144000" cy="4368147"/>
          </a:xfrm>
        </p:spPr>
        <p:txBody>
          <a:bodyPr>
            <a:normAutofit fontScale="90000"/>
          </a:bodyPr>
          <a:lstStyle/>
          <a:p>
            <a:pPr algn="ctr"/>
            <a:r>
              <a:rPr lang="en-US" sz="4400" b="1" dirty="0"/>
              <a:t>Our Contribution:</a:t>
            </a:r>
            <a:br>
              <a:rPr lang="en-US" sz="4400" b="1" dirty="0"/>
            </a:br>
            <a:r>
              <a:rPr lang="en-US" sz="4400" dirty="0"/>
              <a:t>Interpretability Tests of Logical Forms</a:t>
            </a:r>
            <a:br>
              <a:rPr lang="en-US" sz="4400" dirty="0"/>
            </a:br>
            <a:br>
              <a:rPr lang="en-US" sz="4400" dirty="0"/>
            </a:br>
            <a:br>
              <a:rPr lang="en-US" sz="4400" dirty="0"/>
            </a:br>
            <a:r>
              <a:rPr lang="en-US" sz="4400" dirty="0"/>
              <a:t>6 language properties</a:t>
            </a:r>
            <a:br>
              <a:rPr lang="en-US" sz="4400" dirty="0"/>
            </a:br>
            <a:r>
              <a:rPr lang="en-US" sz="4400" dirty="0"/>
              <a:t>25 participants</a:t>
            </a:r>
            <a:br>
              <a:rPr lang="en-US" sz="4400" dirty="0"/>
            </a:br>
            <a:br>
              <a:rPr lang="en-US" sz="4400" dirty="0"/>
            </a:br>
            <a:endParaRPr lang="en-US" sz="4400" dirty="0"/>
          </a:p>
        </p:txBody>
      </p:sp>
      <p:sp>
        <p:nvSpPr>
          <p:cNvPr id="4" name="Footer Placeholder 3">
            <a:extLst>
              <a:ext uri="{FF2B5EF4-FFF2-40B4-BE49-F238E27FC236}">
                <a16:creationId xmlns:a16="http://schemas.microsoft.com/office/drawing/2014/main" id="{FF43BDA7-B81F-4EF9-ADD8-B49ECAA3B7F7}"/>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A092E658-D828-4504-A7C7-DDE7FB152176}"/>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42</a:t>
            </a:fld>
            <a:endParaRPr lang="en-US"/>
          </a:p>
        </p:txBody>
      </p:sp>
    </p:spTree>
    <p:extLst>
      <p:ext uri="{BB962C8B-B14F-4D97-AF65-F5344CB8AC3E}">
        <p14:creationId xmlns:p14="http://schemas.microsoft.com/office/powerpoint/2010/main" val="754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6AB6-85E6-4AAB-BD89-B4671DE6028C}"/>
              </a:ext>
            </a:extLst>
          </p:cNvPr>
          <p:cNvSpPr>
            <a:spLocks noGrp="1"/>
          </p:cNvSpPr>
          <p:nvPr>
            <p:ph type="title"/>
          </p:nvPr>
        </p:nvSpPr>
        <p:spPr>
          <a:xfrm>
            <a:off x="0" y="1244926"/>
            <a:ext cx="9144000" cy="4368147"/>
          </a:xfrm>
        </p:spPr>
        <p:txBody>
          <a:bodyPr>
            <a:normAutofit fontScale="90000"/>
          </a:bodyPr>
          <a:lstStyle/>
          <a:p>
            <a:pPr algn="ctr"/>
            <a:r>
              <a:rPr lang="en-US" sz="4400" b="1" dirty="0"/>
              <a:t>Our Contribution:</a:t>
            </a:r>
            <a:br>
              <a:rPr lang="en-US" sz="4400" b="1" dirty="0"/>
            </a:br>
            <a:r>
              <a:rPr lang="en-US" sz="4400" dirty="0"/>
              <a:t>Interpretability Tests of Logical Forms</a:t>
            </a:r>
            <a:br>
              <a:rPr lang="en-US" sz="4400" dirty="0"/>
            </a:br>
            <a:br>
              <a:rPr lang="en-US" sz="4400" dirty="0"/>
            </a:br>
            <a:br>
              <a:rPr lang="en-US" sz="4400" dirty="0"/>
            </a:br>
            <a:r>
              <a:rPr lang="en-US" sz="4400" dirty="0"/>
              <a:t>6 language properties</a:t>
            </a:r>
            <a:br>
              <a:rPr lang="en-US" sz="4400" dirty="0"/>
            </a:br>
            <a:r>
              <a:rPr lang="en-US" sz="4400" dirty="0"/>
              <a:t>25 participants</a:t>
            </a:r>
            <a:br>
              <a:rPr lang="en-US" sz="4400" dirty="0"/>
            </a:br>
            <a:r>
              <a:rPr lang="en-US" sz="4400" dirty="0"/>
              <a:t>60 evaluations per participant</a:t>
            </a:r>
            <a:br>
              <a:rPr lang="en-US" sz="4400" dirty="0"/>
            </a:br>
            <a:endParaRPr lang="en-US" sz="4400" dirty="0"/>
          </a:p>
        </p:txBody>
      </p:sp>
      <p:sp>
        <p:nvSpPr>
          <p:cNvPr id="4" name="Footer Placeholder 3">
            <a:extLst>
              <a:ext uri="{FF2B5EF4-FFF2-40B4-BE49-F238E27FC236}">
                <a16:creationId xmlns:a16="http://schemas.microsoft.com/office/drawing/2014/main" id="{FF43BDA7-B81F-4EF9-ADD8-B49ECAA3B7F7}"/>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A092E658-D828-4504-A7C7-DDE7FB152176}"/>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43</a:t>
            </a:fld>
            <a:endParaRPr lang="en-US"/>
          </a:p>
        </p:txBody>
      </p:sp>
    </p:spTree>
    <p:extLst>
      <p:ext uri="{BB962C8B-B14F-4D97-AF65-F5344CB8AC3E}">
        <p14:creationId xmlns:p14="http://schemas.microsoft.com/office/powerpoint/2010/main" val="41351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6AB6-85E6-4AAB-BD89-B4671DE6028C}"/>
              </a:ext>
            </a:extLst>
          </p:cNvPr>
          <p:cNvSpPr>
            <a:spLocks noGrp="1"/>
          </p:cNvSpPr>
          <p:nvPr>
            <p:ph type="title"/>
          </p:nvPr>
        </p:nvSpPr>
        <p:spPr>
          <a:xfrm>
            <a:off x="0" y="1244926"/>
            <a:ext cx="9144000" cy="4368147"/>
          </a:xfrm>
        </p:spPr>
        <p:txBody>
          <a:bodyPr>
            <a:normAutofit fontScale="90000"/>
          </a:bodyPr>
          <a:lstStyle/>
          <a:p>
            <a:pPr algn="ctr"/>
            <a:r>
              <a:rPr lang="en-US" sz="4400" b="1" dirty="0"/>
              <a:t>Our Contribution:</a:t>
            </a:r>
            <a:br>
              <a:rPr lang="en-US" sz="4400" b="1" dirty="0"/>
            </a:br>
            <a:r>
              <a:rPr lang="en-US" sz="4400" dirty="0"/>
              <a:t>Interpretability Tests of Logical Forms</a:t>
            </a:r>
            <a:br>
              <a:rPr lang="en-US" sz="4400" dirty="0"/>
            </a:br>
            <a:br>
              <a:rPr lang="en-US" sz="4400" dirty="0"/>
            </a:br>
            <a:br>
              <a:rPr lang="en-US" sz="4400" dirty="0"/>
            </a:br>
            <a:r>
              <a:rPr lang="en-US" sz="4400" dirty="0"/>
              <a:t>6 language properties</a:t>
            </a:r>
            <a:br>
              <a:rPr lang="en-US" sz="4400" dirty="0"/>
            </a:br>
            <a:r>
              <a:rPr lang="en-US" sz="4400" dirty="0"/>
              <a:t>25 participants</a:t>
            </a:r>
            <a:br>
              <a:rPr lang="en-US" sz="4400" dirty="0"/>
            </a:br>
            <a:r>
              <a:rPr lang="en-US" sz="4400" dirty="0"/>
              <a:t>60 evaluations per participant</a:t>
            </a:r>
            <a:br>
              <a:rPr lang="en-US" sz="4400" dirty="0"/>
            </a:br>
            <a:r>
              <a:rPr lang="en-US" sz="4400" dirty="0"/>
              <a:t>3 domains</a:t>
            </a:r>
          </a:p>
        </p:txBody>
      </p:sp>
      <p:sp>
        <p:nvSpPr>
          <p:cNvPr id="4" name="Footer Placeholder 3">
            <a:extLst>
              <a:ext uri="{FF2B5EF4-FFF2-40B4-BE49-F238E27FC236}">
                <a16:creationId xmlns:a16="http://schemas.microsoft.com/office/drawing/2014/main" id="{FF43BDA7-B81F-4EF9-ADD8-B49ECAA3B7F7}"/>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A092E658-D828-4504-A7C7-DDE7FB152176}"/>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44</a:t>
            </a:fld>
            <a:endParaRPr lang="en-US"/>
          </a:p>
        </p:txBody>
      </p:sp>
    </p:spTree>
    <p:extLst>
      <p:ext uri="{BB962C8B-B14F-4D97-AF65-F5344CB8AC3E}">
        <p14:creationId xmlns:p14="http://schemas.microsoft.com/office/powerpoint/2010/main" val="411143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399296"/>
      </p:ext>
    </p:extLst>
  </p:cSld>
  <p:clrMapOvr>
    <a:masterClrMapping/>
  </p:clrMapOvr>
  <mc:AlternateContent xmlns:mc="http://schemas.openxmlformats.org/markup-compatibility/2006" xmlns:p14="http://schemas.microsoft.com/office/powerpoint/2010/main">
    <mc:Choice Requires="p14">
      <p:transition spd="med" p14:dur="700" advTm="500">
        <p:fade/>
      </p:transition>
    </mc:Choice>
    <mc:Fallback xmlns="">
      <p:transition spd="med" advTm="5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F40E85-659C-40F9-9ECB-F2C14AF2F836}"/>
              </a:ext>
            </a:extLst>
          </p:cNvPr>
          <p:cNvSpPr>
            <a:spLocks noGrp="1"/>
          </p:cNvSpPr>
          <p:nvPr>
            <p:ph type="ftr" sz="quarter" idx="11"/>
          </p:nvPr>
        </p:nvSpPr>
        <p:spPr>
          <a:xfrm>
            <a:off x="33051" y="6492874"/>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1C964863-8089-4E96-89A6-709191A2D157}"/>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46</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677CCB41-33EE-43A4-9B65-DA5B55ABCD2F}"/>
              </a:ext>
            </a:extLst>
          </p:cNvPr>
          <p:cNvPicPr>
            <a:picLocks noChangeAspect="1"/>
          </p:cNvPicPr>
          <p:nvPr/>
        </p:nvPicPr>
        <p:blipFill rotWithShape="1">
          <a:blip r:embed="rId3">
            <a:extLst>
              <a:ext uri="{28A0092B-C50C-407E-A947-70E740481C1C}">
                <a14:useLocalDpi xmlns:a14="http://schemas.microsoft.com/office/drawing/2010/main" val="0"/>
              </a:ext>
            </a:extLst>
          </a:blip>
          <a:srcRect l="28727" r="35334" b="41394"/>
          <a:stretch/>
        </p:blipFill>
        <p:spPr>
          <a:xfrm>
            <a:off x="1145350" y="1226360"/>
            <a:ext cx="6853299" cy="4405279"/>
          </a:xfrm>
          <a:prstGeom prst="rect">
            <a:avLst/>
          </a:prstGeom>
        </p:spPr>
      </p:pic>
      <p:sp>
        <p:nvSpPr>
          <p:cNvPr id="6" name="TextBox 5">
            <a:extLst>
              <a:ext uri="{FF2B5EF4-FFF2-40B4-BE49-F238E27FC236}">
                <a16:creationId xmlns:a16="http://schemas.microsoft.com/office/drawing/2014/main" id="{F9011018-2BF0-4808-9565-B9B84E6A1EE5}"/>
              </a:ext>
            </a:extLst>
          </p:cNvPr>
          <p:cNvSpPr txBox="1"/>
          <p:nvPr/>
        </p:nvSpPr>
        <p:spPr>
          <a:xfrm>
            <a:off x="-214265" y="154661"/>
            <a:ext cx="9525055" cy="769441"/>
          </a:xfrm>
          <a:prstGeom prst="rect">
            <a:avLst/>
          </a:prstGeom>
          <a:noFill/>
        </p:spPr>
        <p:txBody>
          <a:bodyPr wrap="square" rtlCol="0">
            <a:spAutoFit/>
          </a:bodyPr>
          <a:lstStyle/>
          <a:p>
            <a:pPr algn="ctr"/>
            <a:r>
              <a:rPr lang="en-US" sz="4400" dirty="0"/>
              <a:t>Domain 1: Emergency Triage</a:t>
            </a:r>
          </a:p>
        </p:txBody>
      </p:sp>
    </p:spTree>
    <p:extLst>
      <p:ext uri="{BB962C8B-B14F-4D97-AF65-F5344CB8AC3E}">
        <p14:creationId xmlns:p14="http://schemas.microsoft.com/office/powerpoint/2010/main" val="168517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F40E85-659C-40F9-9ECB-F2C14AF2F836}"/>
              </a:ext>
            </a:extLst>
          </p:cNvPr>
          <p:cNvSpPr>
            <a:spLocks noGrp="1"/>
          </p:cNvSpPr>
          <p:nvPr>
            <p:ph type="ftr" sz="quarter" idx="11"/>
          </p:nvPr>
        </p:nvSpPr>
        <p:spPr>
          <a:xfrm>
            <a:off x="33051" y="6492874"/>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1C964863-8089-4E96-89A6-709191A2D157}"/>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47</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677CCB41-33EE-43A4-9B65-DA5B55ABCD2F}"/>
              </a:ext>
            </a:extLst>
          </p:cNvPr>
          <p:cNvPicPr>
            <a:picLocks noChangeAspect="1"/>
          </p:cNvPicPr>
          <p:nvPr/>
        </p:nvPicPr>
        <p:blipFill rotWithShape="1">
          <a:blip r:embed="rId3">
            <a:extLst>
              <a:ext uri="{28A0092B-C50C-407E-A947-70E740481C1C}">
                <a14:useLocalDpi xmlns:a14="http://schemas.microsoft.com/office/drawing/2010/main" val="0"/>
              </a:ext>
            </a:extLst>
          </a:blip>
          <a:srcRect l="69619" r="4314" b="42200"/>
          <a:stretch/>
        </p:blipFill>
        <p:spPr>
          <a:xfrm>
            <a:off x="1492134" y="1021006"/>
            <a:ext cx="6159731" cy="5384027"/>
          </a:xfrm>
          <a:prstGeom prst="rect">
            <a:avLst/>
          </a:prstGeom>
        </p:spPr>
      </p:pic>
      <p:sp>
        <p:nvSpPr>
          <p:cNvPr id="6" name="TextBox 5">
            <a:extLst>
              <a:ext uri="{FF2B5EF4-FFF2-40B4-BE49-F238E27FC236}">
                <a16:creationId xmlns:a16="http://schemas.microsoft.com/office/drawing/2014/main" id="{D94B3E65-5491-48A1-9664-9865D304600C}"/>
              </a:ext>
            </a:extLst>
          </p:cNvPr>
          <p:cNvSpPr txBox="1"/>
          <p:nvPr/>
        </p:nvSpPr>
        <p:spPr>
          <a:xfrm>
            <a:off x="-214265" y="154661"/>
            <a:ext cx="9525055" cy="769441"/>
          </a:xfrm>
          <a:prstGeom prst="rect">
            <a:avLst/>
          </a:prstGeom>
          <a:noFill/>
        </p:spPr>
        <p:txBody>
          <a:bodyPr wrap="square" rtlCol="0">
            <a:spAutoFit/>
          </a:bodyPr>
          <a:lstStyle/>
          <a:p>
            <a:pPr algn="ctr"/>
            <a:r>
              <a:rPr lang="en-US" sz="4400" dirty="0"/>
              <a:t>Domain 2: Chopsticks Game</a:t>
            </a:r>
          </a:p>
        </p:txBody>
      </p:sp>
    </p:spTree>
    <p:extLst>
      <p:ext uri="{BB962C8B-B14F-4D97-AF65-F5344CB8AC3E}">
        <p14:creationId xmlns:p14="http://schemas.microsoft.com/office/powerpoint/2010/main" val="35952673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F40E85-659C-40F9-9ECB-F2C14AF2F836}"/>
              </a:ext>
            </a:extLst>
          </p:cNvPr>
          <p:cNvSpPr>
            <a:spLocks noGrp="1"/>
          </p:cNvSpPr>
          <p:nvPr>
            <p:ph type="ftr" sz="quarter" idx="11"/>
          </p:nvPr>
        </p:nvSpPr>
        <p:spPr>
          <a:xfrm>
            <a:off x="33051" y="6492874"/>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1C964863-8089-4E96-89A6-709191A2D157}"/>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48</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677CCB41-33EE-43A4-9B65-DA5B55ABCD2F}"/>
              </a:ext>
            </a:extLst>
          </p:cNvPr>
          <p:cNvPicPr>
            <a:picLocks noChangeAspect="1"/>
          </p:cNvPicPr>
          <p:nvPr/>
        </p:nvPicPr>
        <p:blipFill rotWithShape="1">
          <a:blip r:embed="rId3">
            <a:extLst>
              <a:ext uri="{28A0092B-C50C-407E-A947-70E740481C1C}">
                <a14:useLocalDpi xmlns:a14="http://schemas.microsoft.com/office/drawing/2010/main" val="0"/>
              </a:ext>
            </a:extLst>
          </a:blip>
          <a:srcRect r="73333" b="42055"/>
          <a:stretch/>
        </p:blipFill>
        <p:spPr>
          <a:xfrm>
            <a:off x="1963625" y="1211476"/>
            <a:ext cx="5856261" cy="5016142"/>
          </a:xfrm>
          <a:prstGeom prst="rect">
            <a:avLst/>
          </a:prstGeom>
        </p:spPr>
      </p:pic>
      <p:sp>
        <p:nvSpPr>
          <p:cNvPr id="6" name="TextBox 5">
            <a:extLst>
              <a:ext uri="{FF2B5EF4-FFF2-40B4-BE49-F238E27FC236}">
                <a16:creationId xmlns:a16="http://schemas.microsoft.com/office/drawing/2014/main" id="{61CA9950-840F-4599-83CA-5D886137FFFF}"/>
              </a:ext>
            </a:extLst>
          </p:cNvPr>
          <p:cNvSpPr txBox="1"/>
          <p:nvPr/>
        </p:nvSpPr>
        <p:spPr>
          <a:xfrm>
            <a:off x="-214265" y="154661"/>
            <a:ext cx="9525055" cy="769441"/>
          </a:xfrm>
          <a:prstGeom prst="rect">
            <a:avLst/>
          </a:prstGeom>
          <a:noFill/>
        </p:spPr>
        <p:txBody>
          <a:bodyPr wrap="square" rtlCol="0">
            <a:spAutoFit/>
          </a:bodyPr>
          <a:lstStyle/>
          <a:p>
            <a:pPr algn="ctr"/>
            <a:r>
              <a:rPr lang="en-US" sz="4400" dirty="0"/>
              <a:t>Domain 3: Autonomous Vehicles</a:t>
            </a:r>
          </a:p>
        </p:txBody>
      </p:sp>
    </p:spTree>
    <p:extLst>
      <p:ext uri="{BB962C8B-B14F-4D97-AF65-F5344CB8AC3E}">
        <p14:creationId xmlns:p14="http://schemas.microsoft.com/office/powerpoint/2010/main" val="16451788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49</a:t>
            </a:fld>
            <a:endParaRPr lang="en-US" dirty="0"/>
          </a:p>
        </p:txBody>
      </p:sp>
      <p:pic>
        <p:nvPicPr>
          <p:cNvPr id="12" name="Picture 11" descr="A screenshot of a cell phone&#10;&#10;Description automatically generated">
            <a:extLst>
              <a:ext uri="{FF2B5EF4-FFF2-40B4-BE49-F238E27FC236}">
                <a16:creationId xmlns:a16="http://schemas.microsoft.com/office/drawing/2014/main" id="{0D981B8C-E7F3-4A84-AF58-98533B62C0C0}"/>
              </a:ext>
            </a:extLst>
          </p:cNvPr>
          <p:cNvPicPr>
            <a:picLocks noChangeAspect="1"/>
          </p:cNvPicPr>
          <p:nvPr/>
        </p:nvPicPr>
        <p:blipFill rotWithShape="1">
          <a:blip r:embed="rId3">
            <a:extLst>
              <a:ext uri="{28A0092B-C50C-407E-A947-70E740481C1C}">
                <a14:useLocalDpi xmlns:a14="http://schemas.microsoft.com/office/drawing/2010/main" val="0"/>
              </a:ext>
            </a:extLst>
          </a:blip>
          <a:srcRect r="74851" b="42404"/>
          <a:stretch/>
        </p:blipFill>
        <p:spPr>
          <a:xfrm>
            <a:off x="548640" y="176527"/>
            <a:ext cx="4197531" cy="3789563"/>
          </a:xfrm>
          <a:prstGeom prst="rect">
            <a:avLst/>
          </a:prstGeom>
        </p:spPr>
      </p:pic>
      <p:sp>
        <p:nvSpPr>
          <p:cNvPr id="2" name="Rectangle 1">
            <a:extLst>
              <a:ext uri="{FF2B5EF4-FFF2-40B4-BE49-F238E27FC236}">
                <a16:creationId xmlns:a16="http://schemas.microsoft.com/office/drawing/2014/main" id="{7FE3B0B8-7607-43BF-9C54-69A31C4744B0}"/>
              </a:ext>
            </a:extLst>
          </p:cNvPr>
          <p:cNvSpPr/>
          <p:nvPr/>
        </p:nvSpPr>
        <p:spPr>
          <a:xfrm>
            <a:off x="6235587" y="6454049"/>
            <a:ext cx="2659702" cy="369332"/>
          </a:xfrm>
          <a:prstGeom prst="rect">
            <a:avLst/>
          </a:prstGeom>
        </p:spPr>
        <p:txBody>
          <a:bodyPr wrap="none">
            <a:spAutoFit/>
          </a:bodyPr>
          <a:lstStyle/>
          <a:p>
            <a:r>
              <a:rPr lang="en-US" dirty="0">
                <a:solidFill>
                  <a:schemeClr val="bg1">
                    <a:lumMod val="50000"/>
                  </a:schemeClr>
                </a:solidFill>
              </a:rPr>
              <a:t>[Hayes and Shah, 2017]</a:t>
            </a:r>
          </a:p>
        </p:txBody>
      </p:sp>
      <p:sp>
        <p:nvSpPr>
          <p:cNvPr id="7" name="Rectangle: Rounded Corners 6">
            <a:extLst>
              <a:ext uri="{FF2B5EF4-FFF2-40B4-BE49-F238E27FC236}">
                <a16:creationId xmlns:a16="http://schemas.microsoft.com/office/drawing/2014/main" id="{14678296-E380-46E6-A33E-98FBE5C9AEDE}"/>
              </a:ext>
            </a:extLst>
          </p:cNvPr>
          <p:cNvSpPr/>
          <p:nvPr/>
        </p:nvSpPr>
        <p:spPr>
          <a:xfrm>
            <a:off x="544309" y="3933432"/>
            <a:ext cx="4429244" cy="2465856"/>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The purple car speeds up when</a:t>
            </a:r>
          </a:p>
          <a:p>
            <a:r>
              <a:rPr lang="en-US" dirty="0">
                <a:solidFill>
                  <a:schemeClr val="tx1"/>
                </a:solidFill>
                <a:latin typeface="Helvetica" panose="020B0604020202020204" pitchFamily="34" charset="0"/>
                <a:cs typeface="Helvetica" panose="020B0604020202020204" pitchFamily="34" charset="0"/>
              </a:rPr>
              <a:t>   • One or both of:</a:t>
            </a:r>
          </a:p>
          <a:p>
            <a:r>
              <a:rPr lang="en-US" dirty="0">
                <a:solidFill>
                  <a:schemeClr val="tx1"/>
                </a:solidFill>
                <a:latin typeface="Helvetica" panose="020B0604020202020204" pitchFamily="34" charset="0"/>
                <a:cs typeface="Helvetica" panose="020B0604020202020204" pitchFamily="34" charset="0"/>
              </a:rPr>
              <a:t>      ￮ Both of:</a:t>
            </a:r>
          </a:p>
          <a:p>
            <a:r>
              <a:rPr lang="en-US" dirty="0">
                <a:solidFill>
                  <a:schemeClr val="tx1"/>
                </a:solidFill>
                <a:latin typeface="Helvetica" panose="020B0604020202020204" pitchFamily="34" charset="0"/>
                <a:cs typeface="Helvetica" panose="020B0604020202020204" pitchFamily="34" charset="0"/>
              </a:rPr>
              <a:t>         ▪ a vehicle is not in front of me</a:t>
            </a:r>
          </a:p>
          <a:p>
            <a:r>
              <a:rPr lang="en-US" dirty="0">
                <a:solidFill>
                  <a:schemeClr val="tx1"/>
                </a:solidFill>
                <a:latin typeface="Helvetica" panose="020B0604020202020204" pitchFamily="34" charset="0"/>
                <a:cs typeface="Helvetica" panose="020B0604020202020204" pitchFamily="34" charset="0"/>
              </a:rPr>
              <a:t>         ▪ the next exit is not 42</a:t>
            </a:r>
          </a:p>
          <a:p>
            <a:r>
              <a:rPr lang="en-US" dirty="0">
                <a:solidFill>
                  <a:schemeClr val="tx1"/>
                </a:solidFill>
                <a:latin typeface="Helvetica" panose="020B0604020202020204" pitchFamily="34" charset="0"/>
                <a:cs typeface="Helvetica" panose="020B0604020202020204" pitchFamily="34" charset="0"/>
              </a:rPr>
              <a:t>      ￮ All of:</a:t>
            </a:r>
          </a:p>
          <a:p>
            <a:r>
              <a:rPr lang="en-US" dirty="0">
                <a:solidFill>
                  <a:schemeClr val="tx1"/>
                </a:solidFill>
                <a:latin typeface="Helvetica" panose="020B0604020202020204" pitchFamily="34" charset="0"/>
                <a:cs typeface="Helvetica" panose="020B0604020202020204" pitchFamily="34" charset="0"/>
              </a:rPr>
              <a:t>         ▪ a vehicle is to my right</a:t>
            </a:r>
          </a:p>
          <a:p>
            <a:r>
              <a:rPr lang="en-US" dirty="0">
                <a:solidFill>
                  <a:schemeClr val="tx1"/>
                </a:solidFill>
                <a:latin typeface="Helvetica" panose="020B0604020202020204" pitchFamily="34" charset="0"/>
                <a:cs typeface="Helvetica" panose="020B0604020202020204" pitchFamily="34" charset="0"/>
              </a:rPr>
              <a:t>         ▪ a vehicle is not in front of me</a:t>
            </a:r>
          </a:p>
          <a:p>
            <a:r>
              <a:rPr lang="en-US" dirty="0">
                <a:solidFill>
                  <a:schemeClr val="tx1"/>
                </a:solidFill>
                <a:latin typeface="Helvetica" panose="020B0604020202020204" pitchFamily="34" charset="0"/>
                <a:cs typeface="Helvetica" panose="020B0604020202020204" pitchFamily="34" charset="0"/>
              </a:rPr>
              <a:t>         ▪ a vehicle is behind me</a:t>
            </a:r>
          </a:p>
          <a:p>
            <a:endParaRPr lang="en-US"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1387647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hospital patient doctor emergency gurney stretcher nurse speed blur blurred motion team medical emergency room er corridor doors modern male female men women treatment care rush hurry scrubs blue interior clinic medical equipment service health care operating theater product nursing medical assistant">
            <a:extLst>
              <a:ext uri="{FF2B5EF4-FFF2-40B4-BE49-F238E27FC236}">
                <a16:creationId xmlns:a16="http://schemas.microsoft.com/office/drawing/2014/main" id="{9043415D-2C1A-4493-8A2F-BFEF2F798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7" t="-1" r="7556" b="2"/>
          <a:stretch/>
        </p:blipFill>
        <p:spPr bwMode="auto">
          <a:xfrm>
            <a:off x="4724400" y="3549506"/>
            <a:ext cx="4196316" cy="3166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ustice, Statue, Lady Justice, Greek Mythology">
            <a:extLst>
              <a:ext uri="{FF2B5EF4-FFF2-40B4-BE49-F238E27FC236}">
                <a16:creationId xmlns:a16="http://schemas.microsoft.com/office/drawing/2014/main" id="{4403950E-DCBA-4393-A9F9-CC54A1E6D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0" r="8404" b="4"/>
          <a:stretch/>
        </p:blipFill>
        <p:spPr bwMode="auto">
          <a:xfrm>
            <a:off x="212648" y="3533003"/>
            <a:ext cx="4196316" cy="3166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rtgage">
            <a:extLst>
              <a:ext uri="{FF2B5EF4-FFF2-40B4-BE49-F238E27FC236}">
                <a16:creationId xmlns:a16="http://schemas.microsoft.com/office/drawing/2014/main" id="{B65047A0-2228-475A-AA41-CA00CFC161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15" t="-1" r="1700" b="-2"/>
          <a:stretch/>
        </p:blipFill>
        <p:spPr bwMode="auto">
          <a:xfrm>
            <a:off x="4724400" y="174668"/>
            <a:ext cx="4196316" cy="31338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https://mail.google.com/mail/u/0?ui=2&amp;ik=d26b42661d&amp;attid=0.1.1&amp;permmsgid=msg-f:1638788299974723657&amp;th=16be2546b20f4849&amp;view=fimg&amp;sz=s0-l75-ft&amp;attbid=ANGjdJ9C3eBJeweRU_IVbz8xgFrFv3njatdRSb4pEs1meqwovVGeSz9e3Nbo1LoX5ZOuLVcSqXFqas8CmShuBhJ3R6uGLntyM4UoGllVqEfO6Co0aDlH7XKGd6BV0DE&amp;disp=emb">
            <a:extLst>
              <a:ext uri="{FF2B5EF4-FFF2-40B4-BE49-F238E27FC236}">
                <a16:creationId xmlns:a16="http://schemas.microsoft.com/office/drawing/2014/main" id="{825332D1-31AB-4377-9B87-292B7F1E42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bicycle parked on the side of a building&#10;&#10;Description automatically generated">
            <a:extLst>
              <a:ext uri="{FF2B5EF4-FFF2-40B4-BE49-F238E27FC236}">
                <a16:creationId xmlns:a16="http://schemas.microsoft.com/office/drawing/2014/main" id="{EEDAE123-EFCB-44F1-8930-5F3BE7B16988}"/>
              </a:ext>
            </a:extLst>
          </p:cNvPr>
          <p:cNvPicPr>
            <a:picLocks noChangeAspect="1"/>
          </p:cNvPicPr>
          <p:nvPr/>
        </p:nvPicPr>
        <p:blipFill rotWithShape="1">
          <a:blip r:embed="rId6">
            <a:extLst>
              <a:ext uri="{28A0092B-C50C-407E-A947-70E740481C1C}">
                <a14:useLocalDpi xmlns:a14="http://schemas.microsoft.com/office/drawing/2010/main" val="0"/>
              </a:ext>
            </a:extLst>
          </a:blip>
          <a:srcRect t="5437" r="5033"/>
          <a:stretch/>
        </p:blipFill>
        <p:spPr>
          <a:xfrm>
            <a:off x="217966" y="174668"/>
            <a:ext cx="4196316" cy="3133826"/>
          </a:xfrm>
          <a:prstGeom prst="rect">
            <a:avLst/>
          </a:prstGeom>
        </p:spPr>
      </p:pic>
    </p:spTree>
    <p:extLst>
      <p:ext uri="{BB962C8B-B14F-4D97-AF65-F5344CB8AC3E}">
        <p14:creationId xmlns:p14="http://schemas.microsoft.com/office/powerpoint/2010/main" val="279756123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50</a:t>
            </a:fld>
            <a:endParaRPr lang="en-US" dirty="0"/>
          </a:p>
        </p:txBody>
      </p:sp>
      <p:pic>
        <p:nvPicPr>
          <p:cNvPr id="11" name="Picture 10">
            <a:extLst>
              <a:ext uri="{FF2B5EF4-FFF2-40B4-BE49-F238E27FC236}">
                <a16:creationId xmlns:a16="http://schemas.microsoft.com/office/drawing/2014/main" id="{A522B77C-000C-4369-8CCC-094874590D37}"/>
              </a:ext>
            </a:extLst>
          </p:cNvPr>
          <p:cNvPicPr>
            <a:picLocks noChangeAspect="1"/>
          </p:cNvPicPr>
          <p:nvPr/>
        </p:nvPicPr>
        <p:blipFill rotWithShape="1">
          <a:blip r:embed="rId3"/>
          <a:srcRect b="59736"/>
          <a:stretch/>
        </p:blipFill>
        <p:spPr>
          <a:xfrm>
            <a:off x="4829629" y="1319817"/>
            <a:ext cx="3684589" cy="1604751"/>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D981B8C-E7F3-4A84-AF58-98533B62C0C0}"/>
              </a:ext>
            </a:extLst>
          </p:cNvPr>
          <p:cNvPicPr>
            <a:picLocks noChangeAspect="1"/>
          </p:cNvPicPr>
          <p:nvPr/>
        </p:nvPicPr>
        <p:blipFill rotWithShape="1">
          <a:blip r:embed="rId4">
            <a:extLst>
              <a:ext uri="{28A0092B-C50C-407E-A947-70E740481C1C}">
                <a14:useLocalDpi xmlns:a14="http://schemas.microsoft.com/office/drawing/2010/main" val="0"/>
              </a:ext>
            </a:extLst>
          </a:blip>
          <a:srcRect r="74851" b="42404"/>
          <a:stretch/>
        </p:blipFill>
        <p:spPr>
          <a:xfrm>
            <a:off x="548640" y="176527"/>
            <a:ext cx="4197531" cy="3789563"/>
          </a:xfrm>
          <a:prstGeom prst="rect">
            <a:avLst/>
          </a:prstGeom>
        </p:spPr>
      </p:pic>
      <p:sp>
        <p:nvSpPr>
          <p:cNvPr id="7" name="Rectangle: Rounded Corners 6">
            <a:extLst>
              <a:ext uri="{FF2B5EF4-FFF2-40B4-BE49-F238E27FC236}">
                <a16:creationId xmlns:a16="http://schemas.microsoft.com/office/drawing/2014/main" id="{14678296-E380-46E6-A33E-98FBE5C9AEDE}"/>
              </a:ext>
            </a:extLst>
          </p:cNvPr>
          <p:cNvSpPr/>
          <p:nvPr/>
        </p:nvSpPr>
        <p:spPr>
          <a:xfrm>
            <a:off x="544309" y="3933432"/>
            <a:ext cx="4429244" cy="2465856"/>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The purple car speeds up when</a:t>
            </a:r>
          </a:p>
          <a:p>
            <a:r>
              <a:rPr lang="en-US" dirty="0">
                <a:solidFill>
                  <a:schemeClr val="tx1"/>
                </a:solidFill>
                <a:latin typeface="Helvetica" panose="020B0604020202020204" pitchFamily="34" charset="0"/>
                <a:cs typeface="Helvetica" panose="020B0604020202020204" pitchFamily="34" charset="0"/>
              </a:rPr>
              <a:t>   • One or both of:</a:t>
            </a:r>
          </a:p>
          <a:p>
            <a:r>
              <a:rPr lang="en-US" dirty="0">
                <a:solidFill>
                  <a:schemeClr val="tx1"/>
                </a:solidFill>
                <a:latin typeface="Helvetica" panose="020B0604020202020204" pitchFamily="34" charset="0"/>
                <a:cs typeface="Helvetica" panose="020B0604020202020204" pitchFamily="34" charset="0"/>
              </a:rPr>
              <a:t>      ￮ Both of:</a:t>
            </a:r>
          </a:p>
          <a:p>
            <a:r>
              <a:rPr lang="en-US" dirty="0">
                <a:solidFill>
                  <a:schemeClr val="tx1"/>
                </a:solidFill>
                <a:latin typeface="Helvetica" panose="020B0604020202020204" pitchFamily="34" charset="0"/>
                <a:cs typeface="Helvetica" panose="020B0604020202020204" pitchFamily="34" charset="0"/>
              </a:rPr>
              <a:t>         ▪ a vehicle is not in front of me</a:t>
            </a:r>
          </a:p>
          <a:p>
            <a:r>
              <a:rPr lang="en-US" dirty="0">
                <a:solidFill>
                  <a:schemeClr val="tx1"/>
                </a:solidFill>
                <a:latin typeface="Helvetica" panose="020B0604020202020204" pitchFamily="34" charset="0"/>
                <a:cs typeface="Helvetica" panose="020B0604020202020204" pitchFamily="34" charset="0"/>
              </a:rPr>
              <a:t>         ▪ the next exit is not 42</a:t>
            </a:r>
          </a:p>
          <a:p>
            <a:r>
              <a:rPr lang="en-US" dirty="0">
                <a:solidFill>
                  <a:schemeClr val="tx1"/>
                </a:solidFill>
                <a:latin typeface="Helvetica" panose="020B0604020202020204" pitchFamily="34" charset="0"/>
                <a:cs typeface="Helvetica" panose="020B0604020202020204" pitchFamily="34" charset="0"/>
              </a:rPr>
              <a:t>      ￮ All of:</a:t>
            </a:r>
          </a:p>
          <a:p>
            <a:r>
              <a:rPr lang="en-US" dirty="0">
                <a:solidFill>
                  <a:schemeClr val="tx1"/>
                </a:solidFill>
                <a:latin typeface="Helvetica" panose="020B0604020202020204" pitchFamily="34" charset="0"/>
                <a:cs typeface="Helvetica" panose="020B0604020202020204" pitchFamily="34" charset="0"/>
              </a:rPr>
              <a:t>         ▪ a vehicle is to my right</a:t>
            </a:r>
          </a:p>
          <a:p>
            <a:r>
              <a:rPr lang="en-US" dirty="0">
                <a:solidFill>
                  <a:schemeClr val="tx1"/>
                </a:solidFill>
                <a:latin typeface="Helvetica" panose="020B0604020202020204" pitchFamily="34" charset="0"/>
                <a:cs typeface="Helvetica" panose="020B0604020202020204" pitchFamily="34" charset="0"/>
              </a:rPr>
              <a:t>         ▪ a vehicle is not in front of me</a:t>
            </a:r>
          </a:p>
          <a:p>
            <a:r>
              <a:rPr lang="en-US" dirty="0">
                <a:solidFill>
                  <a:schemeClr val="tx1"/>
                </a:solidFill>
                <a:latin typeface="Helvetica" panose="020B0604020202020204" pitchFamily="34" charset="0"/>
                <a:cs typeface="Helvetica" panose="020B0604020202020204" pitchFamily="34" charset="0"/>
              </a:rPr>
              <a:t>         ▪ a vehicle is behind me</a:t>
            </a:r>
          </a:p>
          <a:p>
            <a:endParaRPr lang="en-US" dirty="0">
              <a:solidFill>
                <a:schemeClr val="tx1"/>
              </a:solidFill>
              <a:latin typeface="Helvetica" panose="020B0604020202020204" pitchFamily="34" charset="0"/>
              <a:cs typeface="Helvetica" panose="020B0604020202020204" pitchFamily="34" charset="0"/>
            </a:endParaRPr>
          </a:p>
        </p:txBody>
      </p:sp>
      <p:sp>
        <p:nvSpPr>
          <p:cNvPr id="8" name="Rectangle: Rounded Corners 7">
            <a:extLst>
              <a:ext uri="{FF2B5EF4-FFF2-40B4-BE49-F238E27FC236}">
                <a16:creationId xmlns:a16="http://schemas.microsoft.com/office/drawing/2014/main" id="{0CC63FA6-2E47-452E-895E-CBAD0DE34898}"/>
              </a:ext>
            </a:extLst>
          </p:cNvPr>
          <p:cNvSpPr/>
          <p:nvPr/>
        </p:nvSpPr>
        <p:spPr>
          <a:xfrm>
            <a:off x="4829629" y="1319817"/>
            <a:ext cx="4314371"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The purple car speeds up</a:t>
            </a:r>
          </a:p>
        </p:txBody>
      </p:sp>
      <p:sp>
        <p:nvSpPr>
          <p:cNvPr id="9" name="Rectangle: Rounded Corners 8">
            <a:extLst>
              <a:ext uri="{FF2B5EF4-FFF2-40B4-BE49-F238E27FC236}">
                <a16:creationId xmlns:a16="http://schemas.microsoft.com/office/drawing/2014/main" id="{4A0FCE46-1893-4D77-B884-98D3DE71E940}"/>
              </a:ext>
            </a:extLst>
          </p:cNvPr>
          <p:cNvSpPr/>
          <p:nvPr/>
        </p:nvSpPr>
        <p:spPr>
          <a:xfrm>
            <a:off x="5232401" y="1745647"/>
            <a:ext cx="237671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Yes</a:t>
            </a:r>
          </a:p>
        </p:txBody>
      </p:sp>
      <p:sp>
        <p:nvSpPr>
          <p:cNvPr id="10" name="Rectangle: Rounded Corners 9">
            <a:extLst>
              <a:ext uri="{FF2B5EF4-FFF2-40B4-BE49-F238E27FC236}">
                <a16:creationId xmlns:a16="http://schemas.microsoft.com/office/drawing/2014/main" id="{3BC15730-CA3B-402E-899B-3EA6C429DAF6}"/>
              </a:ext>
            </a:extLst>
          </p:cNvPr>
          <p:cNvSpPr/>
          <p:nvPr/>
        </p:nvSpPr>
        <p:spPr>
          <a:xfrm>
            <a:off x="5232401" y="2137938"/>
            <a:ext cx="237671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No</a:t>
            </a:r>
          </a:p>
        </p:txBody>
      </p:sp>
      <p:sp>
        <p:nvSpPr>
          <p:cNvPr id="3" name="TextBox 2">
            <a:extLst>
              <a:ext uri="{FF2B5EF4-FFF2-40B4-BE49-F238E27FC236}">
                <a16:creationId xmlns:a16="http://schemas.microsoft.com/office/drawing/2014/main" id="{4CCD3022-9E8B-475B-A49A-69F9983CF607}"/>
              </a:ext>
            </a:extLst>
          </p:cNvPr>
          <p:cNvSpPr txBox="1"/>
          <p:nvPr/>
        </p:nvSpPr>
        <p:spPr>
          <a:xfrm>
            <a:off x="4829628" y="403123"/>
            <a:ext cx="4142780" cy="646331"/>
          </a:xfrm>
          <a:prstGeom prst="rect">
            <a:avLst/>
          </a:prstGeom>
          <a:noFill/>
        </p:spPr>
        <p:txBody>
          <a:bodyPr wrap="square" rtlCol="0">
            <a:spAutoFit/>
          </a:bodyPr>
          <a:lstStyle/>
          <a:p>
            <a:r>
              <a:rPr lang="en-US" sz="3600" dirty="0"/>
              <a:t>User Task</a:t>
            </a:r>
          </a:p>
        </p:txBody>
      </p:sp>
      <p:sp>
        <p:nvSpPr>
          <p:cNvPr id="13" name="Rectangle 12">
            <a:extLst>
              <a:ext uri="{FF2B5EF4-FFF2-40B4-BE49-F238E27FC236}">
                <a16:creationId xmlns:a16="http://schemas.microsoft.com/office/drawing/2014/main" id="{67DCCD9E-04E1-4A3D-B841-70E82B08E275}"/>
              </a:ext>
            </a:extLst>
          </p:cNvPr>
          <p:cNvSpPr/>
          <p:nvPr/>
        </p:nvSpPr>
        <p:spPr>
          <a:xfrm>
            <a:off x="6235587" y="6454049"/>
            <a:ext cx="2659702" cy="369332"/>
          </a:xfrm>
          <a:prstGeom prst="rect">
            <a:avLst/>
          </a:prstGeom>
        </p:spPr>
        <p:txBody>
          <a:bodyPr wrap="none">
            <a:spAutoFit/>
          </a:bodyPr>
          <a:lstStyle/>
          <a:p>
            <a:r>
              <a:rPr lang="en-US" dirty="0">
                <a:solidFill>
                  <a:schemeClr val="bg1">
                    <a:lumMod val="50000"/>
                  </a:schemeClr>
                </a:solidFill>
              </a:rPr>
              <a:t>[Hayes and Shah, 2017]</a:t>
            </a:r>
          </a:p>
        </p:txBody>
      </p:sp>
    </p:spTree>
    <p:extLst>
      <p:ext uri="{BB962C8B-B14F-4D97-AF65-F5344CB8AC3E}">
        <p14:creationId xmlns:p14="http://schemas.microsoft.com/office/powerpoint/2010/main" val="30777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51</a:t>
            </a:fld>
            <a:endParaRPr lang="en-US" dirty="0"/>
          </a:p>
        </p:txBody>
      </p:sp>
      <p:pic>
        <p:nvPicPr>
          <p:cNvPr id="11" name="Picture 10">
            <a:extLst>
              <a:ext uri="{FF2B5EF4-FFF2-40B4-BE49-F238E27FC236}">
                <a16:creationId xmlns:a16="http://schemas.microsoft.com/office/drawing/2014/main" id="{A522B77C-000C-4369-8CCC-094874590D37}"/>
              </a:ext>
            </a:extLst>
          </p:cNvPr>
          <p:cNvPicPr>
            <a:picLocks noChangeAspect="1"/>
          </p:cNvPicPr>
          <p:nvPr/>
        </p:nvPicPr>
        <p:blipFill>
          <a:blip r:embed="rId3"/>
          <a:stretch>
            <a:fillRect/>
          </a:stretch>
        </p:blipFill>
        <p:spPr>
          <a:xfrm>
            <a:off x="4829629" y="1319817"/>
            <a:ext cx="3684589" cy="3985605"/>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0D981B8C-E7F3-4A84-AF58-98533B62C0C0}"/>
              </a:ext>
            </a:extLst>
          </p:cNvPr>
          <p:cNvPicPr>
            <a:picLocks noChangeAspect="1"/>
          </p:cNvPicPr>
          <p:nvPr/>
        </p:nvPicPr>
        <p:blipFill rotWithShape="1">
          <a:blip r:embed="rId4">
            <a:extLst>
              <a:ext uri="{28A0092B-C50C-407E-A947-70E740481C1C}">
                <a14:useLocalDpi xmlns:a14="http://schemas.microsoft.com/office/drawing/2010/main" val="0"/>
              </a:ext>
            </a:extLst>
          </a:blip>
          <a:srcRect r="74851" b="42404"/>
          <a:stretch/>
        </p:blipFill>
        <p:spPr>
          <a:xfrm>
            <a:off x="548640" y="176527"/>
            <a:ext cx="4197531" cy="3789563"/>
          </a:xfrm>
          <a:prstGeom prst="rect">
            <a:avLst/>
          </a:prstGeom>
        </p:spPr>
      </p:pic>
      <p:sp>
        <p:nvSpPr>
          <p:cNvPr id="7" name="Rectangle: Rounded Corners 6">
            <a:extLst>
              <a:ext uri="{FF2B5EF4-FFF2-40B4-BE49-F238E27FC236}">
                <a16:creationId xmlns:a16="http://schemas.microsoft.com/office/drawing/2014/main" id="{14678296-E380-46E6-A33E-98FBE5C9AEDE}"/>
              </a:ext>
            </a:extLst>
          </p:cNvPr>
          <p:cNvSpPr/>
          <p:nvPr/>
        </p:nvSpPr>
        <p:spPr>
          <a:xfrm>
            <a:off x="544309" y="3933432"/>
            <a:ext cx="4429244" cy="2465856"/>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The purple car speeds up when</a:t>
            </a:r>
          </a:p>
          <a:p>
            <a:r>
              <a:rPr lang="en-US" dirty="0">
                <a:solidFill>
                  <a:schemeClr val="tx1"/>
                </a:solidFill>
                <a:latin typeface="Helvetica" panose="020B0604020202020204" pitchFamily="34" charset="0"/>
                <a:cs typeface="Helvetica" panose="020B0604020202020204" pitchFamily="34" charset="0"/>
              </a:rPr>
              <a:t>   • One or both of:</a:t>
            </a:r>
          </a:p>
          <a:p>
            <a:r>
              <a:rPr lang="en-US" dirty="0">
                <a:solidFill>
                  <a:schemeClr val="tx1"/>
                </a:solidFill>
                <a:latin typeface="Helvetica" panose="020B0604020202020204" pitchFamily="34" charset="0"/>
                <a:cs typeface="Helvetica" panose="020B0604020202020204" pitchFamily="34" charset="0"/>
              </a:rPr>
              <a:t>      ￮ Both of:</a:t>
            </a:r>
          </a:p>
          <a:p>
            <a:r>
              <a:rPr lang="en-US" dirty="0">
                <a:solidFill>
                  <a:schemeClr val="tx1"/>
                </a:solidFill>
                <a:latin typeface="Helvetica" panose="020B0604020202020204" pitchFamily="34" charset="0"/>
                <a:cs typeface="Helvetica" panose="020B0604020202020204" pitchFamily="34" charset="0"/>
              </a:rPr>
              <a:t>         ▪ a vehicle is not in front of me</a:t>
            </a:r>
          </a:p>
          <a:p>
            <a:r>
              <a:rPr lang="en-US" dirty="0">
                <a:solidFill>
                  <a:schemeClr val="tx1"/>
                </a:solidFill>
                <a:latin typeface="Helvetica" panose="020B0604020202020204" pitchFamily="34" charset="0"/>
                <a:cs typeface="Helvetica" panose="020B0604020202020204" pitchFamily="34" charset="0"/>
              </a:rPr>
              <a:t>         ▪ the next exit is not 42</a:t>
            </a:r>
          </a:p>
          <a:p>
            <a:r>
              <a:rPr lang="en-US" dirty="0">
                <a:solidFill>
                  <a:schemeClr val="tx1"/>
                </a:solidFill>
                <a:latin typeface="Helvetica" panose="020B0604020202020204" pitchFamily="34" charset="0"/>
                <a:cs typeface="Helvetica" panose="020B0604020202020204" pitchFamily="34" charset="0"/>
              </a:rPr>
              <a:t>      ￮ All of:</a:t>
            </a:r>
          </a:p>
          <a:p>
            <a:r>
              <a:rPr lang="en-US" dirty="0">
                <a:solidFill>
                  <a:schemeClr val="tx1"/>
                </a:solidFill>
                <a:latin typeface="Helvetica" panose="020B0604020202020204" pitchFamily="34" charset="0"/>
                <a:cs typeface="Helvetica" panose="020B0604020202020204" pitchFamily="34" charset="0"/>
              </a:rPr>
              <a:t>         ▪ a vehicle is to my right</a:t>
            </a:r>
          </a:p>
          <a:p>
            <a:r>
              <a:rPr lang="en-US" dirty="0">
                <a:solidFill>
                  <a:schemeClr val="tx1"/>
                </a:solidFill>
                <a:latin typeface="Helvetica" panose="020B0604020202020204" pitchFamily="34" charset="0"/>
                <a:cs typeface="Helvetica" panose="020B0604020202020204" pitchFamily="34" charset="0"/>
              </a:rPr>
              <a:t>         ▪ a vehicle is not in front of me</a:t>
            </a:r>
          </a:p>
          <a:p>
            <a:r>
              <a:rPr lang="en-US" dirty="0">
                <a:solidFill>
                  <a:schemeClr val="tx1"/>
                </a:solidFill>
                <a:latin typeface="Helvetica" panose="020B0604020202020204" pitchFamily="34" charset="0"/>
                <a:cs typeface="Helvetica" panose="020B0604020202020204" pitchFamily="34" charset="0"/>
              </a:rPr>
              <a:t>         ▪ a vehicle is behind me</a:t>
            </a:r>
          </a:p>
          <a:p>
            <a:endParaRPr lang="en-US" dirty="0">
              <a:solidFill>
                <a:schemeClr val="tx1"/>
              </a:solidFill>
              <a:latin typeface="Helvetica" panose="020B0604020202020204" pitchFamily="34" charset="0"/>
              <a:cs typeface="Helvetica" panose="020B0604020202020204" pitchFamily="34" charset="0"/>
            </a:endParaRPr>
          </a:p>
        </p:txBody>
      </p:sp>
      <p:sp>
        <p:nvSpPr>
          <p:cNvPr id="8" name="Rectangle: Rounded Corners 7">
            <a:extLst>
              <a:ext uri="{FF2B5EF4-FFF2-40B4-BE49-F238E27FC236}">
                <a16:creationId xmlns:a16="http://schemas.microsoft.com/office/drawing/2014/main" id="{0CC63FA6-2E47-452E-895E-CBAD0DE34898}"/>
              </a:ext>
            </a:extLst>
          </p:cNvPr>
          <p:cNvSpPr/>
          <p:nvPr/>
        </p:nvSpPr>
        <p:spPr>
          <a:xfrm>
            <a:off x="4829629" y="1319817"/>
            <a:ext cx="4314371"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The purple car speeds up</a:t>
            </a:r>
          </a:p>
        </p:txBody>
      </p:sp>
      <p:sp>
        <p:nvSpPr>
          <p:cNvPr id="9" name="Rectangle: Rounded Corners 8">
            <a:extLst>
              <a:ext uri="{FF2B5EF4-FFF2-40B4-BE49-F238E27FC236}">
                <a16:creationId xmlns:a16="http://schemas.microsoft.com/office/drawing/2014/main" id="{4A0FCE46-1893-4D77-B884-98D3DE71E940}"/>
              </a:ext>
            </a:extLst>
          </p:cNvPr>
          <p:cNvSpPr/>
          <p:nvPr/>
        </p:nvSpPr>
        <p:spPr>
          <a:xfrm>
            <a:off x="5232401" y="1745647"/>
            <a:ext cx="237671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Yes</a:t>
            </a:r>
          </a:p>
        </p:txBody>
      </p:sp>
      <p:sp>
        <p:nvSpPr>
          <p:cNvPr id="10" name="Rectangle: Rounded Corners 9">
            <a:extLst>
              <a:ext uri="{FF2B5EF4-FFF2-40B4-BE49-F238E27FC236}">
                <a16:creationId xmlns:a16="http://schemas.microsoft.com/office/drawing/2014/main" id="{3BC15730-CA3B-402E-899B-3EA6C429DAF6}"/>
              </a:ext>
            </a:extLst>
          </p:cNvPr>
          <p:cNvSpPr/>
          <p:nvPr/>
        </p:nvSpPr>
        <p:spPr>
          <a:xfrm>
            <a:off x="5232401" y="2137938"/>
            <a:ext cx="237671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No</a:t>
            </a:r>
          </a:p>
        </p:txBody>
      </p:sp>
      <p:sp>
        <p:nvSpPr>
          <p:cNvPr id="13" name="Rectangle: Rounded Corners 12">
            <a:extLst>
              <a:ext uri="{FF2B5EF4-FFF2-40B4-BE49-F238E27FC236}">
                <a16:creationId xmlns:a16="http://schemas.microsoft.com/office/drawing/2014/main" id="{1B7583C0-AFA6-40D9-8069-B1E758407B39}"/>
              </a:ext>
            </a:extLst>
          </p:cNvPr>
          <p:cNvSpPr/>
          <p:nvPr/>
        </p:nvSpPr>
        <p:spPr>
          <a:xfrm>
            <a:off x="4829628" y="3198925"/>
            <a:ext cx="4314371"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How confident are you of your answer?</a:t>
            </a:r>
          </a:p>
        </p:txBody>
      </p:sp>
      <p:sp>
        <p:nvSpPr>
          <p:cNvPr id="14" name="Rectangle: Rounded Corners 13">
            <a:extLst>
              <a:ext uri="{FF2B5EF4-FFF2-40B4-BE49-F238E27FC236}">
                <a16:creationId xmlns:a16="http://schemas.microsoft.com/office/drawing/2014/main" id="{7098A719-B909-4961-8E20-AB5E8D03160A}"/>
              </a:ext>
            </a:extLst>
          </p:cNvPr>
          <p:cNvSpPr/>
          <p:nvPr/>
        </p:nvSpPr>
        <p:spPr>
          <a:xfrm>
            <a:off x="5232401" y="3596107"/>
            <a:ext cx="237671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Very confident</a:t>
            </a:r>
          </a:p>
        </p:txBody>
      </p:sp>
      <p:sp>
        <p:nvSpPr>
          <p:cNvPr id="15" name="Rectangle: Rounded Corners 14">
            <a:extLst>
              <a:ext uri="{FF2B5EF4-FFF2-40B4-BE49-F238E27FC236}">
                <a16:creationId xmlns:a16="http://schemas.microsoft.com/office/drawing/2014/main" id="{418E9597-0F22-4E03-8B16-6AD52D6181E6}"/>
              </a:ext>
            </a:extLst>
          </p:cNvPr>
          <p:cNvSpPr/>
          <p:nvPr/>
        </p:nvSpPr>
        <p:spPr>
          <a:xfrm>
            <a:off x="5229565" y="3954620"/>
            <a:ext cx="237671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Somewhat confident</a:t>
            </a:r>
          </a:p>
        </p:txBody>
      </p:sp>
      <p:sp>
        <p:nvSpPr>
          <p:cNvPr id="16" name="Rectangle: Rounded Corners 15">
            <a:extLst>
              <a:ext uri="{FF2B5EF4-FFF2-40B4-BE49-F238E27FC236}">
                <a16:creationId xmlns:a16="http://schemas.microsoft.com/office/drawing/2014/main" id="{AF36AF84-21D9-4C19-A1DC-5ADAE797BA1E}"/>
              </a:ext>
            </a:extLst>
          </p:cNvPr>
          <p:cNvSpPr/>
          <p:nvPr/>
        </p:nvSpPr>
        <p:spPr>
          <a:xfrm>
            <a:off x="5229565" y="4286330"/>
            <a:ext cx="237671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Neutral</a:t>
            </a:r>
          </a:p>
        </p:txBody>
      </p:sp>
      <p:sp>
        <p:nvSpPr>
          <p:cNvPr id="17" name="Rectangle: Rounded Corners 16">
            <a:extLst>
              <a:ext uri="{FF2B5EF4-FFF2-40B4-BE49-F238E27FC236}">
                <a16:creationId xmlns:a16="http://schemas.microsoft.com/office/drawing/2014/main" id="{AAA7DDFD-B66B-4E73-90E2-5F80098B69C7}"/>
              </a:ext>
            </a:extLst>
          </p:cNvPr>
          <p:cNvSpPr/>
          <p:nvPr/>
        </p:nvSpPr>
        <p:spPr>
          <a:xfrm>
            <a:off x="5229565" y="4606852"/>
            <a:ext cx="274966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Somewhat unconfident</a:t>
            </a:r>
          </a:p>
        </p:txBody>
      </p:sp>
      <p:sp>
        <p:nvSpPr>
          <p:cNvPr id="18" name="Rectangle: Rounded Corners 17">
            <a:extLst>
              <a:ext uri="{FF2B5EF4-FFF2-40B4-BE49-F238E27FC236}">
                <a16:creationId xmlns:a16="http://schemas.microsoft.com/office/drawing/2014/main" id="{1F925785-0E02-4668-8BB6-E4DF62EFDD16}"/>
              </a:ext>
            </a:extLst>
          </p:cNvPr>
          <p:cNvSpPr/>
          <p:nvPr/>
        </p:nvSpPr>
        <p:spPr>
          <a:xfrm>
            <a:off x="5229565" y="4929885"/>
            <a:ext cx="2376714" cy="365125"/>
          </a:xfrm>
          <a:prstGeom prst="roundRect">
            <a:avLst>
              <a:gd name="adj" fmla="val 935"/>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latin typeface="Helvetica" panose="020B0604020202020204" pitchFamily="34" charset="0"/>
                <a:cs typeface="Helvetica" panose="020B0604020202020204" pitchFamily="34" charset="0"/>
              </a:rPr>
              <a:t>Very unconfident</a:t>
            </a:r>
          </a:p>
        </p:txBody>
      </p:sp>
      <p:sp>
        <p:nvSpPr>
          <p:cNvPr id="19" name="TextBox 18">
            <a:extLst>
              <a:ext uri="{FF2B5EF4-FFF2-40B4-BE49-F238E27FC236}">
                <a16:creationId xmlns:a16="http://schemas.microsoft.com/office/drawing/2014/main" id="{295A4E11-7689-45C6-8706-31B5FC2E35DF}"/>
              </a:ext>
            </a:extLst>
          </p:cNvPr>
          <p:cNvSpPr txBox="1"/>
          <p:nvPr/>
        </p:nvSpPr>
        <p:spPr>
          <a:xfrm>
            <a:off x="4829628" y="403123"/>
            <a:ext cx="4142780" cy="646331"/>
          </a:xfrm>
          <a:prstGeom prst="rect">
            <a:avLst/>
          </a:prstGeom>
          <a:noFill/>
        </p:spPr>
        <p:txBody>
          <a:bodyPr wrap="square" rtlCol="0">
            <a:spAutoFit/>
          </a:bodyPr>
          <a:lstStyle/>
          <a:p>
            <a:r>
              <a:rPr lang="en-US" sz="3600" dirty="0"/>
              <a:t>User Task</a:t>
            </a:r>
          </a:p>
        </p:txBody>
      </p:sp>
      <p:sp>
        <p:nvSpPr>
          <p:cNvPr id="20" name="Rectangle 19">
            <a:extLst>
              <a:ext uri="{FF2B5EF4-FFF2-40B4-BE49-F238E27FC236}">
                <a16:creationId xmlns:a16="http://schemas.microsoft.com/office/drawing/2014/main" id="{079095D7-396D-480F-888E-A3BEEC15FB48}"/>
              </a:ext>
            </a:extLst>
          </p:cNvPr>
          <p:cNvSpPr/>
          <p:nvPr/>
        </p:nvSpPr>
        <p:spPr>
          <a:xfrm>
            <a:off x="6235587" y="6454049"/>
            <a:ext cx="2659702" cy="369332"/>
          </a:xfrm>
          <a:prstGeom prst="rect">
            <a:avLst/>
          </a:prstGeom>
        </p:spPr>
        <p:txBody>
          <a:bodyPr wrap="none">
            <a:spAutoFit/>
          </a:bodyPr>
          <a:lstStyle/>
          <a:p>
            <a:r>
              <a:rPr lang="en-US" dirty="0">
                <a:solidFill>
                  <a:schemeClr val="bg1">
                    <a:lumMod val="50000"/>
                  </a:schemeClr>
                </a:solidFill>
              </a:rPr>
              <a:t>[Hayes and Shah, 2017]</a:t>
            </a:r>
          </a:p>
        </p:txBody>
      </p:sp>
    </p:spTree>
    <p:extLst>
      <p:ext uri="{BB962C8B-B14F-4D97-AF65-F5344CB8AC3E}">
        <p14:creationId xmlns:p14="http://schemas.microsoft.com/office/powerpoint/2010/main" val="36647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768895"/>
      </p:ext>
    </p:extLst>
  </p:cSld>
  <p:clrMapOvr>
    <a:masterClrMapping/>
  </p:clrMapOvr>
  <mc:AlternateContent xmlns:mc="http://schemas.openxmlformats.org/markup-compatibility/2006" xmlns:p14="http://schemas.microsoft.com/office/powerpoint/2010/main">
    <mc:Choice Requires="p14">
      <p:transition spd="med" p14:dur="700" advTm="500">
        <p:fade/>
      </p:transition>
    </mc:Choice>
    <mc:Fallback xmlns="">
      <p:transition spd="med" advTm="5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90F36-B3E9-4C9B-B191-64090AD22DA5}"/>
              </a:ext>
            </a:extLst>
          </p:cNvPr>
          <p:cNvSpPr>
            <a:spLocks noGrp="1"/>
          </p:cNvSpPr>
          <p:nvPr>
            <p:ph type="title"/>
          </p:nvPr>
        </p:nvSpPr>
        <p:spPr>
          <a:xfrm>
            <a:off x="627518" y="1874520"/>
            <a:ext cx="7886700" cy="2398396"/>
          </a:xfrm>
        </p:spPr>
        <p:txBody>
          <a:bodyPr>
            <a:normAutofit fontScale="90000"/>
          </a:bodyPr>
          <a:lstStyle/>
          <a:p>
            <a:r>
              <a:rPr lang="en-US" sz="4000" dirty="0"/>
              <a:t>Hypothesis: </a:t>
            </a:r>
            <a:br>
              <a:rPr lang="en-US" sz="4000" dirty="0"/>
            </a:br>
            <a:br>
              <a:rPr lang="en-US" sz="4000" dirty="0"/>
            </a:br>
            <a:r>
              <a:rPr lang="en-US" sz="4000" dirty="0"/>
              <a:t>Participants will resolve the truth value of </a:t>
            </a:r>
            <a:r>
              <a:rPr lang="en-US" sz="4000" b="1" dirty="0"/>
              <a:t>disjunctive normal form </a:t>
            </a:r>
            <a:r>
              <a:rPr lang="en-US" sz="4000" dirty="0"/>
              <a:t>more accurately, more confidently, and faster than other logical forms. </a:t>
            </a:r>
            <a:endParaRPr lang="en-US" dirty="0"/>
          </a:p>
        </p:txBody>
      </p:sp>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53</a:t>
            </a:fld>
            <a:endParaRPr lang="en-US" dirty="0"/>
          </a:p>
        </p:txBody>
      </p:sp>
    </p:spTree>
    <p:extLst>
      <p:ext uri="{BB962C8B-B14F-4D97-AF65-F5344CB8AC3E}">
        <p14:creationId xmlns:p14="http://schemas.microsoft.com/office/powerpoint/2010/main" val="41908984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54</a:t>
            </a:fld>
            <a:endParaRPr lang="en-US" dirty="0"/>
          </a:p>
        </p:txBody>
      </p:sp>
      <p:sp>
        <p:nvSpPr>
          <p:cNvPr id="9" name="Title 1">
            <a:extLst>
              <a:ext uri="{FF2B5EF4-FFF2-40B4-BE49-F238E27FC236}">
                <a16:creationId xmlns:a16="http://schemas.microsoft.com/office/drawing/2014/main" id="{4E097422-44F0-4E48-89BE-B61D2666E916}"/>
              </a:ext>
            </a:extLst>
          </p:cNvPr>
          <p:cNvSpPr>
            <a:spLocks noGrp="1"/>
          </p:cNvSpPr>
          <p:nvPr>
            <p:ph type="title"/>
          </p:nvPr>
        </p:nvSpPr>
        <p:spPr>
          <a:xfrm>
            <a:off x="628650" y="365127"/>
            <a:ext cx="7886700" cy="1144588"/>
          </a:xfrm>
        </p:spPr>
        <p:txBody>
          <a:bodyPr>
            <a:noAutofit/>
          </a:bodyPr>
          <a:lstStyle/>
          <a:p>
            <a:pPr algn="ctr"/>
            <a:r>
              <a:rPr lang="en-US" sz="4200" dirty="0"/>
              <a:t>Did DNF aid interpretability?</a:t>
            </a:r>
          </a:p>
        </p:txBody>
      </p:sp>
      <p:sp>
        <p:nvSpPr>
          <p:cNvPr id="2" name="TextBox 1">
            <a:extLst>
              <a:ext uri="{FF2B5EF4-FFF2-40B4-BE49-F238E27FC236}">
                <a16:creationId xmlns:a16="http://schemas.microsoft.com/office/drawing/2014/main" id="{56B4C8BC-CB2E-4968-9851-FEA2EAA10A8C}"/>
              </a:ext>
            </a:extLst>
          </p:cNvPr>
          <p:cNvSpPr txBox="1"/>
          <p:nvPr/>
        </p:nvSpPr>
        <p:spPr>
          <a:xfrm>
            <a:off x="1355074" y="2038120"/>
            <a:ext cx="7337234" cy="3785652"/>
          </a:xfrm>
          <a:prstGeom prst="rect">
            <a:avLst/>
          </a:prstGeom>
          <a:noFill/>
        </p:spPr>
        <p:txBody>
          <a:bodyPr wrap="square" rtlCol="0">
            <a:spAutoFit/>
          </a:bodyPr>
          <a:lstStyle/>
          <a:p>
            <a:pPr>
              <a:spcBef>
                <a:spcPts val="1200"/>
              </a:spcBef>
            </a:pPr>
            <a:r>
              <a:rPr lang="en-US" sz="2800" dirty="0"/>
              <a:t>Analysis method:</a:t>
            </a:r>
          </a:p>
          <a:p>
            <a:pPr marL="457200" indent="-457200">
              <a:spcBef>
                <a:spcPts val="1200"/>
              </a:spcBef>
              <a:buFont typeface="Arial" panose="020B0604020202020204" pitchFamily="34" charset="0"/>
              <a:buChar char="•"/>
            </a:pPr>
            <a:r>
              <a:rPr lang="en-US" sz="2800" dirty="0"/>
              <a:t>Generalized linear mixed models </a:t>
            </a:r>
            <a:br>
              <a:rPr lang="en-US" sz="2800" dirty="0"/>
            </a:br>
            <a:r>
              <a:rPr lang="en-US" sz="2800" dirty="0"/>
              <a:t>for </a:t>
            </a:r>
            <a:r>
              <a:rPr lang="en-US" sz="2800" i="1" dirty="0"/>
              <a:t>accuracy</a:t>
            </a:r>
            <a:r>
              <a:rPr lang="en-US" sz="2800" dirty="0"/>
              <a:t>, </a:t>
            </a:r>
            <a:r>
              <a:rPr lang="en-US" sz="2800" i="1" dirty="0"/>
              <a:t>time</a:t>
            </a:r>
            <a:r>
              <a:rPr lang="en-US" sz="2800" dirty="0"/>
              <a:t>, and </a:t>
            </a:r>
            <a:r>
              <a:rPr lang="en-US" sz="2800" i="1" dirty="0"/>
              <a:t>confidence.</a:t>
            </a:r>
          </a:p>
          <a:p>
            <a:pPr marL="457200" indent="-457200">
              <a:spcBef>
                <a:spcPts val="1200"/>
              </a:spcBef>
              <a:buFont typeface="Arial" panose="020B0604020202020204" pitchFamily="34" charset="0"/>
              <a:buChar char="•"/>
            </a:pPr>
            <a:r>
              <a:rPr lang="en-US" sz="2800" dirty="0"/>
              <a:t>Random effect: Participant ID.</a:t>
            </a:r>
          </a:p>
          <a:p>
            <a:pPr marL="457200" indent="-457200">
              <a:spcBef>
                <a:spcPts val="1200"/>
              </a:spcBef>
              <a:buFont typeface="Arial" panose="020B0604020202020204" pitchFamily="34" charset="0"/>
              <a:buChar char="•"/>
            </a:pPr>
            <a:r>
              <a:rPr lang="en-US" sz="2800" dirty="0"/>
              <a:t>Fixed effects: Language properties,</a:t>
            </a:r>
            <a:br>
              <a:rPr lang="en-US" sz="2800" dirty="0"/>
            </a:br>
            <a:r>
              <a:rPr lang="en-US" sz="2800" dirty="0"/>
              <a:t>                      domain, formula size.</a:t>
            </a:r>
          </a:p>
          <a:p>
            <a:pPr marL="457200" indent="-457200">
              <a:spcBef>
                <a:spcPts val="1200"/>
              </a:spcBef>
              <a:buFont typeface="Arial" panose="020B0604020202020204" pitchFamily="34" charset="0"/>
              <a:buChar char="•"/>
            </a:pPr>
            <a:r>
              <a:rPr lang="en-US" sz="2800" dirty="0"/>
              <a:t>Likelihood ratio tests (     and </a:t>
            </a:r>
            <a:r>
              <a:rPr lang="en-US" sz="2800" i="1" dirty="0"/>
              <a:t>p</a:t>
            </a:r>
            <a:r>
              <a:rPr lang="en-US" sz="2800" dirty="0"/>
              <a:t>-value).</a:t>
            </a:r>
          </a:p>
        </p:txBody>
      </p:sp>
      <p:pic>
        <p:nvPicPr>
          <p:cNvPr id="7" name="Picture 6" descr="A close up of a piece of paper&#10;&#10;Description automatically generated">
            <a:extLst>
              <a:ext uri="{FF2B5EF4-FFF2-40B4-BE49-F238E27FC236}">
                <a16:creationId xmlns:a16="http://schemas.microsoft.com/office/drawing/2014/main" id="{DC885E75-8407-4BAC-A128-5DD4F01DCA06}"/>
              </a:ext>
            </a:extLst>
          </p:cNvPr>
          <p:cNvPicPr>
            <a:picLocks noChangeAspect="1"/>
          </p:cNvPicPr>
          <p:nvPr/>
        </p:nvPicPr>
        <p:blipFill rotWithShape="1">
          <a:blip r:embed="rId3">
            <a:extLst>
              <a:ext uri="{28A0092B-C50C-407E-A947-70E740481C1C}">
                <a14:useLocalDpi xmlns:a14="http://schemas.microsoft.com/office/drawing/2010/main" val="0"/>
              </a:ext>
            </a:extLst>
          </a:blip>
          <a:srcRect l="38406" t="67459" r="58452" b="29795"/>
          <a:stretch/>
        </p:blipFill>
        <p:spPr>
          <a:xfrm>
            <a:off x="5398266" y="5218659"/>
            <a:ext cx="418641" cy="473726"/>
          </a:xfrm>
          <a:prstGeom prst="rect">
            <a:avLst/>
          </a:prstGeom>
        </p:spPr>
      </p:pic>
    </p:spTree>
    <p:extLst>
      <p:ext uri="{BB962C8B-B14F-4D97-AF65-F5344CB8AC3E}">
        <p14:creationId xmlns:p14="http://schemas.microsoft.com/office/powerpoint/2010/main" val="25929955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55</a:t>
            </a:fld>
            <a:endParaRPr lang="en-US" dirty="0"/>
          </a:p>
        </p:txBody>
      </p:sp>
      <p:sp>
        <p:nvSpPr>
          <p:cNvPr id="9" name="Title 1">
            <a:extLst>
              <a:ext uri="{FF2B5EF4-FFF2-40B4-BE49-F238E27FC236}">
                <a16:creationId xmlns:a16="http://schemas.microsoft.com/office/drawing/2014/main" id="{4E097422-44F0-4E48-89BE-B61D2666E916}"/>
              </a:ext>
            </a:extLst>
          </p:cNvPr>
          <p:cNvSpPr>
            <a:spLocks noGrp="1"/>
          </p:cNvSpPr>
          <p:nvPr>
            <p:ph type="title"/>
          </p:nvPr>
        </p:nvSpPr>
        <p:spPr>
          <a:xfrm>
            <a:off x="628650" y="365127"/>
            <a:ext cx="7886700" cy="1144588"/>
          </a:xfrm>
        </p:spPr>
        <p:txBody>
          <a:bodyPr>
            <a:noAutofit/>
          </a:bodyPr>
          <a:lstStyle/>
          <a:p>
            <a:pPr algn="ctr"/>
            <a:r>
              <a:rPr lang="en-US" sz="4200" dirty="0"/>
              <a:t>Did DNF aid interpretability?</a:t>
            </a:r>
          </a:p>
        </p:txBody>
      </p:sp>
      <p:sp>
        <p:nvSpPr>
          <p:cNvPr id="6" name="Title 5">
            <a:extLst>
              <a:ext uri="{FF2B5EF4-FFF2-40B4-BE49-F238E27FC236}">
                <a16:creationId xmlns:a16="http://schemas.microsoft.com/office/drawing/2014/main" id="{D85D0F8E-FDD0-441E-B93D-6F4DC5140773}"/>
              </a:ext>
            </a:extLst>
          </p:cNvPr>
          <p:cNvSpPr txBox="1">
            <a:spLocks/>
          </p:cNvSpPr>
          <p:nvPr/>
        </p:nvSpPr>
        <p:spPr>
          <a:xfrm>
            <a:off x="509985" y="3790760"/>
            <a:ext cx="8120495" cy="198969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600" dirty="0"/>
              <a:t>Does </a:t>
            </a:r>
            <a:r>
              <a:rPr lang="en-US" sz="3600" b="1" dirty="0"/>
              <a:t>not</a:t>
            </a:r>
            <a:r>
              <a:rPr lang="en-US" sz="3600" dirty="0"/>
              <a:t> show DNF is more interpretable than other forms.</a:t>
            </a:r>
          </a:p>
        </p:txBody>
      </p:sp>
      <p:sp>
        <p:nvSpPr>
          <p:cNvPr id="3" name="TextBox 2">
            <a:extLst>
              <a:ext uri="{FF2B5EF4-FFF2-40B4-BE49-F238E27FC236}">
                <a16:creationId xmlns:a16="http://schemas.microsoft.com/office/drawing/2014/main" id="{E9F14373-B7B1-4A78-A98D-D23A35F511C2}"/>
              </a:ext>
            </a:extLst>
          </p:cNvPr>
          <p:cNvSpPr txBox="1"/>
          <p:nvPr/>
        </p:nvSpPr>
        <p:spPr>
          <a:xfrm>
            <a:off x="1297551" y="2367380"/>
            <a:ext cx="2490395" cy="1729576"/>
          </a:xfrm>
          <a:prstGeom prst="rect">
            <a:avLst/>
          </a:prstGeom>
          <a:noFill/>
        </p:spPr>
        <p:txBody>
          <a:bodyPr wrap="square" rtlCol="0">
            <a:spAutoFit/>
          </a:bodyPr>
          <a:lstStyle/>
          <a:p>
            <a:pPr>
              <a:lnSpc>
                <a:spcPct val="114000"/>
              </a:lnSpc>
            </a:pPr>
            <a:r>
              <a:rPr lang="en-US" sz="3200" dirty="0"/>
              <a:t>Accuracy</a:t>
            </a:r>
          </a:p>
          <a:p>
            <a:pPr>
              <a:lnSpc>
                <a:spcPct val="114000"/>
              </a:lnSpc>
            </a:pPr>
            <a:r>
              <a:rPr lang="en-US" sz="3200" dirty="0"/>
              <a:t>Time</a:t>
            </a:r>
          </a:p>
          <a:p>
            <a:pPr>
              <a:lnSpc>
                <a:spcPct val="114000"/>
              </a:lnSpc>
            </a:pPr>
            <a:r>
              <a:rPr lang="en-US" sz="3200" dirty="0"/>
              <a:t>Confidence</a:t>
            </a:r>
          </a:p>
        </p:txBody>
      </p:sp>
      <p:sp>
        <p:nvSpPr>
          <p:cNvPr id="11" name="TextBox 10">
            <a:extLst>
              <a:ext uri="{FF2B5EF4-FFF2-40B4-BE49-F238E27FC236}">
                <a16:creationId xmlns:a16="http://schemas.microsoft.com/office/drawing/2014/main" id="{70A2F62D-A4D2-4BF7-982D-7324E74DF4A7}"/>
              </a:ext>
            </a:extLst>
          </p:cNvPr>
          <p:cNvSpPr txBox="1"/>
          <p:nvPr/>
        </p:nvSpPr>
        <p:spPr>
          <a:xfrm>
            <a:off x="3977086" y="2367380"/>
            <a:ext cx="4174704" cy="1743106"/>
          </a:xfrm>
          <a:prstGeom prst="rect">
            <a:avLst/>
          </a:prstGeom>
          <a:noFill/>
        </p:spPr>
        <p:txBody>
          <a:bodyPr wrap="square" rtlCol="0">
            <a:spAutoFit/>
          </a:bodyPr>
          <a:lstStyle/>
          <a:p>
            <a:pPr>
              <a:lnSpc>
                <a:spcPct val="110000"/>
              </a:lnSpc>
            </a:pPr>
            <a:r>
              <a:rPr lang="en-US" sz="3200" dirty="0"/>
              <a:t>No.    </a:t>
            </a:r>
            <a:r>
              <a:rPr lang="en-US" sz="2000" dirty="0">
                <a:solidFill>
                  <a:schemeClr val="tx1">
                    <a:lumMod val="50000"/>
                    <a:lumOff val="50000"/>
                  </a:schemeClr>
                </a:solidFill>
              </a:rPr>
              <a:t>= 0.284,</a:t>
            </a:r>
            <a:r>
              <a:rPr lang="en-US" sz="2800" dirty="0">
                <a:solidFill>
                  <a:schemeClr val="tx1">
                    <a:lumMod val="50000"/>
                    <a:lumOff val="50000"/>
                  </a:schemeClr>
                </a:solidFill>
              </a:rPr>
              <a:t> </a:t>
            </a:r>
            <a:r>
              <a:rPr lang="en-US" sz="2000" i="1" dirty="0">
                <a:solidFill>
                  <a:schemeClr val="tx1">
                    <a:lumMod val="50000"/>
                    <a:lumOff val="50000"/>
                  </a:schemeClr>
                </a:solidFill>
              </a:rPr>
              <a:t>p</a:t>
            </a:r>
            <a:r>
              <a:rPr lang="en-US" sz="2000" dirty="0">
                <a:solidFill>
                  <a:schemeClr val="tx1">
                    <a:lumMod val="50000"/>
                    <a:lumOff val="50000"/>
                  </a:schemeClr>
                </a:solidFill>
              </a:rPr>
              <a:t>-value = 0.594. </a:t>
            </a:r>
            <a:br>
              <a:rPr lang="en-US" sz="3200" dirty="0"/>
            </a:br>
            <a:r>
              <a:rPr lang="en-US" sz="3200" dirty="0"/>
              <a:t>No.    </a:t>
            </a:r>
            <a:r>
              <a:rPr lang="en-US" sz="2000" dirty="0">
                <a:solidFill>
                  <a:schemeClr val="tx1">
                    <a:lumMod val="50000"/>
                    <a:lumOff val="50000"/>
                  </a:schemeClr>
                </a:solidFill>
              </a:rPr>
              <a:t>= 0.111,</a:t>
            </a:r>
            <a:r>
              <a:rPr lang="en-US" sz="3600" dirty="0">
                <a:solidFill>
                  <a:schemeClr val="tx1">
                    <a:lumMod val="50000"/>
                    <a:lumOff val="50000"/>
                  </a:schemeClr>
                </a:solidFill>
              </a:rPr>
              <a:t> </a:t>
            </a:r>
            <a:r>
              <a:rPr lang="en-US" sz="2000" i="1" dirty="0">
                <a:solidFill>
                  <a:schemeClr val="tx1">
                    <a:lumMod val="50000"/>
                    <a:lumOff val="50000"/>
                  </a:schemeClr>
                </a:solidFill>
              </a:rPr>
              <a:t>p</a:t>
            </a:r>
            <a:r>
              <a:rPr lang="en-US" sz="2000" dirty="0">
                <a:solidFill>
                  <a:schemeClr val="tx1">
                    <a:lumMod val="50000"/>
                    <a:lumOff val="50000"/>
                  </a:schemeClr>
                </a:solidFill>
              </a:rPr>
              <a:t>-value = 0.739.</a:t>
            </a:r>
            <a:br>
              <a:rPr lang="en-US" sz="2000" dirty="0">
                <a:solidFill>
                  <a:schemeClr val="tx1">
                    <a:lumMod val="50000"/>
                    <a:lumOff val="50000"/>
                  </a:schemeClr>
                </a:solidFill>
              </a:rPr>
            </a:br>
            <a:r>
              <a:rPr lang="en-US" sz="3200" dirty="0"/>
              <a:t>No.    </a:t>
            </a:r>
            <a:r>
              <a:rPr lang="en-US" sz="2000" dirty="0">
                <a:solidFill>
                  <a:schemeClr val="tx1">
                    <a:lumMod val="50000"/>
                    <a:lumOff val="50000"/>
                  </a:schemeClr>
                </a:solidFill>
              </a:rPr>
              <a:t>= 0.518, </a:t>
            </a:r>
            <a:r>
              <a:rPr lang="en-US" sz="2000" i="1" dirty="0">
                <a:solidFill>
                  <a:schemeClr val="tx1">
                    <a:lumMod val="50000"/>
                    <a:lumOff val="50000"/>
                  </a:schemeClr>
                </a:solidFill>
              </a:rPr>
              <a:t>p</a:t>
            </a:r>
            <a:r>
              <a:rPr lang="en-US" sz="2000" dirty="0">
                <a:solidFill>
                  <a:schemeClr val="tx1">
                    <a:lumMod val="50000"/>
                    <a:lumOff val="50000"/>
                  </a:schemeClr>
                </a:solidFill>
              </a:rPr>
              <a:t>-value = 0.472.</a:t>
            </a:r>
          </a:p>
        </p:txBody>
      </p:sp>
      <p:pic>
        <p:nvPicPr>
          <p:cNvPr id="12" name="Picture 11" descr="A close up of a piece of paper&#10;&#10;Description automatically generated">
            <a:extLst>
              <a:ext uri="{FF2B5EF4-FFF2-40B4-BE49-F238E27FC236}">
                <a16:creationId xmlns:a16="http://schemas.microsoft.com/office/drawing/2014/main" id="{106E7548-84C4-4F2E-97F0-E467F9A9787B}"/>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748267" y="2445744"/>
            <a:ext cx="418641" cy="473726"/>
          </a:xfrm>
          <a:prstGeom prst="rect">
            <a:avLst/>
          </a:prstGeom>
        </p:spPr>
      </p:pic>
      <p:pic>
        <p:nvPicPr>
          <p:cNvPr id="13" name="Picture 12" descr="A close up of a piece of paper&#10;&#10;Description automatically generated">
            <a:extLst>
              <a:ext uri="{FF2B5EF4-FFF2-40B4-BE49-F238E27FC236}">
                <a16:creationId xmlns:a16="http://schemas.microsoft.com/office/drawing/2014/main" id="{6596AE6D-6EDC-40F2-A6F5-84CAF38C2BD2}"/>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748266" y="3038818"/>
            <a:ext cx="418641" cy="473726"/>
          </a:xfrm>
          <a:prstGeom prst="rect">
            <a:avLst/>
          </a:prstGeom>
        </p:spPr>
      </p:pic>
      <p:pic>
        <p:nvPicPr>
          <p:cNvPr id="14" name="Picture 13" descr="A close up of a piece of paper&#10;&#10;Description automatically generated">
            <a:extLst>
              <a:ext uri="{FF2B5EF4-FFF2-40B4-BE49-F238E27FC236}">
                <a16:creationId xmlns:a16="http://schemas.microsoft.com/office/drawing/2014/main" id="{6952D3A6-C2C7-458E-8D41-05EEF484DAC9}"/>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748266" y="3593482"/>
            <a:ext cx="418641" cy="473726"/>
          </a:xfrm>
          <a:prstGeom prst="rect">
            <a:avLst/>
          </a:prstGeom>
        </p:spPr>
      </p:pic>
      <p:sp>
        <p:nvSpPr>
          <p:cNvPr id="15" name="TextBox 14">
            <a:extLst>
              <a:ext uri="{FF2B5EF4-FFF2-40B4-BE49-F238E27FC236}">
                <a16:creationId xmlns:a16="http://schemas.microsoft.com/office/drawing/2014/main" id="{0EE84555-49A9-44F8-B9BD-D2C47CAE0A22}"/>
              </a:ext>
            </a:extLst>
          </p:cNvPr>
          <p:cNvSpPr txBox="1"/>
          <p:nvPr/>
        </p:nvSpPr>
        <p:spPr>
          <a:xfrm>
            <a:off x="1758513" y="1865246"/>
            <a:ext cx="5979505" cy="461665"/>
          </a:xfrm>
          <a:prstGeom prst="rect">
            <a:avLst/>
          </a:prstGeom>
          <a:noFill/>
        </p:spPr>
        <p:txBody>
          <a:bodyPr wrap="square" rtlCol="0">
            <a:spAutoFit/>
          </a:bodyPr>
          <a:lstStyle/>
          <a:p>
            <a:r>
              <a:rPr lang="en-US" sz="2400" dirty="0"/>
              <a:t>For ‘simple conjunction’ language property</a:t>
            </a:r>
          </a:p>
        </p:txBody>
      </p:sp>
    </p:spTree>
    <p:extLst>
      <p:ext uri="{BB962C8B-B14F-4D97-AF65-F5344CB8AC3E}">
        <p14:creationId xmlns:p14="http://schemas.microsoft.com/office/powerpoint/2010/main" val="386940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90F36-B3E9-4C9B-B191-64090AD22DA5}"/>
              </a:ext>
            </a:extLst>
          </p:cNvPr>
          <p:cNvSpPr>
            <a:spLocks noGrp="1"/>
          </p:cNvSpPr>
          <p:nvPr>
            <p:ph type="title"/>
          </p:nvPr>
        </p:nvSpPr>
        <p:spPr>
          <a:xfrm>
            <a:off x="627518" y="2415540"/>
            <a:ext cx="7886700" cy="2369820"/>
          </a:xfrm>
        </p:spPr>
        <p:txBody>
          <a:bodyPr anchor="ctr">
            <a:normAutofit fontScale="90000"/>
          </a:bodyPr>
          <a:lstStyle/>
          <a:p>
            <a:pPr algn="ctr"/>
            <a:r>
              <a:rPr lang="en-US" dirty="0"/>
              <a:t>NOR (not or)</a:t>
            </a:r>
            <a:br>
              <a:rPr lang="en-US" dirty="0"/>
            </a:br>
            <a:r>
              <a:rPr lang="en-US" dirty="0"/>
              <a:t> vs.</a:t>
            </a:r>
            <a:br>
              <a:rPr lang="en-US" dirty="0"/>
            </a:br>
            <a:r>
              <a:rPr lang="en-US" dirty="0"/>
              <a:t> NAND (not and)</a:t>
            </a:r>
          </a:p>
        </p:txBody>
      </p:sp>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56</a:t>
            </a:fld>
            <a:endParaRPr lang="en-US" dirty="0"/>
          </a:p>
        </p:txBody>
      </p:sp>
      <p:sp>
        <p:nvSpPr>
          <p:cNvPr id="7" name="Rectangle 6">
            <a:extLst>
              <a:ext uri="{FF2B5EF4-FFF2-40B4-BE49-F238E27FC236}">
                <a16:creationId xmlns:a16="http://schemas.microsoft.com/office/drawing/2014/main" id="{C9065536-7334-4081-90C3-D59468158E0C}"/>
              </a:ext>
            </a:extLst>
          </p:cNvPr>
          <p:cNvSpPr/>
          <p:nvPr/>
        </p:nvSpPr>
        <p:spPr>
          <a:xfrm>
            <a:off x="3657797" y="4911687"/>
            <a:ext cx="1826141" cy="369332"/>
          </a:xfrm>
          <a:prstGeom prst="rect">
            <a:avLst/>
          </a:prstGeom>
        </p:spPr>
        <p:txBody>
          <a:bodyPr wrap="none">
            <a:spAutoFit/>
          </a:bodyPr>
          <a:lstStyle/>
          <a:p>
            <a:r>
              <a:rPr lang="en-US" dirty="0">
                <a:solidFill>
                  <a:schemeClr val="bg1">
                    <a:lumMod val="50000"/>
                  </a:schemeClr>
                </a:solidFill>
              </a:rPr>
              <a:t>[van </a:t>
            </a:r>
            <a:r>
              <a:rPr lang="en-US" dirty="0" err="1">
                <a:solidFill>
                  <a:schemeClr val="bg1">
                    <a:lumMod val="50000"/>
                  </a:schemeClr>
                </a:solidFill>
              </a:rPr>
              <a:t>Wijk</a:t>
            </a:r>
            <a:r>
              <a:rPr lang="en-US" dirty="0">
                <a:solidFill>
                  <a:schemeClr val="bg1">
                    <a:lumMod val="50000"/>
                  </a:schemeClr>
                </a:solidFill>
              </a:rPr>
              <a:t>, 2006]</a:t>
            </a:r>
          </a:p>
        </p:txBody>
      </p:sp>
    </p:spTree>
    <p:extLst>
      <p:ext uri="{BB962C8B-B14F-4D97-AF65-F5344CB8AC3E}">
        <p14:creationId xmlns:p14="http://schemas.microsoft.com/office/powerpoint/2010/main" val="424408688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90F36-B3E9-4C9B-B191-64090AD22DA5}"/>
              </a:ext>
            </a:extLst>
          </p:cNvPr>
          <p:cNvSpPr>
            <a:spLocks noGrp="1"/>
          </p:cNvSpPr>
          <p:nvPr>
            <p:ph type="title"/>
          </p:nvPr>
        </p:nvSpPr>
        <p:spPr>
          <a:xfrm>
            <a:off x="627518" y="2415540"/>
            <a:ext cx="7886700" cy="2369820"/>
          </a:xfrm>
        </p:spPr>
        <p:txBody>
          <a:bodyPr>
            <a:normAutofit fontScale="90000"/>
          </a:bodyPr>
          <a:lstStyle/>
          <a:p>
            <a:r>
              <a:rPr lang="en-US" sz="4000" dirty="0"/>
              <a:t>Hypothesis: </a:t>
            </a:r>
            <a:br>
              <a:rPr lang="en-US" sz="4000" dirty="0"/>
            </a:br>
            <a:br>
              <a:rPr lang="en-US" sz="4000" dirty="0"/>
            </a:br>
            <a:r>
              <a:rPr lang="en-US" sz="4000" dirty="0"/>
              <a:t>Participants will resolve the truth value of sentences which include “NAND” less accurately, less confidently, and slower. </a:t>
            </a:r>
            <a:endParaRPr lang="en-US" dirty="0"/>
          </a:p>
        </p:txBody>
      </p:sp>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57</a:t>
            </a:fld>
            <a:endParaRPr lang="en-US" dirty="0"/>
          </a:p>
        </p:txBody>
      </p:sp>
    </p:spTree>
    <p:extLst>
      <p:ext uri="{BB962C8B-B14F-4D97-AF65-F5344CB8AC3E}">
        <p14:creationId xmlns:p14="http://schemas.microsoft.com/office/powerpoint/2010/main" val="21172797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58</a:t>
            </a:fld>
            <a:endParaRPr lang="en-US" dirty="0"/>
          </a:p>
        </p:txBody>
      </p:sp>
      <p:sp>
        <p:nvSpPr>
          <p:cNvPr id="9" name="Title 1">
            <a:extLst>
              <a:ext uri="{FF2B5EF4-FFF2-40B4-BE49-F238E27FC236}">
                <a16:creationId xmlns:a16="http://schemas.microsoft.com/office/drawing/2014/main" id="{4E097422-44F0-4E48-89BE-B61D2666E916}"/>
              </a:ext>
            </a:extLst>
          </p:cNvPr>
          <p:cNvSpPr>
            <a:spLocks noGrp="1"/>
          </p:cNvSpPr>
          <p:nvPr>
            <p:ph type="title"/>
          </p:nvPr>
        </p:nvSpPr>
        <p:spPr>
          <a:xfrm>
            <a:off x="628650" y="365127"/>
            <a:ext cx="7886700" cy="1144588"/>
          </a:xfrm>
        </p:spPr>
        <p:txBody>
          <a:bodyPr>
            <a:noAutofit/>
          </a:bodyPr>
          <a:lstStyle/>
          <a:p>
            <a:pPr algn="ctr"/>
            <a:r>
              <a:rPr lang="en-US" sz="4200" dirty="0"/>
              <a:t>Did NAND hurt interpretability?</a:t>
            </a:r>
          </a:p>
        </p:txBody>
      </p:sp>
      <p:sp>
        <p:nvSpPr>
          <p:cNvPr id="6" name="Title 5">
            <a:extLst>
              <a:ext uri="{FF2B5EF4-FFF2-40B4-BE49-F238E27FC236}">
                <a16:creationId xmlns:a16="http://schemas.microsoft.com/office/drawing/2014/main" id="{D85D0F8E-FDD0-441E-B93D-6F4DC5140773}"/>
              </a:ext>
            </a:extLst>
          </p:cNvPr>
          <p:cNvSpPr txBox="1">
            <a:spLocks/>
          </p:cNvSpPr>
          <p:nvPr/>
        </p:nvSpPr>
        <p:spPr>
          <a:xfrm>
            <a:off x="509985" y="3790760"/>
            <a:ext cx="8120495" cy="14422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600" dirty="0"/>
              <a:t>Significant decrease in accuracy.</a:t>
            </a:r>
          </a:p>
        </p:txBody>
      </p:sp>
      <p:sp>
        <p:nvSpPr>
          <p:cNvPr id="3" name="TextBox 2">
            <a:extLst>
              <a:ext uri="{FF2B5EF4-FFF2-40B4-BE49-F238E27FC236}">
                <a16:creationId xmlns:a16="http://schemas.microsoft.com/office/drawing/2014/main" id="{E9F14373-B7B1-4A78-A98D-D23A35F511C2}"/>
              </a:ext>
            </a:extLst>
          </p:cNvPr>
          <p:cNvSpPr txBox="1"/>
          <p:nvPr/>
        </p:nvSpPr>
        <p:spPr>
          <a:xfrm>
            <a:off x="1297551" y="2367380"/>
            <a:ext cx="2490395" cy="1729576"/>
          </a:xfrm>
          <a:prstGeom prst="rect">
            <a:avLst/>
          </a:prstGeom>
          <a:noFill/>
        </p:spPr>
        <p:txBody>
          <a:bodyPr wrap="square" rtlCol="0">
            <a:spAutoFit/>
          </a:bodyPr>
          <a:lstStyle/>
          <a:p>
            <a:pPr>
              <a:lnSpc>
                <a:spcPct val="114000"/>
              </a:lnSpc>
            </a:pPr>
            <a:r>
              <a:rPr lang="en-US" sz="3200" dirty="0"/>
              <a:t>Accuracy</a:t>
            </a:r>
          </a:p>
          <a:p>
            <a:pPr>
              <a:lnSpc>
                <a:spcPct val="114000"/>
              </a:lnSpc>
            </a:pPr>
            <a:r>
              <a:rPr lang="en-US" sz="3200" dirty="0"/>
              <a:t>Time</a:t>
            </a:r>
          </a:p>
          <a:p>
            <a:pPr>
              <a:lnSpc>
                <a:spcPct val="114000"/>
              </a:lnSpc>
            </a:pPr>
            <a:r>
              <a:rPr lang="en-US" sz="3200" dirty="0"/>
              <a:t>Confidence</a:t>
            </a:r>
          </a:p>
        </p:txBody>
      </p:sp>
      <p:sp>
        <p:nvSpPr>
          <p:cNvPr id="11" name="TextBox 10">
            <a:extLst>
              <a:ext uri="{FF2B5EF4-FFF2-40B4-BE49-F238E27FC236}">
                <a16:creationId xmlns:a16="http://schemas.microsoft.com/office/drawing/2014/main" id="{70A2F62D-A4D2-4BF7-982D-7324E74DF4A7}"/>
              </a:ext>
            </a:extLst>
          </p:cNvPr>
          <p:cNvSpPr txBox="1"/>
          <p:nvPr/>
        </p:nvSpPr>
        <p:spPr>
          <a:xfrm>
            <a:off x="3977086" y="2367380"/>
            <a:ext cx="4384716" cy="1743106"/>
          </a:xfrm>
          <a:prstGeom prst="rect">
            <a:avLst/>
          </a:prstGeom>
          <a:noFill/>
        </p:spPr>
        <p:txBody>
          <a:bodyPr wrap="square" rtlCol="0">
            <a:spAutoFit/>
          </a:bodyPr>
          <a:lstStyle/>
          <a:p>
            <a:pPr>
              <a:lnSpc>
                <a:spcPct val="110000"/>
              </a:lnSpc>
            </a:pPr>
            <a:r>
              <a:rPr lang="en-US" sz="3200" dirty="0"/>
              <a:t>Yes.    </a:t>
            </a:r>
            <a:r>
              <a:rPr lang="en-US" sz="2000" dirty="0">
                <a:solidFill>
                  <a:schemeClr val="tx1">
                    <a:lumMod val="50000"/>
                    <a:lumOff val="50000"/>
                  </a:schemeClr>
                </a:solidFill>
              </a:rPr>
              <a:t>= 3.975,</a:t>
            </a:r>
            <a:r>
              <a:rPr lang="en-US" sz="2800" dirty="0">
                <a:solidFill>
                  <a:schemeClr val="tx1">
                    <a:lumMod val="50000"/>
                    <a:lumOff val="50000"/>
                  </a:schemeClr>
                </a:solidFill>
              </a:rPr>
              <a:t> </a:t>
            </a:r>
            <a:r>
              <a:rPr lang="en-US" sz="2000" i="1" dirty="0">
                <a:solidFill>
                  <a:schemeClr val="tx1">
                    <a:lumMod val="50000"/>
                    <a:lumOff val="50000"/>
                  </a:schemeClr>
                </a:solidFill>
              </a:rPr>
              <a:t>p</a:t>
            </a:r>
            <a:r>
              <a:rPr lang="en-US" sz="2000" dirty="0">
                <a:solidFill>
                  <a:schemeClr val="tx1">
                    <a:lumMod val="50000"/>
                    <a:lumOff val="50000"/>
                  </a:schemeClr>
                </a:solidFill>
              </a:rPr>
              <a:t>-value = 0.046. </a:t>
            </a:r>
            <a:br>
              <a:rPr lang="en-US" sz="3200" dirty="0"/>
            </a:br>
            <a:r>
              <a:rPr lang="en-US" sz="3200" dirty="0"/>
              <a:t>No.    </a:t>
            </a:r>
            <a:r>
              <a:rPr lang="en-US" sz="3600" dirty="0"/>
              <a:t> </a:t>
            </a:r>
            <a:r>
              <a:rPr lang="en-US" sz="2000" dirty="0">
                <a:solidFill>
                  <a:schemeClr val="tx1">
                    <a:lumMod val="50000"/>
                    <a:lumOff val="50000"/>
                  </a:schemeClr>
                </a:solidFill>
              </a:rPr>
              <a:t>= 0.061,</a:t>
            </a:r>
            <a:r>
              <a:rPr lang="en-US" sz="3600" dirty="0">
                <a:solidFill>
                  <a:schemeClr val="tx1">
                    <a:lumMod val="50000"/>
                    <a:lumOff val="50000"/>
                  </a:schemeClr>
                </a:solidFill>
              </a:rPr>
              <a:t> </a:t>
            </a:r>
            <a:r>
              <a:rPr lang="en-US" sz="2000" i="1" dirty="0">
                <a:solidFill>
                  <a:schemeClr val="tx1">
                    <a:lumMod val="50000"/>
                    <a:lumOff val="50000"/>
                  </a:schemeClr>
                </a:solidFill>
              </a:rPr>
              <a:t>p</a:t>
            </a:r>
            <a:r>
              <a:rPr lang="en-US" sz="2000" dirty="0">
                <a:solidFill>
                  <a:schemeClr val="tx1">
                    <a:lumMod val="50000"/>
                    <a:lumOff val="50000"/>
                  </a:schemeClr>
                </a:solidFill>
              </a:rPr>
              <a:t>-value = 0.806.</a:t>
            </a:r>
            <a:br>
              <a:rPr lang="en-US" sz="2000" dirty="0">
                <a:solidFill>
                  <a:schemeClr val="tx1">
                    <a:lumMod val="50000"/>
                    <a:lumOff val="50000"/>
                  </a:schemeClr>
                </a:solidFill>
              </a:rPr>
            </a:br>
            <a:r>
              <a:rPr lang="en-US" sz="3200" dirty="0"/>
              <a:t>No.     </a:t>
            </a:r>
            <a:r>
              <a:rPr lang="en-US" sz="2000" dirty="0">
                <a:solidFill>
                  <a:schemeClr val="tx1">
                    <a:lumMod val="50000"/>
                    <a:lumOff val="50000"/>
                  </a:schemeClr>
                </a:solidFill>
              </a:rPr>
              <a:t>= 0.390,  </a:t>
            </a:r>
            <a:r>
              <a:rPr lang="en-US" sz="2000" i="1" dirty="0">
                <a:solidFill>
                  <a:schemeClr val="tx1">
                    <a:lumMod val="50000"/>
                    <a:lumOff val="50000"/>
                  </a:schemeClr>
                </a:solidFill>
              </a:rPr>
              <a:t>p</a:t>
            </a:r>
            <a:r>
              <a:rPr lang="en-US" sz="2000" dirty="0">
                <a:solidFill>
                  <a:schemeClr val="tx1">
                    <a:lumMod val="50000"/>
                    <a:lumOff val="50000"/>
                  </a:schemeClr>
                </a:solidFill>
              </a:rPr>
              <a:t>-value = 0.532.</a:t>
            </a:r>
          </a:p>
        </p:txBody>
      </p:sp>
      <p:pic>
        <p:nvPicPr>
          <p:cNvPr id="12" name="Picture 11" descr="A close up of a piece of paper&#10;&#10;Description automatically generated">
            <a:extLst>
              <a:ext uri="{FF2B5EF4-FFF2-40B4-BE49-F238E27FC236}">
                <a16:creationId xmlns:a16="http://schemas.microsoft.com/office/drawing/2014/main" id="{106E7548-84C4-4F2E-97F0-E467F9A9787B}"/>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847419" y="2442236"/>
            <a:ext cx="418641" cy="473726"/>
          </a:xfrm>
          <a:prstGeom prst="rect">
            <a:avLst/>
          </a:prstGeom>
        </p:spPr>
      </p:pic>
      <p:pic>
        <p:nvPicPr>
          <p:cNvPr id="13" name="Picture 12" descr="A close up of a piece of paper&#10;&#10;Description automatically generated">
            <a:extLst>
              <a:ext uri="{FF2B5EF4-FFF2-40B4-BE49-F238E27FC236}">
                <a16:creationId xmlns:a16="http://schemas.microsoft.com/office/drawing/2014/main" id="{6596AE6D-6EDC-40F2-A6F5-84CAF38C2BD2}"/>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825385" y="3038818"/>
            <a:ext cx="418641" cy="473726"/>
          </a:xfrm>
          <a:prstGeom prst="rect">
            <a:avLst/>
          </a:prstGeom>
        </p:spPr>
      </p:pic>
      <p:pic>
        <p:nvPicPr>
          <p:cNvPr id="14" name="Picture 13" descr="A close up of a piece of paper&#10;&#10;Description automatically generated">
            <a:extLst>
              <a:ext uri="{FF2B5EF4-FFF2-40B4-BE49-F238E27FC236}">
                <a16:creationId xmlns:a16="http://schemas.microsoft.com/office/drawing/2014/main" id="{6952D3A6-C2C7-458E-8D41-05EEF484DAC9}"/>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825385" y="3593482"/>
            <a:ext cx="418641" cy="473726"/>
          </a:xfrm>
          <a:prstGeom prst="rect">
            <a:avLst/>
          </a:prstGeom>
        </p:spPr>
      </p:pic>
      <p:sp>
        <p:nvSpPr>
          <p:cNvPr id="15" name="TextBox 14">
            <a:extLst>
              <a:ext uri="{FF2B5EF4-FFF2-40B4-BE49-F238E27FC236}">
                <a16:creationId xmlns:a16="http://schemas.microsoft.com/office/drawing/2014/main" id="{0EE84555-49A9-44F8-B9BD-D2C47CAE0A22}"/>
              </a:ext>
            </a:extLst>
          </p:cNvPr>
          <p:cNvSpPr txBox="1"/>
          <p:nvPr/>
        </p:nvSpPr>
        <p:spPr>
          <a:xfrm>
            <a:off x="2300758" y="1889797"/>
            <a:ext cx="4538948" cy="461665"/>
          </a:xfrm>
          <a:prstGeom prst="rect">
            <a:avLst/>
          </a:prstGeom>
          <a:noFill/>
        </p:spPr>
        <p:txBody>
          <a:bodyPr wrap="square" rtlCol="0">
            <a:spAutoFit/>
          </a:bodyPr>
          <a:lstStyle/>
          <a:p>
            <a:r>
              <a:rPr lang="en-US" sz="2400" dirty="0"/>
              <a:t>For ‘inverted’ language property</a:t>
            </a:r>
          </a:p>
        </p:txBody>
      </p:sp>
    </p:spTree>
    <p:extLst>
      <p:ext uri="{BB962C8B-B14F-4D97-AF65-F5344CB8AC3E}">
        <p14:creationId xmlns:p14="http://schemas.microsoft.com/office/powerpoint/2010/main" val="25226689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59</a:t>
            </a:fld>
            <a:endParaRPr lang="en-US" dirty="0"/>
          </a:p>
        </p:txBody>
      </p:sp>
      <p:sp>
        <p:nvSpPr>
          <p:cNvPr id="9" name="Title 1">
            <a:extLst>
              <a:ext uri="{FF2B5EF4-FFF2-40B4-BE49-F238E27FC236}">
                <a16:creationId xmlns:a16="http://schemas.microsoft.com/office/drawing/2014/main" id="{4E097422-44F0-4E48-89BE-B61D2666E916}"/>
              </a:ext>
            </a:extLst>
          </p:cNvPr>
          <p:cNvSpPr>
            <a:spLocks noGrp="1"/>
          </p:cNvSpPr>
          <p:nvPr>
            <p:ph type="title"/>
          </p:nvPr>
        </p:nvSpPr>
        <p:spPr>
          <a:xfrm>
            <a:off x="628650" y="365127"/>
            <a:ext cx="7886700" cy="1144588"/>
          </a:xfrm>
        </p:spPr>
        <p:txBody>
          <a:bodyPr>
            <a:noAutofit/>
          </a:bodyPr>
          <a:lstStyle/>
          <a:p>
            <a:pPr algn="ctr"/>
            <a:r>
              <a:rPr lang="en-US" sz="4200" dirty="0"/>
              <a:t>Did NAND hurt interpretability?</a:t>
            </a:r>
          </a:p>
        </p:txBody>
      </p:sp>
      <p:sp>
        <p:nvSpPr>
          <p:cNvPr id="6" name="Title 5">
            <a:extLst>
              <a:ext uri="{FF2B5EF4-FFF2-40B4-BE49-F238E27FC236}">
                <a16:creationId xmlns:a16="http://schemas.microsoft.com/office/drawing/2014/main" id="{D85D0F8E-FDD0-441E-B93D-6F4DC5140773}"/>
              </a:ext>
            </a:extLst>
          </p:cNvPr>
          <p:cNvSpPr txBox="1">
            <a:spLocks/>
          </p:cNvSpPr>
          <p:nvPr/>
        </p:nvSpPr>
        <p:spPr>
          <a:xfrm>
            <a:off x="509985" y="3790760"/>
            <a:ext cx="8120495" cy="144225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600" dirty="0"/>
              <a:t>Significant decrease in accuracy.</a:t>
            </a:r>
          </a:p>
        </p:txBody>
      </p:sp>
      <p:sp>
        <p:nvSpPr>
          <p:cNvPr id="3" name="TextBox 2">
            <a:extLst>
              <a:ext uri="{FF2B5EF4-FFF2-40B4-BE49-F238E27FC236}">
                <a16:creationId xmlns:a16="http://schemas.microsoft.com/office/drawing/2014/main" id="{E9F14373-B7B1-4A78-A98D-D23A35F511C2}"/>
              </a:ext>
            </a:extLst>
          </p:cNvPr>
          <p:cNvSpPr txBox="1"/>
          <p:nvPr/>
        </p:nvSpPr>
        <p:spPr>
          <a:xfrm>
            <a:off x="1297551" y="2367380"/>
            <a:ext cx="2490395" cy="1729576"/>
          </a:xfrm>
          <a:prstGeom prst="rect">
            <a:avLst/>
          </a:prstGeom>
          <a:noFill/>
        </p:spPr>
        <p:txBody>
          <a:bodyPr wrap="square" rtlCol="0">
            <a:spAutoFit/>
          </a:bodyPr>
          <a:lstStyle/>
          <a:p>
            <a:pPr>
              <a:lnSpc>
                <a:spcPct val="114000"/>
              </a:lnSpc>
            </a:pPr>
            <a:r>
              <a:rPr lang="en-US" sz="3200" dirty="0"/>
              <a:t>Accuracy</a:t>
            </a:r>
          </a:p>
          <a:p>
            <a:pPr>
              <a:lnSpc>
                <a:spcPct val="114000"/>
              </a:lnSpc>
            </a:pPr>
            <a:r>
              <a:rPr lang="en-US" sz="3200" dirty="0"/>
              <a:t>Time</a:t>
            </a:r>
          </a:p>
          <a:p>
            <a:pPr>
              <a:lnSpc>
                <a:spcPct val="114000"/>
              </a:lnSpc>
            </a:pPr>
            <a:r>
              <a:rPr lang="en-US" sz="3200" dirty="0"/>
              <a:t>Confidence</a:t>
            </a:r>
          </a:p>
        </p:txBody>
      </p:sp>
      <p:sp>
        <p:nvSpPr>
          <p:cNvPr id="11" name="TextBox 10">
            <a:extLst>
              <a:ext uri="{FF2B5EF4-FFF2-40B4-BE49-F238E27FC236}">
                <a16:creationId xmlns:a16="http://schemas.microsoft.com/office/drawing/2014/main" id="{70A2F62D-A4D2-4BF7-982D-7324E74DF4A7}"/>
              </a:ext>
            </a:extLst>
          </p:cNvPr>
          <p:cNvSpPr txBox="1"/>
          <p:nvPr/>
        </p:nvSpPr>
        <p:spPr>
          <a:xfrm>
            <a:off x="3977086" y="2367380"/>
            <a:ext cx="4384716" cy="1743106"/>
          </a:xfrm>
          <a:prstGeom prst="rect">
            <a:avLst/>
          </a:prstGeom>
          <a:noFill/>
        </p:spPr>
        <p:txBody>
          <a:bodyPr wrap="square" rtlCol="0">
            <a:spAutoFit/>
          </a:bodyPr>
          <a:lstStyle/>
          <a:p>
            <a:pPr>
              <a:lnSpc>
                <a:spcPct val="110000"/>
              </a:lnSpc>
            </a:pPr>
            <a:r>
              <a:rPr lang="en-US" sz="3200" dirty="0"/>
              <a:t>Yes.    </a:t>
            </a:r>
            <a:r>
              <a:rPr lang="en-US" sz="2000" dirty="0">
                <a:solidFill>
                  <a:schemeClr val="tx1">
                    <a:lumMod val="50000"/>
                    <a:lumOff val="50000"/>
                  </a:schemeClr>
                </a:solidFill>
              </a:rPr>
              <a:t>= 3.975,</a:t>
            </a:r>
            <a:r>
              <a:rPr lang="en-US" sz="2800" dirty="0">
                <a:solidFill>
                  <a:schemeClr val="tx1">
                    <a:lumMod val="50000"/>
                    <a:lumOff val="50000"/>
                  </a:schemeClr>
                </a:solidFill>
              </a:rPr>
              <a:t> </a:t>
            </a:r>
            <a:r>
              <a:rPr lang="en-US" sz="2000" i="1" dirty="0">
                <a:solidFill>
                  <a:schemeClr val="tx1">
                    <a:lumMod val="50000"/>
                    <a:lumOff val="50000"/>
                  </a:schemeClr>
                </a:solidFill>
              </a:rPr>
              <a:t>p</a:t>
            </a:r>
            <a:r>
              <a:rPr lang="en-US" sz="2000" dirty="0">
                <a:solidFill>
                  <a:schemeClr val="tx1">
                    <a:lumMod val="50000"/>
                    <a:lumOff val="50000"/>
                  </a:schemeClr>
                </a:solidFill>
              </a:rPr>
              <a:t>-value = 0.046. </a:t>
            </a:r>
            <a:br>
              <a:rPr lang="en-US" sz="3200" dirty="0"/>
            </a:br>
            <a:r>
              <a:rPr lang="en-US" sz="3200" dirty="0"/>
              <a:t>No.    </a:t>
            </a:r>
            <a:r>
              <a:rPr lang="en-US" sz="3600" dirty="0"/>
              <a:t> </a:t>
            </a:r>
            <a:r>
              <a:rPr lang="en-US" sz="2000" dirty="0">
                <a:solidFill>
                  <a:schemeClr val="tx1">
                    <a:lumMod val="50000"/>
                    <a:lumOff val="50000"/>
                  </a:schemeClr>
                </a:solidFill>
              </a:rPr>
              <a:t>= 0.061,</a:t>
            </a:r>
            <a:r>
              <a:rPr lang="en-US" sz="3600" dirty="0">
                <a:solidFill>
                  <a:schemeClr val="tx1">
                    <a:lumMod val="50000"/>
                    <a:lumOff val="50000"/>
                  </a:schemeClr>
                </a:solidFill>
              </a:rPr>
              <a:t> </a:t>
            </a:r>
            <a:r>
              <a:rPr lang="en-US" sz="2000" i="1" dirty="0">
                <a:solidFill>
                  <a:schemeClr val="tx1">
                    <a:lumMod val="50000"/>
                    <a:lumOff val="50000"/>
                  </a:schemeClr>
                </a:solidFill>
              </a:rPr>
              <a:t>p</a:t>
            </a:r>
            <a:r>
              <a:rPr lang="en-US" sz="2000" dirty="0">
                <a:solidFill>
                  <a:schemeClr val="tx1">
                    <a:lumMod val="50000"/>
                    <a:lumOff val="50000"/>
                  </a:schemeClr>
                </a:solidFill>
              </a:rPr>
              <a:t>-value = 0.806.</a:t>
            </a:r>
            <a:br>
              <a:rPr lang="en-US" sz="2000" dirty="0">
                <a:solidFill>
                  <a:schemeClr val="tx1">
                    <a:lumMod val="50000"/>
                    <a:lumOff val="50000"/>
                  </a:schemeClr>
                </a:solidFill>
              </a:rPr>
            </a:br>
            <a:r>
              <a:rPr lang="en-US" sz="3200" dirty="0"/>
              <a:t>No.     </a:t>
            </a:r>
            <a:r>
              <a:rPr lang="en-US" sz="2000" dirty="0">
                <a:solidFill>
                  <a:schemeClr val="tx1">
                    <a:lumMod val="50000"/>
                    <a:lumOff val="50000"/>
                  </a:schemeClr>
                </a:solidFill>
              </a:rPr>
              <a:t>= 0.390,  </a:t>
            </a:r>
            <a:r>
              <a:rPr lang="en-US" sz="2000" i="1" dirty="0">
                <a:solidFill>
                  <a:schemeClr val="tx1">
                    <a:lumMod val="50000"/>
                    <a:lumOff val="50000"/>
                  </a:schemeClr>
                </a:solidFill>
              </a:rPr>
              <a:t>p</a:t>
            </a:r>
            <a:r>
              <a:rPr lang="en-US" sz="2000" dirty="0">
                <a:solidFill>
                  <a:schemeClr val="tx1">
                    <a:lumMod val="50000"/>
                    <a:lumOff val="50000"/>
                  </a:schemeClr>
                </a:solidFill>
              </a:rPr>
              <a:t>-value = 0.532.</a:t>
            </a:r>
          </a:p>
        </p:txBody>
      </p:sp>
      <p:pic>
        <p:nvPicPr>
          <p:cNvPr id="13" name="Picture 12" descr="A close up of a piece of paper&#10;&#10;Description automatically generated">
            <a:extLst>
              <a:ext uri="{FF2B5EF4-FFF2-40B4-BE49-F238E27FC236}">
                <a16:creationId xmlns:a16="http://schemas.microsoft.com/office/drawing/2014/main" id="{6596AE6D-6EDC-40F2-A6F5-84CAF38C2BD2}"/>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825385" y="3038818"/>
            <a:ext cx="418641" cy="473726"/>
          </a:xfrm>
          <a:prstGeom prst="rect">
            <a:avLst/>
          </a:prstGeom>
        </p:spPr>
      </p:pic>
      <p:pic>
        <p:nvPicPr>
          <p:cNvPr id="14" name="Picture 13" descr="A close up of a piece of paper&#10;&#10;Description automatically generated">
            <a:extLst>
              <a:ext uri="{FF2B5EF4-FFF2-40B4-BE49-F238E27FC236}">
                <a16:creationId xmlns:a16="http://schemas.microsoft.com/office/drawing/2014/main" id="{6952D3A6-C2C7-458E-8D41-05EEF484DAC9}"/>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825385" y="3593482"/>
            <a:ext cx="418641" cy="473726"/>
          </a:xfrm>
          <a:prstGeom prst="rect">
            <a:avLst/>
          </a:prstGeom>
        </p:spPr>
      </p:pic>
      <p:sp>
        <p:nvSpPr>
          <p:cNvPr id="15" name="TextBox 14">
            <a:extLst>
              <a:ext uri="{FF2B5EF4-FFF2-40B4-BE49-F238E27FC236}">
                <a16:creationId xmlns:a16="http://schemas.microsoft.com/office/drawing/2014/main" id="{0EE84555-49A9-44F8-B9BD-D2C47CAE0A22}"/>
              </a:ext>
            </a:extLst>
          </p:cNvPr>
          <p:cNvSpPr txBox="1"/>
          <p:nvPr/>
        </p:nvSpPr>
        <p:spPr>
          <a:xfrm>
            <a:off x="2300758" y="1889797"/>
            <a:ext cx="4538948" cy="461665"/>
          </a:xfrm>
          <a:prstGeom prst="rect">
            <a:avLst/>
          </a:prstGeom>
          <a:noFill/>
        </p:spPr>
        <p:txBody>
          <a:bodyPr wrap="square" rtlCol="0">
            <a:spAutoFit/>
          </a:bodyPr>
          <a:lstStyle/>
          <a:p>
            <a:r>
              <a:rPr lang="en-US" sz="2400" dirty="0"/>
              <a:t>For ‘inverted’ language property</a:t>
            </a:r>
          </a:p>
        </p:txBody>
      </p:sp>
      <p:sp>
        <p:nvSpPr>
          <p:cNvPr id="16" name="Title 5">
            <a:extLst>
              <a:ext uri="{FF2B5EF4-FFF2-40B4-BE49-F238E27FC236}">
                <a16:creationId xmlns:a16="http://schemas.microsoft.com/office/drawing/2014/main" id="{6D54BC04-27E1-42BC-AA84-857EA4918340}"/>
              </a:ext>
            </a:extLst>
          </p:cNvPr>
          <p:cNvSpPr txBox="1">
            <a:spLocks/>
          </p:cNvSpPr>
          <p:nvPr/>
        </p:nvSpPr>
        <p:spPr>
          <a:xfrm>
            <a:off x="511751" y="5034708"/>
            <a:ext cx="8120495" cy="121947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600" dirty="0"/>
              <a:t>But inverted sentences include</a:t>
            </a:r>
          </a:p>
          <a:p>
            <a:pPr algn="ctr"/>
            <a:r>
              <a:rPr lang="en-US" sz="3600" dirty="0"/>
              <a:t>both NAND and NOR…</a:t>
            </a:r>
          </a:p>
        </p:txBody>
      </p:sp>
      <p:pic>
        <p:nvPicPr>
          <p:cNvPr id="17" name="Picture 16" descr="A close up of a piece of paper&#10;&#10;Description automatically generated">
            <a:extLst>
              <a:ext uri="{FF2B5EF4-FFF2-40B4-BE49-F238E27FC236}">
                <a16:creationId xmlns:a16="http://schemas.microsoft.com/office/drawing/2014/main" id="{51651DFC-55A9-499F-91EF-1F043DC8926C}"/>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8406" t="67459" r="58452" b="29795"/>
          <a:stretch/>
        </p:blipFill>
        <p:spPr>
          <a:xfrm>
            <a:off x="4847419" y="2442236"/>
            <a:ext cx="418641" cy="473726"/>
          </a:xfrm>
          <a:prstGeom prst="rect">
            <a:avLst/>
          </a:prstGeom>
        </p:spPr>
      </p:pic>
    </p:spTree>
    <p:extLst>
      <p:ext uri="{BB962C8B-B14F-4D97-AF65-F5344CB8AC3E}">
        <p14:creationId xmlns:p14="http://schemas.microsoft.com/office/powerpoint/2010/main" val="2426728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8" descr="hospital patient doctor emergency gurney stretcher nurse speed blur blurred motion team medical emergency room er corridor doors modern male female men women treatment care rush hurry scrubs blue interior clinic medical equipment service health care operating theater product nursing medical assistant">
            <a:extLst>
              <a:ext uri="{FF2B5EF4-FFF2-40B4-BE49-F238E27FC236}">
                <a16:creationId xmlns:a16="http://schemas.microsoft.com/office/drawing/2014/main" id="{9043415D-2C1A-4493-8A2F-BFEF2F7989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27" t="-1" r="7556" b="2"/>
          <a:stretch/>
        </p:blipFill>
        <p:spPr bwMode="auto">
          <a:xfrm>
            <a:off x="4724400" y="3549506"/>
            <a:ext cx="4196316" cy="3166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Justice, Statue, Lady Justice, Greek Mythology">
            <a:extLst>
              <a:ext uri="{FF2B5EF4-FFF2-40B4-BE49-F238E27FC236}">
                <a16:creationId xmlns:a16="http://schemas.microsoft.com/office/drawing/2014/main" id="{4403950E-DCBA-4393-A9F9-CC54A1E6D1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50" r="8404" b="4"/>
          <a:stretch/>
        </p:blipFill>
        <p:spPr bwMode="auto">
          <a:xfrm>
            <a:off x="212648" y="3533003"/>
            <a:ext cx="4196316" cy="31668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ortgage">
            <a:extLst>
              <a:ext uri="{FF2B5EF4-FFF2-40B4-BE49-F238E27FC236}">
                <a16:creationId xmlns:a16="http://schemas.microsoft.com/office/drawing/2014/main" id="{B65047A0-2228-475A-AA41-CA00CFC161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15" t="-1" r="1700" b="-2"/>
          <a:stretch/>
        </p:blipFill>
        <p:spPr bwMode="auto">
          <a:xfrm>
            <a:off x="4724400" y="174668"/>
            <a:ext cx="4196316" cy="313382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https://mail.google.com/mail/u/0?ui=2&amp;ik=d26b42661d&amp;attid=0.1.1&amp;permmsgid=msg-f:1638788299974723657&amp;th=16be2546b20f4849&amp;view=fimg&amp;sz=s0-l75-ft&amp;attbid=ANGjdJ9C3eBJeweRU_IVbz8xgFrFv3njatdRSb4pEs1meqwovVGeSz9e3Nbo1LoX5ZOuLVcSqXFqas8CmShuBhJ3R6uGLntyM4UoGllVqEfO6Co0aDlH7XKGd6BV0DE&amp;disp=emb">
            <a:extLst>
              <a:ext uri="{FF2B5EF4-FFF2-40B4-BE49-F238E27FC236}">
                <a16:creationId xmlns:a16="http://schemas.microsoft.com/office/drawing/2014/main" id="{825332D1-31AB-4377-9B87-292B7F1E42A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bicycle parked on the side of a building&#10;&#10;Description automatically generated">
            <a:extLst>
              <a:ext uri="{FF2B5EF4-FFF2-40B4-BE49-F238E27FC236}">
                <a16:creationId xmlns:a16="http://schemas.microsoft.com/office/drawing/2014/main" id="{EEDAE123-EFCB-44F1-8930-5F3BE7B16988}"/>
              </a:ext>
            </a:extLst>
          </p:cNvPr>
          <p:cNvPicPr>
            <a:picLocks noChangeAspect="1"/>
          </p:cNvPicPr>
          <p:nvPr/>
        </p:nvPicPr>
        <p:blipFill rotWithShape="1">
          <a:blip r:embed="rId6">
            <a:extLst>
              <a:ext uri="{28A0092B-C50C-407E-A947-70E740481C1C}">
                <a14:useLocalDpi xmlns:a14="http://schemas.microsoft.com/office/drawing/2010/main" val="0"/>
              </a:ext>
            </a:extLst>
          </a:blip>
          <a:srcRect t="5437" r="5033"/>
          <a:stretch/>
        </p:blipFill>
        <p:spPr>
          <a:xfrm>
            <a:off x="217966" y="174668"/>
            <a:ext cx="4196316" cy="3133826"/>
          </a:xfrm>
          <a:prstGeom prst="rect">
            <a:avLst/>
          </a:prstGeom>
        </p:spPr>
      </p:pic>
      <p:sp>
        <p:nvSpPr>
          <p:cNvPr id="5" name="Rectangle 4">
            <a:extLst>
              <a:ext uri="{FF2B5EF4-FFF2-40B4-BE49-F238E27FC236}">
                <a16:creationId xmlns:a16="http://schemas.microsoft.com/office/drawing/2014/main" id="{F4C4823A-8AD7-4EFE-8B65-99F7160A6CEB}"/>
              </a:ext>
            </a:extLst>
          </p:cNvPr>
          <p:cNvSpPr/>
          <p:nvPr/>
        </p:nvSpPr>
        <p:spPr>
          <a:xfrm>
            <a:off x="0" y="2983519"/>
            <a:ext cx="9144000" cy="8579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a:ln w="0"/>
                <a:solidFill>
                  <a:schemeClr val="tx1"/>
                </a:solidFill>
              </a:rPr>
              <a:t>A Legal Right to an Explanation</a:t>
            </a:r>
          </a:p>
        </p:txBody>
      </p:sp>
    </p:spTree>
    <p:extLst>
      <p:ext uri="{BB962C8B-B14F-4D97-AF65-F5344CB8AC3E}">
        <p14:creationId xmlns:p14="http://schemas.microsoft.com/office/powerpoint/2010/main" val="199025836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60</a:t>
            </a:fld>
            <a:endParaRPr lang="en-US" dirty="0"/>
          </a:p>
        </p:txBody>
      </p:sp>
      <p:sp>
        <p:nvSpPr>
          <p:cNvPr id="9" name="Title 5">
            <a:extLst>
              <a:ext uri="{FF2B5EF4-FFF2-40B4-BE49-F238E27FC236}">
                <a16:creationId xmlns:a16="http://schemas.microsoft.com/office/drawing/2014/main" id="{1B9E605A-BBB2-4082-B428-467F32CFF506}"/>
              </a:ext>
            </a:extLst>
          </p:cNvPr>
          <p:cNvSpPr txBox="1">
            <a:spLocks/>
          </p:cNvSpPr>
          <p:nvPr/>
        </p:nvSpPr>
        <p:spPr>
          <a:xfrm>
            <a:off x="0" y="2093205"/>
            <a:ext cx="9144000" cy="1751682"/>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3300" dirty="0"/>
              <a:t>“Which, if any, logical connectives were hard?”</a:t>
            </a:r>
            <a:r>
              <a:rPr lang="en-US" sz="3600" dirty="0"/>
              <a:t> </a:t>
            </a:r>
            <a:br>
              <a:rPr lang="en-US" sz="3600" dirty="0"/>
            </a:br>
            <a:endParaRPr lang="en-US" sz="1600" dirty="0"/>
          </a:p>
          <a:p>
            <a:pPr algn="ctr"/>
            <a:r>
              <a:rPr lang="en-US" sz="2900" dirty="0"/>
              <a:t>Examples include:</a:t>
            </a:r>
          </a:p>
          <a:p>
            <a:pPr algn="ctr"/>
            <a:r>
              <a:rPr lang="en-US" sz="2900" i="1" dirty="0"/>
              <a:t>‘All of’, ‘none of’, ‘one or more of’, ‘not all of’</a:t>
            </a:r>
            <a:endParaRPr lang="en-US" sz="2900" dirty="0"/>
          </a:p>
        </p:txBody>
      </p:sp>
      <p:sp>
        <p:nvSpPr>
          <p:cNvPr id="2" name="Rectangle 1">
            <a:extLst>
              <a:ext uri="{FF2B5EF4-FFF2-40B4-BE49-F238E27FC236}">
                <a16:creationId xmlns:a16="http://schemas.microsoft.com/office/drawing/2014/main" id="{F9FA62FC-ABC8-40D1-A6EC-F9FF6DC5E342}"/>
              </a:ext>
            </a:extLst>
          </p:cNvPr>
          <p:cNvSpPr/>
          <p:nvPr/>
        </p:nvSpPr>
        <p:spPr>
          <a:xfrm>
            <a:off x="1299309" y="4243048"/>
            <a:ext cx="6545382" cy="646331"/>
          </a:xfrm>
          <a:prstGeom prst="rect">
            <a:avLst/>
          </a:prstGeom>
        </p:spPr>
        <p:txBody>
          <a:bodyPr wrap="none">
            <a:spAutoFit/>
          </a:bodyPr>
          <a:lstStyle/>
          <a:p>
            <a:pPr algn="ctr"/>
            <a:r>
              <a:rPr lang="en-US" sz="3600" b="1" dirty="0"/>
              <a:t>23/25 participants: “</a:t>
            </a:r>
            <a:r>
              <a:rPr lang="en-US" sz="3600" b="1" i="1" dirty="0"/>
              <a:t>None of</a:t>
            </a:r>
            <a:r>
              <a:rPr lang="en-US" sz="3600" b="1" dirty="0"/>
              <a:t>”</a:t>
            </a:r>
          </a:p>
        </p:txBody>
      </p:sp>
      <p:sp>
        <p:nvSpPr>
          <p:cNvPr id="7" name="Title 1">
            <a:extLst>
              <a:ext uri="{FF2B5EF4-FFF2-40B4-BE49-F238E27FC236}">
                <a16:creationId xmlns:a16="http://schemas.microsoft.com/office/drawing/2014/main" id="{0D6DF4C0-5B15-435B-B9D4-492749411F5E}"/>
              </a:ext>
            </a:extLst>
          </p:cNvPr>
          <p:cNvSpPr>
            <a:spLocks noGrp="1"/>
          </p:cNvSpPr>
          <p:nvPr>
            <p:ph type="title"/>
          </p:nvPr>
        </p:nvSpPr>
        <p:spPr>
          <a:xfrm>
            <a:off x="628650" y="365127"/>
            <a:ext cx="7886700" cy="1144588"/>
          </a:xfrm>
        </p:spPr>
        <p:txBody>
          <a:bodyPr>
            <a:noAutofit/>
          </a:bodyPr>
          <a:lstStyle/>
          <a:p>
            <a:pPr algn="ctr"/>
            <a:r>
              <a:rPr lang="en-US" sz="4200" dirty="0"/>
              <a:t>Did NAND hurt interpretability?</a:t>
            </a:r>
          </a:p>
        </p:txBody>
      </p:sp>
    </p:spTree>
    <p:extLst>
      <p:ext uri="{BB962C8B-B14F-4D97-AF65-F5344CB8AC3E}">
        <p14:creationId xmlns:p14="http://schemas.microsoft.com/office/powerpoint/2010/main" val="39403361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61</a:t>
            </a:fld>
            <a:endParaRPr lang="en-US" dirty="0"/>
          </a:p>
        </p:txBody>
      </p:sp>
      <p:sp>
        <p:nvSpPr>
          <p:cNvPr id="9" name="Title 5">
            <a:extLst>
              <a:ext uri="{FF2B5EF4-FFF2-40B4-BE49-F238E27FC236}">
                <a16:creationId xmlns:a16="http://schemas.microsoft.com/office/drawing/2014/main" id="{CC6D3549-C1DE-46DC-B470-CA4D21C0ADFE}"/>
              </a:ext>
            </a:extLst>
          </p:cNvPr>
          <p:cNvSpPr txBox="1">
            <a:spLocks/>
          </p:cNvSpPr>
          <p:nvPr/>
        </p:nvSpPr>
        <p:spPr>
          <a:xfrm>
            <a:off x="511752" y="2483069"/>
            <a:ext cx="8120495" cy="3229473"/>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t>Participants said: </a:t>
            </a:r>
          </a:p>
          <a:p>
            <a:endParaRPr lang="en-US" sz="3200" dirty="0"/>
          </a:p>
          <a:p>
            <a:pPr>
              <a:lnSpc>
                <a:spcPct val="125000"/>
              </a:lnSpc>
            </a:pPr>
            <a:r>
              <a:rPr lang="en-US" sz="3200" i="1" dirty="0"/>
              <a:t>	None of </a:t>
            </a:r>
            <a:r>
              <a:rPr lang="en-US" sz="3200" dirty="0"/>
              <a:t>is “counterintuitive”</a:t>
            </a:r>
          </a:p>
          <a:p>
            <a:pPr>
              <a:lnSpc>
                <a:spcPct val="125000"/>
              </a:lnSpc>
            </a:pPr>
            <a:r>
              <a:rPr lang="en-US" sz="3200" i="1" dirty="0"/>
              <a:t>	None of</a:t>
            </a:r>
            <a:r>
              <a:rPr lang="en-US" sz="3200" dirty="0"/>
              <a:t> “flips the logic”</a:t>
            </a:r>
          </a:p>
          <a:p>
            <a:pPr>
              <a:lnSpc>
                <a:spcPct val="125000"/>
              </a:lnSpc>
            </a:pPr>
            <a:r>
              <a:rPr lang="en-US" sz="3200" dirty="0"/>
              <a:t>	“Yikes, I hate negatives!”</a:t>
            </a:r>
          </a:p>
        </p:txBody>
      </p:sp>
      <p:sp>
        <p:nvSpPr>
          <p:cNvPr id="6" name="Title 1">
            <a:extLst>
              <a:ext uri="{FF2B5EF4-FFF2-40B4-BE49-F238E27FC236}">
                <a16:creationId xmlns:a16="http://schemas.microsoft.com/office/drawing/2014/main" id="{B823C985-70BA-4C55-93FC-DF6BC176BDF8}"/>
              </a:ext>
            </a:extLst>
          </p:cNvPr>
          <p:cNvSpPr>
            <a:spLocks noGrp="1"/>
          </p:cNvSpPr>
          <p:nvPr>
            <p:ph type="title"/>
          </p:nvPr>
        </p:nvSpPr>
        <p:spPr>
          <a:xfrm>
            <a:off x="628650" y="365127"/>
            <a:ext cx="7886700" cy="1144588"/>
          </a:xfrm>
        </p:spPr>
        <p:txBody>
          <a:bodyPr>
            <a:noAutofit/>
          </a:bodyPr>
          <a:lstStyle/>
          <a:p>
            <a:pPr algn="ctr"/>
            <a:r>
              <a:rPr lang="en-US" sz="4200" dirty="0"/>
              <a:t>Did NAND hurt interpretability?</a:t>
            </a:r>
          </a:p>
        </p:txBody>
      </p:sp>
    </p:spTree>
    <p:extLst>
      <p:ext uri="{BB962C8B-B14F-4D97-AF65-F5344CB8AC3E}">
        <p14:creationId xmlns:p14="http://schemas.microsoft.com/office/powerpoint/2010/main" val="21061260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fade">
                                      <p:cBhvr>
                                        <p:cTn id="1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62</a:t>
            </a:fld>
            <a:endParaRPr lang="en-US" dirty="0"/>
          </a:p>
        </p:txBody>
      </p:sp>
      <p:sp>
        <p:nvSpPr>
          <p:cNvPr id="8" name="Title 5">
            <a:extLst>
              <a:ext uri="{FF2B5EF4-FFF2-40B4-BE49-F238E27FC236}">
                <a16:creationId xmlns:a16="http://schemas.microsoft.com/office/drawing/2014/main" id="{8DEC785D-5B20-4359-9AEF-CC9EAD6F81E6}"/>
              </a:ext>
            </a:extLst>
          </p:cNvPr>
          <p:cNvSpPr txBox="1">
            <a:spLocks/>
          </p:cNvSpPr>
          <p:nvPr/>
        </p:nvSpPr>
        <p:spPr>
          <a:xfrm>
            <a:off x="580577" y="1185300"/>
            <a:ext cx="7933641" cy="435618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Evaluated 6 language properties:</a:t>
            </a:r>
          </a:p>
          <a:p>
            <a:pPr marL="1143000" lvl="1" indent="-685800">
              <a:buFont typeface="Arial" panose="020B0604020202020204" pitchFamily="34" charset="0"/>
              <a:buChar char="•"/>
            </a:pPr>
            <a:r>
              <a:rPr lang="en-US" sz="4000" dirty="0"/>
              <a:t>Deterministic</a:t>
            </a:r>
          </a:p>
          <a:p>
            <a:pPr marL="1143000" lvl="1" indent="-685800">
              <a:buFont typeface="Arial" panose="020B0604020202020204" pitchFamily="34" charset="0"/>
              <a:buChar char="•"/>
            </a:pPr>
            <a:r>
              <a:rPr lang="en-US" sz="4000" dirty="0"/>
              <a:t>Simple Conjunction</a:t>
            </a:r>
          </a:p>
          <a:p>
            <a:pPr marL="1143000" lvl="1" indent="-685800">
              <a:buFont typeface="Arial" panose="020B0604020202020204" pitchFamily="34" charset="0"/>
              <a:buChar char="•"/>
            </a:pPr>
            <a:r>
              <a:rPr lang="en-US" sz="4000" dirty="0"/>
              <a:t>Simple Disjunction</a:t>
            </a:r>
          </a:p>
          <a:p>
            <a:pPr marL="1143000" lvl="1" indent="-685800">
              <a:buFont typeface="Arial" panose="020B0604020202020204" pitchFamily="34" charset="0"/>
              <a:buChar char="•"/>
            </a:pPr>
            <a:r>
              <a:rPr lang="en-US" sz="4000" dirty="0"/>
              <a:t>Inverted</a:t>
            </a:r>
          </a:p>
          <a:p>
            <a:pPr marL="1143000" lvl="1" indent="-685800">
              <a:buFont typeface="Arial" panose="020B0604020202020204" pitchFamily="34" charset="0"/>
              <a:buChar char="•"/>
            </a:pPr>
            <a:r>
              <a:rPr lang="en-US" sz="4000" dirty="0"/>
              <a:t>Decomposable</a:t>
            </a:r>
          </a:p>
          <a:p>
            <a:pPr marL="1143000" lvl="1" indent="-685800">
              <a:buFont typeface="Arial" panose="020B0604020202020204" pitchFamily="34" charset="0"/>
              <a:buChar char="•"/>
            </a:pPr>
            <a:r>
              <a:rPr lang="en-US" sz="4000" dirty="0"/>
              <a:t>Decisive</a:t>
            </a:r>
          </a:p>
        </p:txBody>
      </p:sp>
    </p:spTree>
    <p:extLst>
      <p:ext uri="{BB962C8B-B14F-4D97-AF65-F5344CB8AC3E}">
        <p14:creationId xmlns:p14="http://schemas.microsoft.com/office/powerpoint/2010/main" val="14196696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63</a:t>
            </a:fld>
            <a:endParaRPr lang="en-US" dirty="0"/>
          </a:p>
        </p:txBody>
      </p:sp>
      <p:sp>
        <p:nvSpPr>
          <p:cNvPr id="6" name="Title 5">
            <a:extLst>
              <a:ext uri="{FF2B5EF4-FFF2-40B4-BE49-F238E27FC236}">
                <a16:creationId xmlns:a16="http://schemas.microsoft.com/office/drawing/2014/main" id="{E46D25FC-FD05-4E46-A16D-3B0361AB2A10}"/>
              </a:ext>
            </a:extLst>
          </p:cNvPr>
          <p:cNvSpPr txBox="1">
            <a:spLocks/>
          </p:cNvSpPr>
          <p:nvPr/>
        </p:nvSpPr>
        <p:spPr>
          <a:xfrm>
            <a:off x="580577" y="1185300"/>
            <a:ext cx="7933641" cy="435618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a:t>Evaluated 6 language properties:</a:t>
            </a:r>
          </a:p>
          <a:p>
            <a:pPr marL="1143000" lvl="1" indent="-685800">
              <a:buFont typeface="Arial" panose="020B0604020202020204" pitchFamily="34" charset="0"/>
              <a:buChar char="•"/>
            </a:pPr>
            <a:r>
              <a:rPr lang="en-US" sz="4000" dirty="0"/>
              <a:t>Deterministic</a:t>
            </a:r>
          </a:p>
          <a:p>
            <a:pPr marL="1143000" lvl="1" indent="-685800">
              <a:buFont typeface="Arial" panose="020B0604020202020204" pitchFamily="34" charset="0"/>
              <a:buChar char="•"/>
            </a:pPr>
            <a:r>
              <a:rPr lang="en-US" sz="4000" dirty="0"/>
              <a:t>Simple Conjunction</a:t>
            </a:r>
          </a:p>
          <a:p>
            <a:pPr marL="1143000" lvl="1" indent="-685800">
              <a:buFont typeface="Arial" panose="020B0604020202020204" pitchFamily="34" charset="0"/>
              <a:buChar char="•"/>
            </a:pPr>
            <a:r>
              <a:rPr lang="en-US" sz="4000" dirty="0"/>
              <a:t>Simple Disjunction</a:t>
            </a:r>
          </a:p>
          <a:p>
            <a:pPr marL="1143000" lvl="1" indent="-685800">
              <a:buFont typeface="Arial" panose="020B0604020202020204" pitchFamily="34" charset="0"/>
              <a:buChar char="•"/>
            </a:pPr>
            <a:r>
              <a:rPr lang="en-US" sz="4000" b="1" dirty="0"/>
              <a:t>Inverted</a:t>
            </a:r>
          </a:p>
          <a:p>
            <a:pPr marL="1143000" lvl="1" indent="-685800">
              <a:buFont typeface="Arial" panose="020B0604020202020204" pitchFamily="34" charset="0"/>
              <a:buChar char="•"/>
            </a:pPr>
            <a:r>
              <a:rPr lang="en-US" sz="4000" b="1" dirty="0"/>
              <a:t>Decomposable</a:t>
            </a:r>
          </a:p>
          <a:p>
            <a:pPr marL="1143000" lvl="1" indent="-685800">
              <a:buFont typeface="Arial" panose="020B0604020202020204" pitchFamily="34" charset="0"/>
              <a:buChar char="•"/>
            </a:pPr>
            <a:r>
              <a:rPr lang="en-US" sz="4000" b="1" dirty="0"/>
              <a:t>Decisive</a:t>
            </a:r>
          </a:p>
        </p:txBody>
      </p:sp>
      <p:sp>
        <p:nvSpPr>
          <p:cNvPr id="2" name="Right Brace 1">
            <a:extLst>
              <a:ext uri="{FF2B5EF4-FFF2-40B4-BE49-F238E27FC236}">
                <a16:creationId xmlns:a16="http://schemas.microsoft.com/office/drawing/2014/main" id="{913B6439-6D2D-413D-8EC1-0A8912BFBBDD}"/>
              </a:ext>
            </a:extLst>
          </p:cNvPr>
          <p:cNvSpPr/>
          <p:nvPr/>
        </p:nvSpPr>
        <p:spPr>
          <a:xfrm>
            <a:off x="5993176" y="3690651"/>
            <a:ext cx="539826" cy="185083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ACD6B9AA-FE08-47B2-A44E-772379CCFDF9}"/>
              </a:ext>
            </a:extLst>
          </p:cNvPr>
          <p:cNvSpPr txBox="1"/>
          <p:nvPr/>
        </p:nvSpPr>
        <p:spPr>
          <a:xfrm>
            <a:off x="6698256" y="4098275"/>
            <a:ext cx="2071171" cy="954107"/>
          </a:xfrm>
          <a:prstGeom prst="rect">
            <a:avLst/>
          </a:prstGeom>
          <a:noFill/>
        </p:spPr>
        <p:txBody>
          <a:bodyPr wrap="square" rtlCol="0">
            <a:spAutoFit/>
          </a:bodyPr>
          <a:lstStyle/>
          <a:p>
            <a:pPr algn="ctr"/>
            <a:r>
              <a:rPr lang="en-US" sz="2800" dirty="0"/>
              <a:t>Significant </a:t>
            </a:r>
            <a:br>
              <a:rPr lang="en-US" sz="2800" dirty="0"/>
            </a:br>
            <a:r>
              <a:rPr lang="en-US" sz="2800" dirty="0"/>
              <a:t>effects</a:t>
            </a:r>
          </a:p>
        </p:txBody>
      </p:sp>
    </p:spTree>
    <p:extLst>
      <p:ext uri="{BB962C8B-B14F-4D97-AF65-F5344CB8AC3E}">
        <p14:creationId xmlns:p14="http://schemas.microsoft.com/office/powerpoint/2010/main" val="428810270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A5367F-8EA2-4470-A8AD-09BF20FACBB8}"/>
              </a:ext>
            </a:extLst>
          </p:cNvPr>
          <p:cNvSpPr>
            <a:spLocks noGrp="1"/>
          </p:cNvSpPr>
          <p:nvPr>
            <p:ph type="ftr" sz="quarter" idx="11"/>
          </p:nvPr>
        </p:nvSpPr>
        <p:spPr>
          <a:xfrm>
            <a:off x="33051" y="6492875"/>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21172A36-FC70-4A27-A4C2-454EBED45651}"/>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64</a:t>
            </a:fld>
            <a:endParaRPr lang="en-US" dirty="0"/>
          </a:p>
        </p:txBody>
      </p:sp>
      <p:sp>
        <p:nvSpPr>
          <p:cNvPr id="8" name="Title 5">
            <a:extLst>
              <a:ext uri="{FF2B5EF4-FFF2-40B4-BE49-F238E27FC236}">
                <a16:creationId xmlns:a16="http://schemas.microsoft.com/office/drawing/2014/main" id="{8DEC785D-5B20-4359-9AEF-CC9EAD6F81E6}"/>
              </a:ext>
            </a:extLst>
          </p:cNvPr>
          <p:cNvSpPr txBox="1">
            <a:spLocks/>
          </p:cNvSpPr>
          <p:nvPr/>
        </p:nvSpPr>
        <p:spPr>
          <a:xfrm>
            <a:off x="580577" y="1185300"/>
            <a:ext cx="7933641" cy="46205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000" b="1" dirty="0"/>
              <a:t>Domain </a:t>
            </a:r>
            <a:r>
              <a:rPr lang="en-US" sz="4000" dirty="0"/>
              <a:t>and </a:t>
            </a:r>
            <a:r>
              <a:rPr lang="en-US" sz="4000" b="1" dirty="0"/>
              <a:t>formula size</a:t>
            </a:r>
            <a:br>
              <a:rPr lang="en-US" sz="4000" b="1" dirty="0"/>
            </a:br>
            <a:r>
              <a:rPr lang="en-US" sz="4000" dirty="0"/>
              <a:t>also significant.</a:t>
            </a:r>
          </a:p>
        </p:txBody>
      </p:sp>
    </p:spTree>
    <p:extLst>
      <p:ext uri="{BB962C8B-B14F-4D97-AF65-F5344CB8AC3E}">
        <p14:creationId xmlns:p14="http://schemas.microsoft.com/office/powerpoint/2010/main" val="268876468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9A658A-51A5-46B9-8A84-E189EE454E61}"/>
              </a:ext>
            </a:extLst>
          </p:cNvPr>
          <p:cNvSpPr>
            <a:spLocks noGrp="1"/>
          </p:cNvSpPr>
          <p:nvPr>
            <p:ph type="title"/>
          </p:nvPr>
        </p:nvSpPr>
        <p:spPr/>
        <p:txBody>
          <a:bodyPr/>
          <a:lstStyle/>
          <a:p>
            <a:r>
              <a:rPr lang="en-US" dirty="0"/>
              <a:t>Limitations</a:t>
            </a:r>
          </a:p>
        </p:txBody>
      </p:sp>
      <p:sp>
        <p:nvSpPr>
          <p:cNvPr id="7" name="Content Placeholder 6">
            <a:extLst>
              <a:ext uri="{FF2B5EF4-FFF2-40B4-BE49-F238E27FC236}">
                <a16:creationId xmlns:a16="http://schemas.microsoft.com/office/drawing/2014/main" id="{143E8B3C-FD14-4DC5-ACBF-B710F59F7138}"/>
              </a:ext>
            </a:extLst>
          </p:cNvPr>
          <p:cNvSpPr>
            <a:spLocks noGrp="1"/>
          </p:cNvSpPr>
          <p:nvPr>
            <p:ph idx="1"/>
          </p:nvPr>
        </p:nvSpPr>
        <p:spPr>
          <a:xfrm>
            <a:off x="628650" y="1756372"/>
            <a:ext cx="8099714" cy="4420591"/>
          </a:xfrm>
        </p:spPr>
        <p:txBody>
          <a:bodyPr vert="horz" lIns="91440" tIns="45720" rIns="91440" bIns="45720" rtlCol="0">
            <a:normAutofit/>
          </a:bodyPr>
          <a:lstStyle/>
          <a:p>
            <a:pPr marL="0" indent="0">
              <a:lnSpc>
                <a:spcPct val="100000"/>
              </a:lnSpc>
              <a:buNone/>
            </a:pPr>
            <a:r>
              <a:rPr lang="en-US" sz="4000" dirty="0"/>
              <a:t>Study size &amp; population</a:t>
            </a:r>
          </a:p>
          <a:p>
            <a:pPr marL="0" indent="0">
              <a:lnSpc>
                <a:spcPct val="100000"/>
              </a:lnSpc>
              <a:buNone/>
            </a:pPr>
            <a:r>
              <a:rPr lang="en-US" sz="4000" dirty="0"/>
              <a:t>Interpretability metrics</a:t>
            </a:r>
          </a:p>
          <a:p>
            <a:pPr marL="0" indent="0">
              <a:lnSpc>
                <a:spcPct val="100000"/>
              </a:lnSpc>
              <a:buNone/>
            </a:pPr>
            <a:r>
              <a:rPr lang="en-US" sz="4000" dirty="0"/>
              <a:t>Natural language vs logic precision</a:t>
            </a:r>
          </a:p>
          <a:p>
            <a:pPr marL="0" indent="0">
              <a:lnSpc>
                <a:spcPct val="100000"/>
              </a:lnSpc>
              <a:buNone/>
            </a:pPr>
            <a:r>
              <a:rPr lang="en-US" sz="4000" dirty="0"/>
              <a:t>Unexplained effects</a:t>
            </a:r>
          </a:p>
        </p:txBody>
      </p:sp>
      <p:sp>
        <p:nvSpPr>
          <p:cNvPr id="4" name="Footer Placeholder 3">
            <a:extLst>
              <a:ext uri="{FF2B5EF4-FFF2-40B4-BE49-F238E27FC236}">
                <a16:creationId xmlns:a16="http://schemas.microsoft.com/office/drawing/2014/main" id="{9286100A-A1CB-42D9-A2D9-38D01530A4D1}"/>
              </a:ext>
            </a:extLst>
          </p:cNvPr>
          <p:cNvSpPr>
            <a:spLocks noGrp="1"/>
          </p:cNvSpPr>
          <p:nvPr>
            <p:ph type="ftr" sz="quarter" idx="11"/>
          </p:nvPr>
        </p:nvSpPr>
        <p:spPr>
          <a:xfrm>
            <a:off x="33051" y="6492874"/>
            <a:ext cx="3525758"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D659C6C5-A4D2-4A94-A427-5FC48EB323C8}"/>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t>65</a:t>
            </a:fld>
            <a:endParaRPr lang="en-US"/>
          </a:p>
        </p:txBody>
      </p:sp>
    </p:spTree>
    <p:extLst>
      <p:ext uri="{BB962C8B-B14F-4D97-AF65-F5344CB8AC3E}">
        <p14:creationId xmlns:p14="http://schemas.microsoft.com/office/powerpoint/2010/main" val="161365422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221A82-A7D3-4ED0-ACBB-3828A8DC8A75}"/>
              </a:ext>
            </a:extLst>
          </p:cNvPr>
          <p:cNvSpPr>
            <a:spLocks noGrp="1"/>
          </p:cNvSpPr>
          <p:nvPr>
            <p:ph type="title"/>
          </p:nvPr>
        </p:nvSpPr>
        <p:spPr>
          <a:xfrm>
            <a:off x="628650" y="422219"/>
            <a:ext cx="7886700" cy="1410159"/>
          </a:xfrm>
        </p:spPr>
        <p:txBody>
          <a:bodyPr>
            <a:normAutofit/>
          </a:bodyPr>
          <a:lstStyle/>
          <a:p>
            <a:pPr algn="ctr"/>
            <a:r>
              <a:rPr lang="en-US" dirty="0"/>
              <a:t>Towards a Language </a:t>
            </a:r>
            <a:br>
              <a:rPr lang="en-US" dirty="0"/>
            </a:br>
            <a:r>
              <a:rPr lang="en-US" dirty="0"/>
              <a:t>of Interpretability</a:t>
            </a:r>
          </a:p>
        </p:txBody>
      </p:sp>
      <p:sp>
        <p:nvSpPr>
          <p:cNvPr id="7" name="Content Placeholder 6">
            <a:extLst>
              <a:ext uri="{FF2B5EF4-FFF2-40B4-BE49-F238E27FC236}">
                <a16:creationId xmlns:a16="http://schemas.microsoft.com/office/drawing/2014/main" id="{2C5E6D64-1A51-492C-B507-BB3AAA46F123}"/>
              </a:ext>
            </a:extLst>
          </p:cNvPr>
          <p:cNvSpPr>
            <a:spLocks noGrp="1"/>
          </p:cNvSpPr>
          <p:nvPr>
            <p:ph idx="1"/>
          </p:nvPr>
        </p:nvSpPr>
        <p:spPr>
          <a:xfrm>
            <a:off x="628650" y="2148289"/>
            <a:ext cx="7886700" cy="4028674"/>
          </a:xfrm>
        </p:spPr>
        <p:txBody>
          <a:bodyPr>
            <a:normAutofit/>
          </a:bodyPr>
          <a:lstStyle/>
          <a:p>
            <a:pPr marL="0" indent="0">
              <a:lnSpc>
                <a:spcPct val="100000"/>
              </a:lnSpc>
              <a:buNone/>
            </a:pPr>
            <a:r>
              <a:rPr lang="en-US" sz="4000" dirty="0"/>
              <a:t>More flexibility than assumed!</a:t>
            </a:r>
          </a:p>
          <a:p>
            <a:pPr marL="0" indent="0">
              <a:lnSpc>
                <a:spcPct val="100000"/>
              </a:lnSpc>
              <a:buNone/>
            </a:pPr>
            <a:r>
              <a:rPr lang="en-US" sz="4000" dirty="0"/>
              <a:t>7±2 strikes again!</a:t>
            </a:r>
          </a:p>
          <a:p>
            <a:pPr marL="0" indent="0">
              <a:lnSpc>
                <a:spcPct val="100000"/>
              </a:lnSpc>
              <a:buNone/>
            </a:pPr>
            <a:r>
              <a:rPr lang="en-US" sz="4000" dirty="0"/>
              <a:t>Domain matters.</a:t>
            </a:r>
          </a:p>
          <a:p>
            <a:pPr marL="0" indent="0">
              <a:lnSpc>
                <a:spcPct val="100000"/>
              </a:lnSpc>
              <a:buNone/>
            </a:pPr>
            <a:r>
              <a:rPr lang="en-US" sz="4000" dirty="0"/>
              <a:t>Avoid negation where possible. </a:t>
            </a:r>
          </a:p>
          <a:p>
            <a:pPr marL="0" indent="0">
              <a:lnSpc>
                <a:spcPct val="100000"/>
              </a:lnSpc>
              <a:buNone/>
            </a:pPr>
            <a:endParaRPr lang="en-US" sz="4000" dirty="0"/>
          </a:p>
        </p:txBody>
      </p:sp>
      <p:sp>
        <p:nvSpPr>
          <p:cNvPr id="4" name="Footer Placeholder 3">
            <a:extLst>
              <a:ext uri="{FF2B5EF4-FFF2-40B4-BE49-F238E27FC236}">
                <a16:creationId xmlns:a16="http://schemas.microsoft.com/office/drawing/2014/main" id="{3F12AFF8-D087-4A65-9E92-EEE2EE00A5F4}"/>
              </a:ext>
            </a:extLst>
          </p:cNvPr>
          <p:cNvSpPr>
            <a:spLocks noGrp="1"/>
          </p:cNvSpPr>
          <p:nvPr>
            <p:ph type="ftr" sz="quarter" idx="11"/>
          </p:nvPr>
        </p:nvSpPr>
        <p:spPr>
          <a:xfrm>
            <a:off x="33051" y="6492874"/>
            <a:ext cx="3525758" cy="365125"/>
          </a:xfrm>
        </p:spPr>
        <p:txBody>
          <a:bodyPr/>
          <a:lstStyle/>
          <a:p>
            <a:r>
              <a:rPr lang="en-US"/>
              <a:t>Booth et al. • Logic Interpretability • IJCAI 2019</a:t>
            </a:r>
          </a:p>
        </p:txBody>
      </p:sp>
      <p:sp>
        <p:nvSpPr>
          <p:cNvPr id="5" name="Slide Number Placeholder 4">
            <a:extLst>
              <a:ext uri="{FF2B5EF4-FFF2-40B4-BE49-F238E27FC236}">
                <a16:creationId xmlns:a16="http://schemas.microsoft.com/office/drawing/2014/main" id="{EAD70A16-FE46-4554-BFB0-E8D2B23DB28F}"/>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t>66</a:t>
            </a:fld>
            <a:endParaRPr lang="en-US"/>
          </a:p>
        </p:txBody>
      </p:sp>
    </p:spTree>
    <p:extLst>
      <p:ext uri="{BB962C8B-B14F-4D97-AF65-F5344CB8AC3E}">
        <p14:creationId xmlns:p14="http://schemas.microsoft.com/office/powerpoint/2010/main" val="181846759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icycle parked on the side of a building&#10;&#10;Description automatically generated">
            <a:extLst>
              <a:ext uri="{FF2B5EF4-FFF2-40B4-BE49-F238E27FC236}">
                <a16:creationId xmlns:a16="http://schemas.microsoft.com/office/drawing/2014/main" id="{52CF3748-E021-4ECB-A34C-D1DBD3BAEC7B}"/>
              </a:ext>
            </a:extLst>
          </p:cNvPr>
          <p:cNvPicPr>
            <a:picLocks noChangeAspect="1"/>
          </p:cNvPicPr>
          <p:nvPr/>
        </p:nvPicPr>
        <p:blipFill rotWithShape="1">
          <a:blip r:embed="rId3">
            <a:extLst>
              <a:ext uri="{28A0092B-C50C-407E-A947-70E740481C1C}">
                <a14:useLocalDpi xmlns:a14="http://schemas.microsoft.com/office/drawing/2010/main" val="0"/>
              </a:ext>
            </a:extLst>
          </a:blip>
          <a:srcRect t="5437" r="5033"/>
          <a:stretch/>
        </p:blipFill>
        <p:spPr>
          <a:xfrm>
            <a:off x="264405" y="1930792"/>
            <a:ext cx="3420243" cy="2554252"/>
          </a:xfrm>
          <a:prstGeom prst="rect">
            <a:avLst/>
          </a:prstGeom>
        </p:spPr>
      </p:pic>
      <p:sp>
        <p:nvSpPr>
          <p:cNvPr id="5" name="Slide Number Placeholder 4">
            <a:extLst>
              <a:ext uri="{FF2B5EF4-FFF2-40B4-BE49-F238E27FC236}">
                <a16:creationId xmlns:a16="http://schemas.microsoft.com/office/drawing/2014/main" id="{1F98CB2E-2F7E-4F72-BAD8-5CF21ABE2F6E}"/>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67</a:t>
            </a:fld>
            <a:endParaRPr lang="en-US" dirty="0"/>
          </a:p>
        </p:txBody>
      </p:sp>
      <p:sp>
        <p:nvSpPr>
          <p:cNvPr id="7" name="Title 1">
            <a:extLst>
              <a:ext uri="{FF2B5EF4-FFF2-40B4-BE49-F238E27FC236}">
                <a16:creationId xmlns:a16="http://schemas.microsoft.com/office/drawing/2014/main" id="{491A25EE-895C-4C7C-9ABF-16B1556AB1FF}"/>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sp>
        <p:nvSpPr>
          <p:cNvPr id="3" name="TextBox 2">
            <a:extLst>
              <a:ext uri="{FF2B5EF4-FFF2-40B4-BE49-F238E27FC236}">
                <a16:creationId xmlns:a16="http://schemas.microsoft.com/office/drawing/2014/main" id="{26DB9FFF-F09A-4C76-9BA3-340EFAE99DD2}"/>
              </a:ext>
            </a:extLst>
          </p:cNvPr>
          <p:cNvSpPr txBox="1"/>
          <p:nvPr/>
        </p:nvSpPr>
        <p:spPr>
          <a:xfrm>
            <a:off x="3305060" y="1073039"/>
            <a:ext cx="2511845" cy="461665"/>
          </a:xfrm>
          <a:prstGeom prst="rect">
            <a:avLst/>
          </a:prstGeom>
          <a:noFill/>
        </p:spPr>
        <p:txBody>
          <a:bodyPr wrap="square" rtlCol="0">
            <a:spAutoFit/>
          </a:bodyPr>
          <a:lstStyle/>
          <a:p>
            <a:r>
              <a:rPr lang="en-US" sz="2400" dirty="0">
                <a:solidFill>
                  <a:schemeClr val="tx1">
                    <a:lumMod val="50000"/>
                    <a:lumOff val="50000"/>
                  </a:schemeClr>
                </a:solidFill>
              </a:rPr>
              <a:t>(applied to bikes)</a:t>
            </a:r>
          </a:p>
        </p:txBody>
      </p:sp>
    </p:spTree>
    <p:extLst>
      <p:ext uri="{BB962C8B-B14F-4D97-AF65-F5344CB8AC3E}">
        <p14:creationId xmlns:p14="http://schemas.microsoft.com/office/powerpoint/2010/main" val="10210706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icycle parked on the side of a building&#10;&#10;Description automatically generated">
            <a:extLst>
              <a:ext uri="{FF2B5EF4-FFF2-40B4-BE49-F238E27FC236}">
                <a16:creationId xmlns:a16="http://schemas.microsoft.com/office/drawing/2014/main" id="{52CF3748-E021-4ECB-A34C-D1DBD3BAEC7B}"/>
              </a:ext>
            </a:extLst>
          </p:cNvPr>
          <p:cNvPicPr>
            <a:picLocks noChangeAspect="1"/>
          </p:cNvPicPr>
          <p:nvPr/>
        </p:nvPicPr>
        <p:blipFill rotWithShape="1">
          <a:blip r:embed="rId3">
            <a:extLst>
              <a:ext uri="{28A0092B-C50C-407E-A947-70E740481C1C}">
                <a14:useLocalDpi xmlns:a14="http://schemas.microsoft.com/office/drawing/2010/main" val="0"/>
              </a:ext>
            </a:extLst>
          </a:blip>
          <a:srcRect t="5437" r="5033"/>
          <a:stretch/>
        </p:blipFill>
        <p:spPr>
          <a:xfrm>
            <a:off x="264405" y="1930792"/>
            <a:ext cx="3420243" cy="2554252"/>
          </a:xfrm>
          <a:prstGeom prst="rect">
            <a:avLst/>
          </a:prstGeom>
        </p:spPr>
      </p:pic>
      <p:sp>
        <p:nvSpPr>
          <p:cNvPr id="5" name="Slide Number Placeholder 4">
            <a:extLst>
              <a:ext uri="{FF2B5EF4-FFF2-40B4-BE49-F238E27FC236}">
                <a16:creationId xmlns:a16="http://schemas.microsoft.com/office/drawing/2014/main" id="{1F98CB2E-2F7E-4F72-BAD8-5CF21ABE2F6E}"/>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68</a:t>
            </a:fld>
            <a:endParaRPr lang="en-US" dirty="0"/>
          </a:p>
        </p:txBody>
      </p:sp>
      <p:sp>
        <p:nvSpPr>
          <p:cNvPr id="7" name="Title 1">
            <a:extLst>
              <a:ext uri="{FF2B5EF4-FFF2-40B4-BE49-F238E27FC236}">
                <a16:creationId xmlns:a16="http://schemas.microsoft.com/office/drawing/2014/main" id="{491A25EE-895C-4C7C-9ABF-16B1556AB1FF}"/>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sp>
        <p:nvSpPr>
          <p:cNvPr id="2" name="TextBox 1">
            <a:extLst>
              <a:ext uri="{FF2B5EF4-FFF2-40B4-BE49-F238E27FC236}">
                <a16:creationId xmlns:a16="http://schemas.microsoft.com/office/drawing/2014/main" id="{1479E887-03E0-4292-92B3-61FD33110A07}"/>
              </a:ext>
            </a:extLst>
          </p:cNvPr>
          <p:cNvSpPr txBox="1"/>
          <p:nvPr/>
        </p:nvSpPr>
        <p:spPr>
          <a:xfrm>
            <a:off x="3800819" y="1773717"/>
            <a:ext cx="4788990" cy="584775"/>
          </a:xfrm>
          <a:prstGeom prst="rect">
            <a:avLst/>
          </a:prstGeom>
          <a:noFill/>
        </p:spPr>
        <p:txBody>
          <a:bodyPr wrap="square" rtlCol="0">
            <a:spAutoFit/>
          </a:bodyPr>
          <a:lstStyle/>
          <a:p>
            <a:r>
              <a:rPr lang="en-US" sz="3200" dirty="0"/>
              <a:t>No bikes left!</a:t>
            </a:r>
          </a:p>
        </p:txBody>
      </p:sp>
      <p:grpSp>
        <p:nvGrpSpPr>
          <p:cNvPr id="4" name="Group 3">
            <a:extLst>
              <a:ext uri="{FF2B5EF4-FFF2-40B4-BE49-F238E27FC236}">
                <a16:creationId xmlns:a16="http://schemas.microsoft.com/office/drawing/2014/main" id="{71F42FD7-C3C1-4F46-89FF-1C16E30C05F7}"/>
              </a:ext>
            </a:extLst>
          </p:cNvPr>
          <p:cNvGrpSpPr/>
          <p:nvPr/>
        </p:nvGrpSpPr>
        <p:grpSpPr>
          <a:xfrm>
            <a:off x="473725" y="2150299"/>
            <a:ext cx="2930486" cy="1476260"/>
            <a:chOff x="473725" y="1974027"/>
            <a:chExt cx="2930486" cy="1476260"/>
          </a:xfrm>
        </p:grpSpPr>
        <p:sp>
          <p:nvSpPr>
            <p:cNvPr id="3" name="Multiplication Sign 2">
              <a:extLst>
                <a:ext uri="{FF2B5EF4-FFF2-40B4-BE49-F238E27FC236}">
                  <a16:creationId xmlns:a16="http://schemas.microsoft.com/office/drawing/2014/main" id="{B873EF31-C7D6-4AB8-9998-8DD7A6C0144F}"/>
                </a:ext>
              </a:extLst>
            </p:cNvPr>
            <p:cNvSpPr/>
            <p:nvPr/>
          </p:nvSpPr>
          <p:spPr>
            <a:xfrm>
              <a:off x="473725" y="1974027"/>
              <a:ext cx="1372094" cy="1476260"/>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6C7B7ABE-AACA-42D0-AE9D-32FFEC1CF8A0}"/>
                </a:ext>
              </a:extLst>
            </p:cNvPr>
            <p:cNvSpPr/>
            <p:nvPr/>
          </p:nvSpPr>
          <p:spPr>
            <a:xfrm>
              <a:off x="2892314" y="2401677"/>
              <a:ext cx="511897" cy="638194"/>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3E4C857C-8682-43E0-AB2C-42444912F43E}"/>
                </a:ext>
              </a:extLst>
            </p:cNvPr>
            <p:cNvSpPr/>
            <p:nvPr/>
          </p:nvSpPr>
          <p:spPr>
            <a:xfrm>
              <a:off x="2318803" y="2291509"/>
              <a:ext cx="776937" cy="847487"/>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5D7E8ACC-A82F-4FA3-836D-21E2C7F32DE3}"/>
                </a:ext>
              </a:extLst>
            </p:cNvPr>
            <p:cNvSpPr/>
            <p:nvPr/>
          </p:nvSpPr>
          <p:spPr>
            <a:xfrm>
              <a:off x="1519833" y="2132773"/>
              <a:ext cx="1080148" cy="1162150"/>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11C5C42-5E54-414F-B536-BB342E1D192A}"/>
              </a:ext>
            </a:extLst>
          </p:cNvPr>
          <p:cNvSpPr txBox="1"/>
          <p:nvPr/>
        </p:nvSpPr>
        <p:spPr>
          <a:xfrm>
            <a:off x="3305060" y="1073039"/>
            <a:ext cx="2511845" cy="461665"/>
          </a:xfrm>
          <a:prstGeom prst="rect">
            <a:avLst/>
          </a:prstGeom>
          <a:noFill/>
        </p:spPr>
        <p:txBody>
          <a:bodyPr wrap="square" rtlCol="0">
            <a:spAutoFit/>
          </a:bodyPr>
          <a:lstStyle/>
          <a:p>
            <a:r>
              <a:rPr lang="en-US" sz="2400" dirty="0">
                <a:solidFill>
                  <a:schemeClr val="tx1">
                    <a:lumMod val="50000"/>
                    <a:lumOff val="50000"/>
                  </a:schemeClr>
                </a:solidFill>
              </a:rPr>
              <a:t>(applied to bikes)</a:t>
            </a:r>
          </a:p>
        </p:txBody>
      </p:sp>
    </p:spTree>
    <p:extLst>
      <p:ext uri="{BB962C8B-B14F-4D97-AF65-F5344CB8AC3E}">
        <p14:creationId xmlns:p14="http://schemas.microsoft.com/office/powerpoint/2010/main" val="360138571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icycle parked on the side of a building&#10;&#10;Description automatically generated">
            <a:extLst>
              <a:ext uri="{FF2B5EF4-FFF2-40B4-BE49-F238E27FC236}">
                <a16:creationId xmlns:a16="http://schemas.microsoft.com/office/drawing/2014/main" id="{52CF3748-E021-4ECB-A34C-D1DBD3BAEC7B}"/>
              </a:ext>
            </a:extLst>
          </p:cNvPr>
          <p:cNvPicPr>
            <a:picLocks noChangeAspect="1"/>
          </p:cNvPicPr>
          <p:nvPr/>
        </p:nvPicPr>
        <p:blipFill rotWithShape="1">
          <a:blip r:embed="rId3">
            <a:extLst>
              <a:ext uri="{28A0092B-C50C-407E-A947-70E740481C1C}">
                <a14:useLocalDpi xmlns:a14="http://schemas.microsoft.com/office/drawing/2010/main" val="0"/>
              </a:ext>
            </a:extLst>
          </a:blip>
          <a:srcRect t="5437" r="5033"/>
          <a:stretch/>
        </p:blipFill>
        <p:spPr>
          <a:xfrm>
            <a:off x="264405" y="1930792"/>
            <a:ext cx="3420243" cy="2554252"/>
          </a:xfrm>
          <a:prstGeom prst="rect">
            <a:avLst/>
          </a:prstGeom>
        </p:spPr>
      </p:pic>
      <p:sp>
        <p:nvSpPr>
          <p:cNvPr id="5" name="Slide Number Placeholder 4">
            <a:extLst>
              <a:ext uri="{FF2B5EF4-FFF2-40B4-BE49-F238E27FC236}">
                <a16:creationId xmlns:a16="http://schemas.microsoft.com/office/drawing/2014/main" id="{1F98CB2E-2F7E-4F72-BAD8-5CF21ABE2F6E}"/>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69</a:t>
            </a:fld>
            <a:endParaRPr lang="en-US" dirty="0"/>
          </a:p>
        </p:txBody>
      </p:sp>
      <p:sp>
        <p:nvSpPr>
          <p:cNvPr id="8" name="TextBox 7">
            <a:extLst>
              <a:ext uri="{FF2B5EF4-FFF2-40B4-BE49-F238E27FC236}">
                <a16:creationId xmlns:a16="http://schemas.microsoft.com/office/drawing/2014/main" id="{5DA73C38-EC5C-4FC4-A8A2-EFE4DC75E6D8}"/>
              </a:ext>
            </a:extLst>
          </p:cNvPr>
          <p:cNvSpPr txBox="1"/>
          <p:nvPr/>
        </p:nvSpPr>
        <p:spPr>
          <a:xfrm>
            <a:off x="3800819" y="2363628"/>
            <a:ext cx="5850467" cy="3108543"/>
          </a:xfrm>
          <a:prstGeom prst="rect">
            <a:avLst/>
          </a:prstGeom>
          <a:noFill/>
        </p:spPr>
        <p:txBody>
          <a:bodyPr wrap="square" rtlCol="0">
            <a:spAutoFit/>
          </a:bodyPr>
          <a:lstStyle/>
          <a:p>
            <a:pPr>
              <a:lnSpc>
                <a:spcPct val="100000"/>
              </a:lnSpc>
              <a:spcBef>
                <a:spcPts val="0"/>
              </a:spcBef>
            </a:pPr>
            <a:r>
              <a:rPr lang="en-US" sz="2800" dirty="0"/>
              <a:t>Bikes returned to MIT when:</a:t>
            </a:r>
            <a:br>
              <a:rPr lang="en-US" sz="2800" dirty="0"/>
            </a:br>
            <a:r>
              <a:rPr lang="en-US" sz="2800" dirty="0"/>
              <a:t>   • </a:t>
            </a:r>
            <a:r>
              <a:rPr lang="en-US" sz="2800" i="1" dirty="0"/>
              <a:t>None of</a:t>
            </a:r>
            <a:r>
              <a:rPr lang="en-US" sz="2800" dirty="0"/>
              <a:t>:</a:t>
            </a:r>
          </a:p>
          <a:p>
            <a:pPr>
              <a:lnSpc>
                <a:spcPct val="100000"/>
              </a:lnSpc>
              <a:spcBef>
                <a:spcPts val="0"/>
              </a:spcBef>
            </a:pPr>
            <a:r>
              <a:rPr lang="en-US" sz="2800" dirty="0"/>
              <a:t> 		• </a:t>
            </a:r>
            <a:r>
              <a:rPr lang="en-US" sz="2800" i="1" dirty="0"/>
              <a:t>Before 7am</a:t>
            </a:r>
            <a:endParaRPr lang="en-US" sz="2800" dirty="0"/>
          </a:p>
          <a:p>
            <a:r>
              <a:rPr lang="en-US" sz="2800" dirty="0"/>
              <a:t> 		• </a:t>
            </a:r>
            <a:r>
              <a:rPr lang="en-US" sz="2800" i="1" dirty="0"/>
              <a:t>Before 7pm</a:t>
            </a:r>
            <a:endParaRPr lang="en-US" sz="2800" dirty="0"/>
          </a:p>
          <a:p>
            <a:pPr>
              <a:lnSpc>
                <a:spcPct val="100000"/>
              </a:lnSpc>
              <a:spcBef>
                <a:spcPts val="0"/>
              </a:spcBef>
            </a:pPr>
            <a:r>
              <a:rPr lang="en-US" sz="2800" dirty="0"/>
              <a:t>          • </a:t>
            </a:r>
            <a:r>
              <a:rPr lang="en-US" sz="2800" i="1" dirty="0"/>
              <a:t>Not both of:</a:t>
            </a:r>
            <a:endParaRPr lang="en-US" sz="2800" dirty="0"/>
          </a:p>
          <a:p>
            <a:pPr>
              <a:lnSpc>
                <a:spcPct val="100000"/>
              </a:lnSpc>
              <a:spcBef>
                <a:spcPts val="0"/>
              </a:spcBef>
            </a:pPr>
            <a:r>
              <a:rPr lang="en-US" sz="2800" dirty="0"/>
              <a:t> 	        • Marathon weekend</a:t>
            </a:r>
          </a:p>
          <a:p>
            <a:pPr>
              <a:lnSpc>
                <a:spcPct val="100000"/>
              </a:lnSpc>
              <a:spcBef>
                <a:spcPts val="0"/>
              </a:spcBef>
            </a:pPr>
            <a:r>
              <a:rPr lang="en-US" sz="2800" dirty="0"/>
              <a:t> 	        • Summertime	</a:t>
            </a:r>
          </a:p>
        </p:txBody>
      </p:sp>
      <p:sp>
        <p:nvSpPr>
          <p:cNvPr id="7" name="Title 1">
            <a:extLst>
              <a:ext uri="{FF2B5EF4-FFF2-40B4-BE49-F238E27FC236}">
                <a16:creationId xmlns:a16="http://schemas.microsoft.com/office/drawing/2014/main" id="{491A25EE-895C-4C7C-9ABF-16B1556AB1FF}"/>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sp>
        <p:nvSpPr>
          <p:cNvPr id="2" name="TextBox 1">
            <a:extLst>
              <a:ext uri="{FF2B5EF4-FFF2-40B4-BE49-F238E27FC236}">
                <a16:creationId xmlns:a16="http://schemas.microsoft.com/office/drawing/2014/main" id="{1479E887-03E0-4292-92B3-61FD33110A07}"/>
              </a:ext>
            </a:extLst>
          </p:cNvPr>
          <p:cNvSpPr txBox="1"/>
          <p:nvPr/>
        </p:nvSpPr>
        <p:spPr>
          <a:xfrm>
            <a:off x="3800819" y="1773717"/>
            <a:ext cx="4788990" cy="584775"/>
          </a:xfrm>
          <a:prstGeom prst="rect">
            <a:avLst/>
          </a:prstGeom>
          <a:noFill/>
        </p:spPr>
        <p:txBody>
          <a:bodyPr wrap="square" rtlCol="0">
            <a:spAutoFit/>
          </a:bodyPr>
          <a:lstStyle/>
          <a:p>
            <a:r>
              <a:rPr lang="en-US" sz="3200" dirty="0"/>
              <a:t>No bikes left!</a:t>
            </a:r>
          </a:p>
        </p:txBody>
      </p:sp>
      <p:sp>
        <p:nvSpPr>
          <p:cNvPr id="11" name="TextBox 10">
            <a:extLst>
              <a:ext uri="{FF2B5EF4-FFF2-40B4-BE49-F238E27FC236}">
                <a16:creationId xmlns:a16="http://schemas.microsoft.com/office/drawing/2014/main" id="{CD81B47F-B385-4D8B-999F-9510868CD52F}"/>
              </a:ext>
            </a:extLst>
          </p:cNvPr>
          <p:cNvSpPr txBox="1"/>
          <p:nvPr/>
        </p:nvSpPr>
        <p:spPr>
          <a:xfrm>
            <a:off x="3305060" y="1073039"/>
            <a:ext cx="2511845" cy="461665"/>
          </a:xfrm>
          <a:prstGeom prst="rect">
            <a:avLst/>
          </a:prstGeom>
          <a:noFill/>
        </p:spPr>
        <p:txBody>
          <a:bodyPr wrap="square" rtlCol="0">
            <a:spAutoFit/>
          </a:bodyPr>
          <a:lstStyle/>
          <a:p>
            <a:r>
              <a:rPr lang="en-US" sz="2400" dirty="0">
                <a:solidFill>
                  <a:schemeClr val="tx1">
                    <a:lumMod val="50000"/>
                    <a:lumOff val="50000"/>
                  </a:schemeClr>
                </a:solidFill>
              </a:rPr>
              <a:t>(applied to bikes)</a:t>
            </a:r>
          </a:p>
        </p:txBody>
      </p:sp>
      <p:grpSp>
        <p:nvGrpSpPr>
          <p:cNvPr id="12" name="Group 11">
            <a:extLst>
              <a:ext uri="{FF2B5EF4-FFF2-40B4-BE49-F238E27FC236}">
                <a16:creationId xmlns:a16="http://schemas.microsoft.com/office/drawing/2014/main" id="{525649EF-6AD3-4FFF-A19D-EF5A990AD801}"/>
              </a:ext>
            </a:extLst>
          </p:cNvPr>
          <p:cNvGrpSpPr/>
          <p:nvPr/>
        </p:nvGrpSpPr>
        <p:grpSpPr>
          <a:xfrm>
            <a:off x="473725" y="2150299"/>
            <a:ext cx="2930486" cy="1476260"/>
            <a:chOff x="473725" y="1974027"/>
            <a:chExt cx="2930486" cy="1476260"/>
          </a:xfrm>
        </p:grpSpPr>
        <p:sp>
          <p:nvSpPr>
            <p:cNvPr id="13" name="Multiplication Sign 12">
              <a:extLst>
                <a:ext uri="{FF2B5EF4-FFF2-40B4-BE49-F238E27FC236}">
                  <a16:creationId xmlns:a16="http://schemas.microsoft.com/office/drawing/2014/main" id="{386DD87A-4A90-4E73-9447-83E92C056F97}"/>
                </a:ext>
              </a:extLst>
            </p:cNvPr>
            <p:cNvSpPr/>
            <p:nvPr/>
          </p:nvSpPr>
          <p:spPr>
            <a:xfrm>
              <a:off x="473725" y="1974027"/>
              <a:ext cx="1372094" cy="1476260"/>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D7742F03-8BCA-45D2-80A7-DD7E18D16382}"/>
                </a:ext>
              </a:extLst>
            </p:cNvPr>
            <p:cNvSpPr/>
            <p:nvPr/>
          </p:nvSpPr>
          <p:spPr>
            <a:xfrm>
              <a:off x="2892314" y="2401677"/>
              <a:ext cx="511897" cy="638194"/>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9CCB027B-A91D-4E3C-921C-C0E5EE6755D7}"/>
                </a:ext>
              </a:extLst>
            </p:cNvPr>
            <p:cNvSpPr/>
            <p:nvPr/>
          </p:nvSpPr>
          <p:spPr>
            <a:xfrm>
              <a:off x="2318803" y="2291509"/>
              <a:ext cx="776937" cy="847487"/>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364B9F06-D2FC-49E1-8EFA-07A8BA7186DE}"/>
                </a:ext>
              </a:extLst>
            </p:cNvPr>
            <p:cNvSpPr/>
            <p:nvPr/>
          </p:nvSpPr>
          <p:spPr>
            <a:xfrm>
              <a:off x="1519833" y="2132773"/>
              <a:ext cx="1080148" cy="1162150"/>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619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9F8470-122F-4B94-88CE-CF1B6070D5B9}"/>
              </a:ext>
            </a:extLst>
          </p:cNvPr>
          <p:cNvSpPr>
            <a:spLocks noGrp="1"/>
          </p:cNvSpPr>
          <p:nvPr>
            <p:ph type="ftr" sz="quarter" idx="11"/>
          </p:nvPr>
        </p:nvSpPr>
        <p:spPr>
          <a:xfrm>
            <a:off x="34725" y="6492874"/>
            <a:ext cx="3525758"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9A1F31AA-620C-48B4-8AF9-27C91558F055}"/>
              </a:ext>
            </a:extLst>
          </p:cNvPr>
          <p:cNvSpPr>
            <a:spLocks noGrp="1"/>
          </p:cNvSpPr>
          <p:nvPr>
            <p:ph type="sldNum" sz="quarter" idx="12"/>
          </p:nvPr>
        </p:nvSpPr>
        <p:spPr>
          <a:xfrm>
            <a:off x="8588135" y="6492875"/>
            <a:ext cx="521140" cy="365125"/>
          </a:xfrm>
        </p:spPr>
        <p:txBody>
          <a:bodyPr/>
          <a:lstStyle/>
          <a:p>
            <a:pPr algn="r"/>
            <a:fld id="{C83DD01A-3D0F-41C5-9769-10905174A33A}" type="slidenum">
              <a:rPr lang="en-US" smtClean="0"/>
              <a:pPr algn="r"/>
              <a:t>7</a:t>
            </a:fld>
            <a:endParaRPr lang="en-US" dirty="0"/>
          </a:p>
        </p:txBody>
      </p:sp>
      <p:sp>
        <p:nvSpPr>
          <p:cNvPr id="6" name="Title 1">
            <a:extLst>
              <a:ext uri="{FF2B5EF4-FFF2-40B4-BE49-F238E27FC236}">
                <a16:creationId xmlns:a16="http://schemas.microsoft.com/office/drawing/2014/main" id="{89F1544B-576B-456F-884D-35FDCE8E97F9}"/>
              </a:ext>
            </a:extLst>
          </p:cNvPr>
          <p:cNvSpPr txBox="1">
            <a:spLocks/>
          </p:cNvSpPr>
          <p:nvPr/>
        </p:nvSpPr>
        <p:spPr>
          <a:xfrm>
            <a:off x="7006007" y="6089988"/>
            <a:ext cx="1616241" cy="365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800" dirty="0">
                <a:solidFill>
                  <a:schemeClr val="bg1">
                    <a:lumMod val="50000"/>
                  </a:schemeClr>
                </a:solidFill>
                <a:latin typeface="Helvetica" panose="020B0604020202020204" pitchFamily="34" charset="0"/>
                <a:cs typeface="Helvetica" panose="020B0604020202020204" pitchFamily="34" charset="0"/>
              </a:rPr>
              <a:t>[XKCD]</a:t>
            </a:r>
          </a:p>
        </p:txBody>
      </p:sp>
      <p:sp>
        <p:nvSpPr>
          <p:cNvPr id="13" name="Title 1">
            <a:extLst>
              <a:ext uri="{FF2B5EF4-FFF2-40B4-BE49-F238E27FC236}">
                <a16:creationId xmlns:a16="http://schemas.microsoft.com/office/drawing/2014/main" id="{5CD53E81-21DB-4082-BB64-0231AE16367D}"/>
              </a:ext>
            </a:extLst>
          </p:cNvPr>
          <p:cNvSpPr>
            <a:spLocks noGrp="1"/>
          </p:cNvSpPr>
          <p:nvPr>
            <p:ph type="title"/>
          </p:nvPr>
        </p:nvSpPr>
        <p:spPr>
          <a:xfrm>
            <a:off x="628650" y="365127"/>
            <a:ext cx="7886700" cy="1144588"/>
          </a:xfrm>
        </p:spPr>
        <p:txBody>
          <a:bodyPr/>
          <a:lstStyle/>
          <a:p>
            <a:r>
              <a:rPr lang="en-US" dirty="0"/>
              <a:t>What is interpretability?</a:t>
            </a:r>
          </a:p>
        </p:txBody>
      </p:sp>
      <p:pic>
        <p:nvPicPr>
          <p:cNvPr id="21" name="Graphic 20">
            <a:extLst>
              <a:ext uri="{FF2B5EF4-FFF2-40B4-BE49-F238E27FC236}">
                <a16:creationId xmlns:a16="http://schemas.microsoft.com/office/drawing/2014/main" id="{59EAA0BD-DDD6-4558-B4F2-E0EAF3F86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6072" y="1874554"/>
            <a:ext cx="7479409" cy="4215434"/>
          </a:xfrm>
          <a:prstGeom prst="rect">
            <a:avLst/>
          </a:prstGeom>
        </p:spPr>
      </p:pic>
    </p:spTree>
    <p:extLst>
      <p:ext uri="{BB962C8B-B14F-4D97-AF65-F5344CB8AC3E}">
        <p14:creationId xmlns:p14="http://schemas.microsoft.com/office/powerpoint/2010/main" val="293891594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icycle parked on the side of a building&#10;&#10;Description automatically generated">
            <a:extLst>
              <a:ext uri="{FF2B5EF4-FFF2-40B4-BE49-F238E27FC236}">
                <a16:creationId xmlns:a16="http://schemas.microsoft.com/office/drawing/2014/main" id="{52CF3748-E021-4ECB-A34C-D1DBD3BAEC7B}"/>
              </a:ext>
            </a:extLst>
          </p:cNvPr>
          <p:cNvPicPr>
            <a:picLocks noChangeAspect="1"/>
          </p:cNvPicPr>
          <p:nvPr/>
        </p:nvPicPr>
        <p:blipFill rotWithShape="1">
          <a:blip r:embed="rId3">
            <a:extLst>
              <a:ext uri="{28A0092B-C50C-407E-A947-70E740481C1C}">
                <a14:useLocalDpi xmlns:a14="http://schemas.microsoft.com/office/drawing/2010/main" val="0"/>
              </a:ext>
            </a:extLst>
          </a:blip>
          <a:srcRect t="5437" r="5033"/>
          <a:stretch/>
        </p:blipFill>
        <p:spPr>
          <a:xfrm>
            <a:off x="264405" y="1930792"/>
            <a:ext cx="3420243" cy="2554252"/>
          </a:xfrm>
          <a:prstGeom prst="rect">
            <a:avLst/>
          </a:prstGeom>
        </p:spPr>
      </p:pic>
      <p:sp>
        <p:nvSpPr>
          <p:cNvPr id="5" name="Slide Number Placeholder 4">
            <a:extLst>
              <a:ext uri="{FF2B5EF4-FFF2-40B4-BE49-F238E27FC236}">
                <a16:creationId xmlns:a16="http://schemas.microsoft.com/office/drawing/2014/main" id="{1F98CB2E-2F7E-4F72-BAD8-5CF21ABE2F6E}"/>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70</a:t>
            </a:fld>
            <a:endParaRPr lang="en-US" dirty="0"/>
          </a:p>
        </p:txBody>
      </p:sp>
      <p:sp>
        <p:nvSpPr>
          <p:cNvPr id="8" name="TextBox 7">
            <a:extLst>
              <a:ext uri="{FF2B5EF4-FFF2-40B4-BE49-F238E27FC236}">
                <a16:creationId xmlns:a16="http://schemas.microsoft.com/office/drawing/2014/main" id="{5DA73C38-EC5C-4FC4-A8A2-EFE4DC75E6D8}"/>
              </a:ext>
            </a:extLst>
          </p:cNvPr>
          <p:cNvSpPr txBox="1"/>
          <p:nvPr/>
        </p:nvSpPr>
        <p:spPr>
          <a:xfrm>
            <a:off x="3800819" y="2363628"/>
            <a:ext cx="5850467" cy="4401205"/>
          </a:xfrm>
          <a:prstGeom prst="rect">
            <a:avLst/>
          </a:prstGeom>
          <a:noFill/>
        </p:spPr>
        <p:txBody>
          <a:bodyPr wrap="square" rtlCol="0">
            <a:spAutoFit/>
          </a:bodyPr>
          <a:lstStyle/>
          <a:p>
            <a:pPr>
              <a:lnSpc>
                <a:spcPct val="100000"/>
              </a:lnSpc>
              <a:spcBef>
                <a:spcPts val="0"/>
              </a:spcBef>
            </a:pPr>
            <a:r>
              <a:rPr lang="en-US" sz="2800" dirty="0"/>
              <a:t>Bikes returned to MIT when:</a:t>
            </a:r>
            <a:br>
              <a:rPr lang="en-US" sz="2800" dirty="0"/>
            </a:br>
            <a:r>
              <a:rPr lang="en-US" sz="2800" dirty="0"/>
              <a:t>   • </a:t>
            </a:r>
            <a:r>
              <a:rPr lang="en-US" sz="2800" i="1" dirty="0"/>
              <a:t>One or more of</a:t>
            </a:r>
            <a:r>
              <a:rPr lang="en-US" sz="2800" dirty="0"/>
              <a:t>:</a:t>
            </a:r>
          </a:p>
          <a:p>
            <a:pPr>
              <a:lnSpc>
                <a:spcPct val="100000"/>
              </a:lnSpc>
              <a:spcBef>
                <a:spcPts val="0"/>
              </a:spcBef>
            </a:pPr>
            <a:r>
              <a:rPr lang="en-US" sz="2800" dirty="0"/>
              <a:t> 		• </a:t>
            </a:r>
            <a:r>
              <a:rPr lang="en-US" sz="2800" i="1" dirty="0"/>
              <a:t>All of</a:t>
            </a:r>
            <a:r>
              <a:rPr lang="en-US" sz="2800" dirty="0"/>
              <a:t>:</a:t>
            </a:r>
          </a:p>
          <a:p>
            <a:pPr>
              <a:lnSpc>
                <a:spcPct val="100000"/>
              </a:lnSpc>
              <a:spcBef>
                <a:spcPts val="0"/>
              </a:spcBef>
            </a:pPr>
            <a:r>
              <a:rPr lang="en-US" sz="2800" dirty="0"/>
              <a:t>	         	• Summertime</a:t>
            </a:r>
          </a:p>
          <a:p>
            <a:pPr>
              <a:lnSpc>
                <a:spcPct val="100000"/>
              </a:lnSpc>
              <a:spcBef>
                <a:spcPts val="0"/>
              </a:spcBef>
            </a:pPr>
            <a:r>
              <a:rPr lang="en-US" sz="2800" dirty="0"/>
              <a:t>	         	• Not before 7am</a:t>
            </a:r>
          </a:p>
          <a:p>
            <a:pPr>
              <a:lnSpc>
                <a:spcPct val="100000"/>
              </a:lnSpc>
              <a:spcBef>
                <a:spcPts val="0"/>
              </a:spcBef>
            </a:pPr>
            <a:r>
              <a:rPr lang="en-US" sz="2800" dirty="0"/>
              <a:t>          	• Not after 7pm</a:t>
            </a:r>
          </a:p>
          <a:p>
            <a:pPr>
              <a:lnSpc>
                <a:spcPct val="100000"/>
              </a:lnSpc>
              <a:spcBef>
                <a:spcPts val="0"/>
              </a:spcBef>
            </a:pPr>
            <a:r>
              <a:rPr lang="en-US" sz="2800" dirty="0"/>
              <a:t>        • </a:t>
            </a:r>
            <a:r>
              <a:rPr lang="en-US" sz="2800" i="1" dirty="0"/>
              <a:t>All of:</a:t>
            </a:r>
            <a:endParaRPr lang="en-US" sz="2800" dirty="0"/>
          </a:p>
          <a:p>
            <a:pPr>
              <a:lnSpc>
                <a:spcPct val="100000"/>
              </a:lnSpc>
              <a:spcBef>
                <a:spcPts val="0"/>
              </a:spcBef>
            </a:pPr>
            <a:r>
              <a:rPr lang="en-US" sz="2800" dirty="0"/>
              <a:t> 	        • Marathon weekend</a:t>
            </a:r>
          </a:p>
          <a:p>
            <a:pPr>
              <a:lnSpc>
                <a:spcPct val="100000"/>
              </a:lnSpc>
              <a:spcBef>
                <a:spcPts val="0"/>
              </a:spcBef>
            </a:pPr>
            <a:r>
              <a:rPr lang="en-US" sz="2800" dirty="0"/>
              <a:t> 	        • Not before 7am</a:t>
            </a:r>
          </a:p>
          <a:p>
            <a:pPr>
              <a:lnSpc>
                <a:spcPct val="100000"/>
              </a:lnSpc>
              <a:spcBef>
                <a:spcPts val="0"/>
              </a:spcBef>
            </a:pPr>
            <a:r>
              <a:rPr lang="en-US" sz="2800" dirty="0"/>
              <a:t> 	        • Not after 7pm	</a:t>
            </a:r>
          </a:p>
        </p:txBody>
      </p:sp>
      <p:sp>
        <p:nvSpPr>
          <p:cNvPr id="7" name="Title 1">
            <a:extLst>
              <a:ext uri="{FF2B5EF4-FFF2-40B4-BE49-F238E27FC236}">
                <a16:creationId xmlns:a16="http://schemas.microsoft.com/office/drawing/2014/main" id="{491A25EE-895C-4C7C-9ABF-16B1556AB1FF}"/>
              </a:ext>
            </a:extLst>
          </p:cNvPr>
          <p:cNvSpPr txBox="1">
            <a:spLocks/>
          </p:cNvSpPr>
          <p:nvPr/>
        </p:nvSpPr>
        <p:spPr>
          <a:xfrm>
            <a:off x="628650" y="321059"/>
            <a:ext cx="7886700" cy="8357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dirty="0"/>
              <a:t>Serena’s good exercise policy</a:t>
            </a:r>
          </a:p>
        </p:txBody>
      </p:sp>
      <p:sp>
        <p:nvSpPr>
          <p:cNvPr id="2" name="TextBox 1">
            <a:extLst>
              <a:ext uri="{FF2B5EF4-FFF2-40B4-BE49-F238E27FC236}">
                <a16:creationId xmlns:a16="http://schemas.microsoft.com/office/drawing/2014/main" id="{1479E887-03E0-4292-92B3-61FD33110A07}"/>
              </a:ext>
            </a:extLst>
          </p:cNvPr>
          <p:cNvSpPr txBox="1"/>
          <p:nvPr/>
        </p:nvSpPr>
        <p:spPr>
          <a:xfrm>
            <a:off x="3800819" y="1773717"/>
            <a:ext cx="4788990" cy="584775"/>
          </a:xfrm>
          <a:prstGeom prst="rect">
            <a:avLst/>
          </a:prstGeom>
          <a:noFill/>
        </p:spPr>
        <p:txBody>
          <a:bodyPr wrap="square" rtlCol="0">
            <a:spAutoFit/>
          </a:bodyPr>
          <a:lstStyle/>
          <a:p>
            <a:r>
              <a:rPr lang="en-US" sz="3200" dirty="0"/>
              <a:t>No bikes left!</a:t>
            </a:r>
          </a:p>
        </p:txBody>
      </p:sp>
      <p:sp>
        <p:nvSpPr>
          <p:cNvPr id="11" name="TextBox 10">
            <a:extLst>
              <a:ext uri="{FF2B5EF4-FFF2-40B4-BE49-F238E27FC236}">
                <a16:creationId xmlns:a16="http://schemas.microsoft.com/office/drawing/2014/main" id="{CD81B47F-B385-4D8B-999F-9510868CD52F}"/>
              </a:ext>
            </a:extLst>
          </p:cNvPr>
          <p:cNvSpPr txBox="1"/>
          <p:nvPr/>
        </p:nvSpPr>
        <p:spPr>
          <a:xfrm>
            <a:off x="3305060" y="1073039"/>
            <a:ext cx="2511845" cy="461665"/>
          </a:xfrm>
          <a:prstGeom prst="rect">
            <a:avLst/>
          </a:prstGeom>
          <a:noFill/>
        </p:spPr>
        <p:txBody>
          <a:bodyPr wrap="square" rtlCol="0">
            <a:spAutoFit/>
          </a:bodyPr>
          <a:lstStyle/>
          <a:p>
            <a:r>
              <a:rPr lang="en-US" sz="2400" dirty="0">
                <a:solidFill>
                  <a:schemeClr val="tx1">
                    <a:lumMod val="50000"/>
                    <a:lumOff val="50000"/>
                  </a:schemeClr>
                </a:solidFill>
              </a:rPr>
              <a:t>(applied to bikes)</a:t>
            </a:r>
          </a:p>
        </p:txBody>
      </p:sp>
      <p:grpSp>
        <p:nvGrpSpPr>
          <p:cNvPr id="12" name="Group 11">
            <a:extLst>
              <a:ext uri="{FF2B5EF4-FFF2-40B4-BE49-F238E27FC236}">
                <a16:creationId xmlns:a16="http://schemas.microsoft.com/office/drawing/2014/main" id="{525649EF-6AD3-4FFF-A19D-EF5A990AD801}"/>
              </a:ext>
            </a:extLst>
          </p:cNvPr>
          <p:cNvGrpSpPr/>
          <p:nvPr/>
        </p:nvGrpSpPr>
        <p:grpSpPr>
          <a:xfrm>
            <a:off x="473725" y="2150299"/>
            <a:ext cx="2930486" cy="1476260"/>
            <a:chOff x="473725" y="1974027"/>
            <a:chExt cx="2930486" cy="1476260"/>
          </a:xfrm>
        </p:grpSpPr>
        <p:sp>
          <p:nvSpPr>
            <p:cNvPr id="13" name="Multiplication Sign 12">
              <a:extLst>
                <a:ext uri="{FF2B5EF4-FFF2-40B4-BE49-F238E27FC236}">
                  <a16:creationId xmlns:a16="http://schemas.microsoft.com/office/drawing/2014/main" id="{386DD87A-4A90-4E73-9447-83E92C056F97}"/>
                </a:ext>
              </a:extLst>
            </p:cNvPr>
            <p:cNvSpPr/>
            <p:nvPr/>
          </p:nvSpPr>
          <p:spPr>
            <a:xfrm>
              <a:off x="473725" y="1974027"/>
              <a:ext cx="1372094" cy="1476260"/>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ication Sign 13">
              <a:extLst>
                <a:ext uri="{FF2B5EF4-FFF2-40B4-BE49-F238E27FC236}">
                  <a16:creationId xmlns:a16="http://schemas.microsoft.com/office/drawing/2014/main" id="{D7742F03-8BCA-45D2-80A7-DD7E18D16382}"/>
                </a:ext>
              </a:extLst>
            </p:cNvPr>
            <p:cNvSpPr/>
            <p:nvPr/>
          </p:nvSpPr>
          <p:spPr>
            <a:xfrm>
              <a:off x="2892314" y="2401677"/>
              <a:ext cx="511897" cy="638194"/>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cation Sign 14">
              <a:extLst>
                <a:ext uri="{FF2B5EF4-FFF2-40B4-BE49-F238E27FC236}">
                  <a16:creationId xmlns:a16="http://schemas.microsoft.com/office/drawing/2014/main" id="{9CCB027B-A91D-4E3C-921C-C0E5EE6755D7}"/>
                </a:ext>
              </a:extLst>
            </p:cNvPr>
            <p:cNvSpPr/>
            <p:nvPr/>
          </p:nvSpPr>
          <p:spPr>
            <a:xfrm>
              <a:off x="2318803" y="2291509"/>
              <a:ext cx="776937" cy="847487"/>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364B9F06-D2FC-49E1-8EFA-07A8BA7186DE}"/>
                </a:ext>
              </a:extLst>
            </p:cNvPr>
            <p:cNvSpPr/>
            <p:nvPr/>
          </p:nvSpPr>
          <p:spPr>
            <a:xfrm>
              <a:off x="1519833" y="2132773"/>
              <a:ext cx="1080148" cy="1162150"/>
            </a:xfrm>
            <a:prstGeom prst="mathMultiply">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017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5C904-C56A-4451-9A6A-A054176D291C}"/>
              </a:ext>
            </a:extLst>
          </p:cNvPr>
          <p:cNvSpPr>
            <a:spLocks noGrp="1"/>
          </p:cNvSpPr>
          <p:nvPr>
            <p:ph type="title"/>
          </p:nvPr>
        </p:nvSpPr>
        <p:spPr>
          <a:xfrm>
            <a:off x="1850251" y="729705"/>
            <a:ext cx="5798947" cy="3525396"/>
          </a:xfrm>
        </p:spPr>
        <p:txBody>
          <a:bodyPr anchor="t" anchorCtr="0">
            <a:normAutofit/>
          </a:bodyPr>
          <a:lstStyle/>
          <a:p>
            <a:pPr>
              <a:lnSpc>
                <a:spcPct val="100000"/>
              </a:lnSpc>
            </a:pPr>
            <a:r>
              <a:rPr lang="en-US" sz="4000" dirty="0"/>
              <a:t>If </a:t>
            </a:r>
            <a:r>
              <a:rPr lang="en-US" sz="4000" i="1" dirty="0"/>
              <a:t>one or both of</a:t>
            </a:r>
            <a:r>
              <a:rPr lang="en-US" sz="4000" dirty="0"/>
              <a:t>:</a:t>
            </a:r>
            <a:br>
              <a:rPr lang="en-US" sz="4000" dirty="0"/>
            </a:br>
            <a:r>
              <a:rPr lang="en-US" sz="4000" dirty="0"/>
              <a:t>  • Time is remaining</a:t>
            </a:r>
            <a:br>
              <a:rPr lang="en-US" sz="4000" dirty="0"/>
            </a:br>
            <a:r>
              <a:rPr lang="en-US" sz="4000" dirty="0"/>
              <a:t>  • You have a question</a:t>
            </a:r>
            <a:br>
              <a:rPr lang="en-US" sz="4000" dirty="0"/>
            </a:br>
            <a:r>
              <a:rPr lang="en-US" sz="4000" dirty="0"/>
              <a:t>Then:</a:t>
            </a:r>
            <a:br>
              <a:rPr lang="en-US" sz="4000" dirty="0"/>
            </a:br>
            <a:r>
              <a:rPr lang="en-US" sz="4000" dirty="0"/>
              <a:t>  • Please ask question!</a:t>
            </a:r>
          </a:p>
        </p:txBody>
      </p:sp>
      <p:sp>
        <p:nvSpPr>
          <p:cNvPr id="4" name="Footer Placeholder 3">
            <a:extLst>
              <a:ext uri="{FF2B5EF4-FFF2-40B4-BE49-F238E27FC236}">
                <a16:creationId xmlns:a16="http://schemas.microsoft.com/office/drawing/2014/main" id="{4A4F89B2-562B-4697-B8A1-BEBD0C49BCBD}"/>
              </a:ext>
            </a:extLst>
          </p:cNvPr>
          <p:cNvSpPr>
            <a:spLocks noGrp="1"/>
          </p:cNvSpPr>
          <p:nvPr>
            <p:ph type="ftr" sz="quarter" idx="11"/>
          </p:nvPr>
        </p:nvSpPr>
        <p:spPr>
          <a:xfrm>
            <a:off x="33051" y="6492874"/>
            <a:ext cx="3634400" cy="365125"/>
          </a:xfrm>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D6054C51-7AAB-430B-9AEE-5042BDC3D705}"/>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t>71</a:t>
            </a:fld>
            <a:endParaRPr lang="en-US" dirty="0"/>
          </a:p>
        </p:txBody>
      </p:sp>
      <p:sp>
        <p:nvSpPr>
          <p:cNvPr id="3" name="TextBox 2">
            <a:extLst>
              <a:ext uri="{FF2B5EF4-FFF2-40B4-BE49-F238E27FC236}">
                <a16:creationId xmlns:a16="http://schemas.microsoft.com/office/drawing/2014/main" id="{AB0972D2-36A4-41F3-A3ED-5DE2AD85B4CA}"/>
              </a:ext>
            </a:extLst>
          </p:cNvPr>
          <p:cNvSpPr txBox="1"/>
          <p:nvPr/>
        </p:nvSpPr>
        <p:spPr>
          <a:xfrm>
            <a:off x="675625" y="4458268"/>
            <a:ext cx="7792749" cy="1582164"/>
          </a:xfrm>
          <a:prstGeom prst="rect">
            <a:avLst/>
          </a:prstGeom>
          <a:noFill/>
        </p:spPr>
        <p:txBody>
          <a:bodyPr wrap="square" rtlCol="0">
            <a:spAutoFit/>
          </a:bodyPr>
          <a:lstStyle/>
          <a:p>
            <a:pPr algn="ctr">
              <a:lnSpc>
                <a:spcPct val="150000"/>
              </a:lnSpc>
            </a:pPr>
            <a:r>
              <a:rPr lang="en-US" sz="4000" dirty="0">
                <a:solidFill>
                  <a:schemeClr val="accent1">
                    <a:lumMod val="75000"/>
                  </a:schemeClr>
                </a:solidFill>
              </a:rPr>
              <a:t>serenabooth@csail.mit.edu</a:t>
            </a:r>
            <a:br>
              <a:rPr lang="en-US" sz="4000" dirty="0">
                <a:solidFill>
                  <a:schemeClr val="accent1">
                    <a:lumMod val="75000"/>
                  </a:schemeClr>
                </a:solidFill>
              </a:rPr>
            </a:br>
            <a:r>
              <a:rPr lang="en-US" sz="2800" dirty="0"/>
              <a:t>github.com/serenabooth/logic-interpretability</a:t>
            </a:r>
          </a:p>
        </p:txBody>
      </p:sp>
    </p:spTree>
    <p:extLst>
      <p:ext uri="{BB962C8B-B14F-4D97-AF65-F5344CB8AC3E}">
        <p14:creationId xmlns:p14="http://schemas.microsoft.com/office/powerpoint/2010/main" val="251569705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0F9EAF-6AF8-4259-800C-D0A8816649BA}"/>
              </a:ext>
            </a:extLst>
          </p:cNvPr>
          <p:cNvSpPr>
            <a:spLocks noGrp="1"/>
          </p:cNvSpPr>
          <p:nvPr>
            <p:ph type="title"/>
          </p:nvPr>
        </p:nvSpPr>
        <p:spPr/>
        <p:txBody>
          <a:bodyPr/>
          <a:lstStyle/>
          <a:p>
            <a:r>
              <a:rPr lang="en-US" dirty="0"/>
              <a:t>Questions from IJCAI 2019</a:t>
            </a:r>
          </a:p>
        </p:txBody>
      </p:sp>
      <p:sp>
        <p:nvSpPr>
          <p:cNvPr id="7" name="Content Placeholder 6">
            <a:extLst>
              <a:ext uri="{FF2B5EF4-FFF2-40B4-BE49-F238E27FC236}">
                <a16:creationId xmlns:a16="http://schemas.microsoft.com/office/drawing/2014/main" id="{484D18EF-D2E2-41EC-B4DA-3C07D755B4F7}"/>
              </a:ext>
            </a:extLst>
          </p:cNvPr>
          <p:cNvSpPr>
            <a:spLocks noGrp="1"/>
          </p:cNvSpPr>
          <p:nvPr>
            <p:ph idx="1"/>
          </p:nvPr>
        </p:nvSpPr>
        <p:spPr/>
        <p:txBody>
          <a:bodyPr/>
          <a:lstStyle/>
          <a:p>
            <a:pPr marL="0" indent="0">
              <a:buNone/>
            </a:pPr>
            <a:r>
              <a:rPr lang="en-US" dirty="0"/>
              <a:t>Would using the graph representation result in increased interpretability?</a:t>
            </a:r>
          </a:p>
          <a:p>
            <a:r>
              <a:rPr lang="en-US" dirty="0"/>
              <a:t>There are conflicting prior results addressing this question. Huysmans et al. found decision tables to be more interpretable than trees for non-expert users, while Subramanian et al. and </a:t>
            </a:r>
            <a:r>
              <a:rPr lang="en-US" dirty="0" err="1"/>
              <a:t>Allahyari</a:t>
            </a:r>
            <a:r>
              <a:rPr lang="en-US" dirty="0"/>
              <a:t> and </a:t>
            </a:r>
            <a:r>
              <a:rPr lang="en-US" dirty="0" err="1"/>
              <a:t>Lavesson</a:t>
            </a:r>
            <a:r>
              <a:rPr lang="en-US" dirty="0"/>
              <a:t> found decision trees (compared to rule-based models) to be more interpretable for expert users. The metrics for these studies also differ.</a:t>
            </a:r>
          </a:p>
        </p:txBody>
      </p:sp>
      <p:sp>
        <p:nvSpPr>
          <p:cNvPr id="4" name="Footer Placeholder 3">
            <a:extLst>
              <a:ext uri="{FF2B5EF4-FFF2-40B4-BE49-F238E27FC236}">
                <a16:creationId xmlns:a16="http://schemas.microsoft.com/office/drawing/2014/main" id="{D37B9FD9-2331-4605-AA40-51EFDB5B6B79}"/>
              </a:ext>
            </a:extLst>
          </p:cNvPr>
          <p:cNvSpPr>
            <a:spLocks noGrp="1"/>
          </p:cNvSpPr>
          <p:nvPr>
            <p:ph type="ftr" sz="quarter" idx="11"/>
          </p:nvPr>
        </p:nvSpPr>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E1E70403-FD0D-4699-A7BA-2E9941F3CA49}"/>
              </a:ext>
            </a:extLst>
          </p:cNvPr>
          <p:cNvSpPr>
            <a:spLocks noGrp="1"/>
          </p:cNvSpPr>
          <p:nvPr>
            <p:ph type="sldNum" sz="quarter" idx="12"/>
          </p:nvPr>
        </p:nvSpPr>
        <p:spPr/>
        <p:txBody>
          <a:bodyPr/>
          <a:lstStyle/>
          <a:p>
            <a:fld id="{C83DD01A-3D0F-41C5-9769-10905174A33A}" type="slidenum">
              <a:rPr lang="en-US" smtClean="0"/>
              <a:t>72</a:t>
            </a:fld>
            <a:endParaRPr lang="en-US"/>
          </a:p>
        </p:txBody>
      </p:sp>
    </p:spTree>
    <p:extLst>
      <p:ext uri="{BB962C8B-B14F-4D97-AF65-F5344CB8AC3E}">
        <p14:creationId xmlns:p14="http://schemas.microsoft.com/office/powerpoint/2010/main" val="280636133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0F9EAF-6AF8-4259-800C-D0A8816649BA}"/>
              </a:ext>
            </a:extLst>
          </p:cNvPr>
          <p:cNvSpPr>
            <a:spLocks noGrp="1"/>
          </p:cNvSpPr>
          <p:nvPr>
            <p:ph type="title"/>
          </p:nvPr>
        </p:nvSpPr>
        <p:spPr/>
        <p:txBody>
          <a:bodyPr/>
          <a:lstStyle/>
          <a:p>
            <a:r>
              <a:rPr lang="en-US" dirty="0"/>
              <a:t>Questions from IJCAI 2019</a:t>
            </a:r>
          </a:p>
        </p:txBody>
      </p:sp>
      <p:sp>
        <p:nvSpPr>
          <p:cNvPr id="7" name="Content Placeholder 6">
            <a:extLst>
              <a:ext uri="{FF2B5EF4-FFF2-40B4-BE49-F238E27FC236}">
                <a16:creationId xmlns:a16="http://schemas.microsoft.com/office/drawing/2014/main" id="{484D18EF-D2E2-41EC-B4DA-3C07D755B4F7}"/>
              </a:ext>
            </a:extLst>
          </p:cNvPr>
          <p:cNvSpPr>
            <a:spLocks noGrp="1"/>
          </p:cNvSpPr>
          <p:nvPr>
            <p:ph idx="1"/>
          </p:nvPr>
        </p:nvSpPr>
        <p:spPr/>
        <p:txBody>
          <a:bodyPr/>
          <a:lstStyle/>
          <a:p>
            <a:pPr marL="0" indent="0">
              <a:buNone/>
            </a:pPr>
            <a:r>
              <a:rPr lang="en-US" dirty="0"/>
              <a:t>Did we consider number of literals per term as a fixed effect?</a:t>
            </a:r>
          </a:p>
          <a:p>
            <a:r>
              <a:rPr lang="en-US" dirty="0"/>
              <a:t>No, this question remains. We also did not consider any formulas with more than 4-5 literals per term.</a:t>
            </a:r>
          </a:p>
          <a:p>
            <a:pPr marL="0" indent="0">
              <a:buNone/>
            </a:pPr>
            <a:endParaRPr lang="en-US" dirty="0"/>
          </a:p>
          <a:p>
            <a:pPr marL="0" indent="0">
              <a:buNone/>
            </a:pPr>
            <a:r>
              <a:rPr lang="en-US" dirty="0"/>
              <a:t>Have we evaluated fuzzy logic?</a:t>
            </a:r>
          </a:p>
          <a:p>
            <a:r>
              <a:rPr lang="en-US" dirty="0"/>
              <a:t>Not yet! </a:t>
            </a:r>
          </a:p>
          <a:p>
            <a:pPr marL="0" indent="0">
              <a:buNone/>
            </a:pPr>
            <a:endParaRPr lang="en-US" dirty="0"/>
          </a:p>
        </p:txBody>
      </p:sp>
      <p:sp>
        <p:nvSpPr>
          <p:cNvPr id="4" name="Footer Placeholder 3">
            <a:extLst>
              <a:ext uri="{FF2B5EF4-FFF2-40B4-BE49-F238E27FC236}">
                <a16:creationId xmlns:a16="http://schemas.microsoft.com/office/drawing/2014/main" id="{D37B9FD9-2331-4605-AA40-51EFDB5B6B79}"/>
              </a:ext>
            </a:extLst>
          </p:cNvPr>
          <p:cNvSpPr>
            <a:spLocks noGrp="1"/>
          </p:cNvSpPr>
          <p:nvPr>
            <p:ph type="ftr" sz="quarter" idx="11"/>
          </p:nvPr>
        </p:nvSpPr>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E1E70403-FD0D-4699-A7BA-2E9941F3CA49}"/>
              </a:ext>
            </a:extLst>
          </p:cNvPr>
          <p:cNvSpPr>
            <a:spLocks noGrp="1"/>
          </p:cNvSpPr>
          <p:nvPr>
            <p:ph type="sldNum" sz="quarter" idx="12"/>
          </p:nvPr>
        </p:nvSpPr>
        <p:spPr/>
        <p:txBody>
          <a:bodyPr/>
          <a:lstStyle/>
          <a:p>
            <a:fld id="{C83DD01A-3D0F-41C5-9769-10905174A33A}" type="slidenum">
              <a:rPr lang="en-US" smtClean="0"/>
              <a:t>73</a:t>
            </a:fld>
            <a:endParaRPr lang="en-US"/>
          </a:p>
        </p:txBody>
      </p:sp>
    </p:spTree>
    <p:extLst>
      <p:ext uri="{BB962C8B-B14F-4D97-AF65-F5344CB8AC3E}">
        <p14:creationId xmlns:p14="http://schemas.microsoft.com/office/powerpoint/2010/main" val="504096453"/>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0F9EAF-6AF8-4259-800C-D0A8816649BA}"/>
              </a:ext>
            </a:extLst>
          </p:cNvPr>
          <p:cNvSpPr>
            <a:spLocks noGrp="1"/>
          </p:cNvSpPr>
          <p:nvPr>
            <p:ph type="title"/>
          </p:nvPr>
        </p:nvSpPr>
        <p:spPr/>
        <p:txBody>
          <a:bodyPr/>
          <a:lstStyle/>
          <a:p>
            <a:r>
              <a:rPr lang="en-US" dirty="0"/>
              <a:t>Questions from IJCAI 2019</a:t>
            </a:r>
          </a:p>
        </p:txBody>
      </p:sp>
      <p:sp>
        <p:nvSpPr>
          <p:cNvPr id="7" name="Content Placeholder 6">
            <a:extLst>
              <a:ext uri="{FF2B5EF4-FFF2-40B4-BE49-F238E27FC236}">
                <a16:creationId xmlns:a16="http://schemas.microsoft.com/office/drawing/2014/main" id="{484D18EF-D2E2-41EC-B4DA-3C07D755B4F7}"/>
              </a:ext>
            </a:extLst>
          </p:cNvPr>
          <p:cNvSpPr>
            <a:spLocks noGrp="1"/>
          </p:cNvSpPr>
          <p:nvPr>
            <p:ph idx="1"/>
          </p:nvPr>
        </p:nvSpPr>
        <p:spPr/>
        <p:txBody>
          <a:bodyPr/>
          <a:lstStyle/>
          <a:p>
            <a:pPr marL="0" indent="0">
              <a:buNone/>
            </a:pPr>
            <a:r>
              <a:rPr lang="en-US" dirty="0"/>
              <a:t>Are there implications for </a:t>
            </a:r>
            <a:r>
              <a:rPr lang="en-US" i="1" dirty="0"/>
              <a:t>trust </a:t>
            </a:r>
            <a:r>
              <a:rPr lang="en-US" dirty="0"/>
              <a:t>and </a:t>
            </a:r>
            <a:r>
              <a:rPr lang="en-US" i="1" dirty="0"/>
              <a:t>mental models</a:t>
            </a:r>
            <a:r>
              <a:rPr lang="en-US" dirty="0"/>
              <a:t> in interaction?</a:t>
            </a:r>
          </a:p>
          <a:p>
            <a:r>
              <a:rPr lang="en-US" dirty="0"/>
              <a:t>Absolutely. Our work in general aims to facilitate robots and humans collaborating, working together in shared spaces. Giving the robot the ability to communicate with its human peers–in this case, through logic–is an early step in this direction. Inevitably, considering both trust and mental models will be essential for enabling these human-robot collaborations.</a:t>
            </a:r>
          </a:p>
          <a:p>
            <a:pPr marL="0" indent="0">
              <a:buNone/>
            </a:pPr>
            <a:endParaRPr lang="en-US" dirty="0"/>
          </a:p>
        </p:txBody>
      </p:sp>
      <p:sp>
        <p:nvSpPr>
          <p:cNvPr id="4" name="Footer Placeholder 3">
            <a:extLst>
              <a:ext uri="{FF2B5EF4-FFF2-40B4-BE49-F238E27FC236}">
                <a16:creationId xmlns:a16="http://schemas.microsoft.com/office/drawing/2014/main" id="{D37B9FD9-2331-4605-AA40-51EFDB5B6B79}"/>
              </a:ext>
            </a:extLst>
          </p:cNvPr>
          <p:cNvSpPr>
            <a:spLocks noGrp="1"/>
          </p:cNvSpPr>
          <p:nvPr>
            <p:ph type="ftr" sz="quarter" idx="11"/>
          </p:nvPr>
        </p:nvSpPr>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E1E70403-FD0D-4699-A7BA-2E9941F3CA49}"/>
              </a:ext>
            </a:extLst>
          </p:cNvPr>
          <p:cNvSpPr>
            <a:spLocks noGrp="1"/>
          </p:cNvSpPr>
          <p:nvPr>
            <p:ph type="sldNum" sz="quarter" idx="12"/>
          </p:nvPr>
        </p:nvSpPr>
        <p:spPr/>
        <p:txBody>
          <a:bodyPr/>
          <a:lstStyle/>
          <a:p>
            <a:fld id="{C83DD01A-3D0F-41C5-9769-10905174A33A}" type="slidenum">
              <a:rPr lang="en-US" smtClean="0"/>
              <a:t>74</a:t>
            </a:fld>
            <a:endParaRPr lang="en-US"/>
          </a:p>
        </p:txBody>
      </p:sp>
    </p:spTree>
    <p:extLst>
      <p:ext uri="{BB962C8B-B14F-4D97-AF65-F5344CB8AC3E}">
        <p14:creationId xmlns:p14="http://schemas.microsoft.com/office/powerpoint/2010/main" val="317091735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0F9EAF-6AF8-4259-800C-D0A8816649BA}"/>
              </a:ext>
            </a:extLst>
          </p:cNvPr>
          <p:cNvSpPr>
            <a:spLocks noGrp="1"/>
          </p:cNvSpPr>
          <p:nvPr>
            <p:ph type="title"/>
          </p:nvPr>
        </p:nvSpPr>
        <p:spPr/>
        <p:txBody>
          <a:bodyPr/>
          <a:lstStyle/>
          <a:p>
            <a:r>
              <a:rPr lang="en-US" dirty="0"/>
              <a:t>Questions from IJCAI 2019</a:t>
            </a:r>
          </a:p>
        </p:txBody>
      </p:sp>
      <p:sp>
        <p:nvSpPr>
          <p:cNvPr id="7" name="Content Placeholder 6">
            <a:extLst>
              <a:ext uri="{FF2B5EF4-FFF2-40B4-BE49-F238E27FC236}">
                <a16:creationId xmlns:a16="http://schemas.microsoft.com/office/drawing/2014/main" id="{484D18EF-D2E2-41EC-B4DA-3C07D755B4F7}"/>
              </a:ext>
            </a:extLst>
          </p:cNvPr>
          <p:cNvSpPr>
            <a:spLocks noGrp="1"/>
          </p:cNvSpPr>
          <p:nvPr>
            <p:ph idx="1"/>
          </p:nvPr>
        </p:nvSpPr>
        <p:spPr>
          <a:xfrm>
            <a:off x="628650" y="1756372"/>
            <a:ext cx="7886700" cy="4542828"/>
          </a:xfrm>
        </p:spPr>
        <p:txBody>
          <a:bodyPr>
            <a:normAutofit/>
          </a:bodyPr>
          <a:lstStyle/>
          <a:p>
            <a:pPr marL="0" indent="0">
              <a:buNone/>
            </a:pPr>
            <a:r>
              <a:rPr lang="en-US" dirty="0"/>
              <a:t>If our formula cannot be expressed in a small formula, is there any hope for interpretability?</a:t>
            </a:r>
          </a:p>
          <a:p>
            <a:r>
              <a:rPr lang="en-US" dirty="0"/>
              <a:t>We’re not sure. It’s possible that there are certain ideas which just cannot reasonably be expressed in this proposed language of interpretability. However, we are optimistic that we can combine multiple approaches to enable such richness. For example, we might be able to combine general policy summaries, as shown here, along with exemptions. </a:t>
            </a:r>
          </a:p>
          <a:p>
            <a:pPr marL="0" indent="0">
              <a:buNone/>
            </a:pPr>
            <a:endParaRPr lang="en-US" dirty="0"/>
          </a:p>
        </p:txBody>
      </p:sp>
      <p:sp>
        <p:nvSpPr>
          <p:cNvPr id="4" name="Footer Placeholder 3">
            <a:extLst>
              <a:ext uri="{FF2B5EF4-FFF2-40B4-BE49-F238E27FC236}">
                <a16:creationId xmlns:a16="http://schemas.microsoft.com/office/drawing/2014/main" id="{D37B9FD9-2331-4605-AA40-51EFDB5B6B79}"/>
              </a:ext>
            </a:extLst>
          </p:cNvPr>
          <p:cNvSpPr>
            <a:spLocks noGrp="1"/>
          </p:cNvSpPr>
          <p:nvPr>
            <p:ph type="ftr" sz="quarter" idx="11"/>
          </p:nvPr>
        </p:nvSpPr>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E1E70403-FD0D-4699-A7BA-2E9941F3CA49}"/>
              </a:ext>
            </a:extLst>
          </p:cNvPr>
          <p:cNvSpPr>
            <a:spLocks noGrp="1"/>
          </p:cNvSpPr>
          <p:nvPr>
            <p:ph type="sldNum" sz="quarter" idx="12"/>
          </p:nvPr>
        </p:nvSpPr>
        <p:spPr/>
        <p:txBody>
          <a:bodyPr/>
          <a:lstStyle/>
          <a:p>
            <a:fld id="{C83DD01A-3D0F-41C5-9769-10905174A33A}" type="slidenum">
              <a:rPr lang="en-US" smtClean="0"/>
              <a:t>75</a:t>
            </a:fld>
            <a:endParaRPr lang="en-US"/>
          </a:p>
        </p:txBody>
      </p:sp>
    </p:spTree>
    <p:extLst>
      <p:ext uri="{BB962C8B-B14F-4D97-AF65-F5344CB8AC3E}">
        <p14:creationId xmlns:p14="http://schemas.microsoft.com/office/powerpoint/2010/main" val="27510864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0F9EAF-6AF8-4259-800C-D0A8816649BA}"/>
              </a:ext>
            </a:extLst>
          </p:cNvPr>
          <p:cNvSpPr>
            <a:spLocks noGrp="1"/>
          </p:cNvSpPr>
          <p:nvPr>
            <p:ph type="title"/>
          </p:nvPr>
        </p:nvSpPr>
        <p:spPr/>
        <p:txBody>
          <a:bodyPr/>
          <a:lstStyle/>
          <a:p>
            <a:r>
              <a:rPr lang="en-US" dirty="0"/>
              <a:t>Citations</a:t>
            </a:r>
          </a:p>
        </p:txBody>
      </p:sp>
      <p:sp>
        <p:nvSpPr>
          <p:cNvPr id="7" name="Content Placeholder 6">
            <a:extLst>
              <a:ext uri="{FF2B5EF4-FFF2-40B4-BE49-F238E27FC236}">
                <a16:creationId xmlns:a16="http://schemas.microsoft.com/office/drawing/2014/main" id="{484D18EF-D2E2-41EC-B4DA-3C07D755B4F7}"/>
              </a:ext>
            </a:extLst>
          </p:cNvPr>
          <p:cNvSpPr>
            <a:spLocks noGrp="1"/>
          </p:cNvSpPr>
          <p:nvPr>
            <p:ph idx="1"/>
          </p:nvPr>
        </p:nvSpPr>
        <p:spPr>
          <a:xfrm>
            <a:off x="628650" y="1509716"/>
            <a:ext cx="7886700" cy="4667248"/>
          </a:xfrm>
        </p:spPr>
        <p:txBody>
          <a:bodyPr>
            <a:noAutofit/>
          </a:bodyPr>
          <a:lstStyle/>
          <a:p>
            <a:pPr marL="0" indent="0">
              <a:lnSpc>
                <a:spcPct val="100000"/>
              </a:lnSpc>
              <a:buNone/>
            </a:pPr>
            <a:r>
              <a:rPr lang="en-US" sz="2000" b="1" dirty="0"/>
              <a:t>[</a:t>
            </a:r>
            <a:r>
              <a:rPr lang="en-US" sz="2000" b="1" dirty="0" err="1"/>
              <a:t>Allahyari</a:t>
            </a:r>
            <a:r>
              <a:rPr lang="en-US" sz="2000" b="1" dirty="0"/>
              <a:t> and </a:t>
            </a:r>
            <a:r>
              <a:rPr lang="en-US" sz="2000" b="1" dirty="0" err="1"/>
              <a:t>Lavesson</a:t>
            </a:r>
            <a:r>
              <a:rPr lang="en-US" sz="2000" b="1" dirty="0"/>
              <a:t>, 2011] </a:t>
            </a:r>
            <a:r>
              <a:rPr lang="en-US" sz="2000" dirty="0"/>
              <a:t>Hiva </a:t>
            </a:r>
            <a:r>
              <a:rPr lang="en-US" sz="2000" dirty="0" err="1"/>
              <a:t>Allahyari</a:t>
            </a:r>
            <a:r>
              <a:rPr lang="en-US" sz="2000" dirty="0"/>
              <a:t> and </a:t>
            </a:r>
            <a:r>
              <a:rPr lang="en-US" sz="2000" dirty="0" err="1"/>
              <a:t>Niklas</a:t>
            </a:r>
            <a:r>
              <a:rPr lang="en-US" sz="2000" dirty="0"/>
              <a:t> </a:t>
            </a:r>
            <a:r>
              <a:rPr lang="en-US" sz="2000" dirty="0" err="1"/>
              <a:t>Lavesson</a:t>
            </a:r>
            <a:r>
              <a:rPr lang="en-US" sz="2000" dirty="0"/>
              <a:t>. User-oriented assessment of classification model understandability. In 11th </a:t>
            </a:r>
            <a:r>
              <a:rPr lang="en-US" sz="2000" dirty="0" err="1"/>
              <a:t>scandinavian</a:t>
            </a:r>
            <a:r>
              <a:rPr lang="en-US" sz="2000" dirty="0"/>
              <a:t> conference on Artificial intelligence. IOS Press, 2011.</a:t>
            </a:r>
          </a:p>
          <a:p>
            <a:pPr marL="0" indent="0">
              <a:lnSpc>
                <a:spcPct val="100000"/>
              </a:lnSpc>
              <a:buNone/>
            </a:pPr>
            <a:r>
              <a:rPr lang="en-US" sz="2000" b="1" dirty="0"/>
              <a:t>[Angelino et al., 2018] </a:t>
            </a:r>
            <a:r>
              <a:rPr lang="en-US" sz="2000" dirty="0"/>
              <a:t>Elaine Angelino, Nicholas </a:t>
            </a:r>
            <a:r>
              <a:rPr lang="en-US" sz="2000" dirty="0" err="1"/>
              <a:t>Larus</a:t>
            </a:r>
            <a:r>
              <a:rPr lang="en-US" sz="2000" dirty="0"/>
              <a:t>-Stone, Daniel Alabi, Margo Seltzer, and Cynthia Rudin. Certifiably optimal rule lists for categorical data. Journal of Machine Learning Research, 19:1–79, 2018. </a:t>
            </a:r>
          </a:p>
          <a:p>
            <a:pPr marL="0" indent="0">
              <a:lnSpc>
                <a:spcPct val="100000"/>
              </a:lnSpc>
              <a:buNone/>
            </a:pPr>
            <a:r>
              <a:rPr lang="en-US" sz="2000" b="1" dirty="0"/>
              <a:t>[</a:t>
            </a:r>
            <a:r>
              <a:rPr lang="en-US" sz="2000" b="1" dirty="0" err="1"/>
              <a:t>Darwiche</a:t>
            </a:r>
            <a:r>
              <a:rPr lang="en-US" sz="2000" b="1" dirty="0"/>
              <a:t> and Marquis, 2002] </a:t>
            </a:r>
            <a:r>
              <a:rPr lang="en-US" sz="2000" dirty="0"/>
              <a:t>Adnan </a:t>
            </a:r>
            <a:r>
              <a:rPr lang="en-US" sz="2000" dirty="0" err="1"/>
              <a:t>Darwiche</a:t>
            </a:r>
            <a:r>
              <a:rPr lang="en-US" sz="2000" dirty="0"/>
              <a:t> and Pierre Marquis. A knowledge compilation map. Journal of Artificial Intelligence Research, 17:229–264, 2002.</a:t>
            </a:r>
          </a:p>
          <a:p>
            <a:pPr marL="0" indent="0">
              <a:lnSpc>
                <a:spcPct val="100000"/>
              </a:lnSpc>
              <a:buNone/>
            </a:pPr>
            <a:r>
              <a:rPr lang="en-US" sz="2000" b="1" dirty="0"/>
              <a:t>[Doshi-Velez and Kim, 2017] </a:t>
            </a:r>
            <a:r>
              <a:rPr lang="en-US" sz="2000" dirty="0"/>
              <a:t>Finale Doshi-Velez and Been Kim. Towards a rigorous science of interpretable machine learning. </a:t>
            </a:r>
            <a:r>
              <a:rPr lang="en-US" sz="2000" dirty="0" err="1"/>
              <a:t>arXiv</a:t>
            </a:r>
            <a:r>
              <a:rPr lang="en-US" sz="2000" dirty="0"/>
              <a:t> preprint arXiv:1702.08608, 2017.</a:t>
            </a:r>
          </a:p>
        </p:txBody>
      </p:sp>
      <p:sp>
        <p:nvSpPr>
          <p:cNvPr id="4" name="Footer Placeholder 3">
            <a:extLst>
              <a:ext uri="{FF2B5EF4-FFF2-40B4-BE49-F238E27FC236}">
                <a16:creationId xmlns:a16="http://schemas.microsoft.com/office/drawing/2014/main" id="{D37B9FD9-2331-4605-AA40-51EFDB5B6B79}"/>
              </a:ext>
            </a:extLst>
          </p:cNvPr>
          <p:cNvSpPr>
            <a:spLocks noGrp="1"/>
          </p:cNvSpPr>
          <p:nvPr>
            <p:ph type="ftr" sz="quarter" idx="11"/>
          </p:nvPr>
        </p:nvSpPr>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E1E70403-FD0D-4699-A7BA-2E9941F3CA49}"/>
              </a:ext>
            </a:extLst>
          </p:cNvPr>
          <p:cNvSpPr>
            <a:spLocks noGrp="1"/>
          </p:cNvSpPr>
          <p:nvPr>
            <p:ph type="sldNum" sz="quarter" idx="12"/>
          </p:nvPr>
        </p:nvSpPr>
        <p:spPr/>
        <p:txBody>
          <a:bodyPr/>
          <a:lstStyle/>
          <a:p>
            <a:fld id="{C83DD01A-3D0F-41C5-9769-10905174A33A}" type="slidenum">
              <a:rPr lang="en-US" smtClean="0"/>
              <a:t>76</a:t>
            </a:fld>
            <a:endParaRPr lang="en-US"/>
          </a:p>
        </p:txBody>
      </p:sp>
    </p:spTree>
    <p:extLst>
      <p:ext uri="{BB962C8B-B14F-4D97-AF65-F5344CB8AC3E}">
        <p14:creationId xmlns:p14="http://schemas.microsoft.com/office/powerpoint/2010/main" val="41219971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0F9EAF-6AF8-4259-800C-D0A8816649BA}"/>
              </a:ext>
            </a:extLst>
          </p:cNvPr>
          <p:cNvSpPr>
            <a:spLocks noGrp="1"/>
          </p:cNvSpPr>
          <p:nvPr>
            <p:ph type="title"/>
          </p:nvPr>
        </p:nvSpPr>
        <p:spPr/>
        <p:txBody>
          <a:bodyPr/>
          <a:lstStyle/>
          <a:p>
            <a:r>
              <a:rPr lang="en-US" dirty="0"/>
              <a:t>Citations</a:t>
            </a:r>
          </a:p>
        </p:txBody>
      </p:sp>
      <p:sp>
        <p:nvSpPr>
          <p:cNvPr id="7" name="Content Placeholder 6">
            <a:extLst>
              <a:ext uri="{FF2B5EF4-FFF2-40B4-BE49-F238E27FC236}">
                <a16:creationId xmlns:a16="http://schemas.microsoft.com/office/drawing/2014/main" id="{484D18EF-D2E2-41EC-B4DA-3C07D755B4F7}"/>
              </a:ext>
            </a:extLst>
          </p:cNvPr>
          <p:cNvSpPr>
            <a:spLocks noGrp="1"/>
          </p:cNvSpPr>
          <p:nvPr>
            <p:ph idx="1"/>
          </p:nvPr>
        </p:nvSpPr>
        <p:spPr>
          <a:xfrm>
            <a:off x="628650" y="1509716"/>
            <a:ext cx="7886700" cy="4667248"/>
          </a:xfrm>
        </p:spPr>
        <p:txBody>
          <a:bodyPr>
            <a:noAutofit/>
          </a:bodyPr>
          <a:lstStyle/>
          <a:p>
            <a:pPr marL="0" indent="0">
              <a:lnSpc>
                <a:spcPct val="100000"/>
              </a:lnSpc>
              <a:buNone/>
            </a:pPr>
            <a:r>
              <a:rPr lang="en-US" sz="2000" b="1" dirty="0"/>
              <a:t>[</a:t>
            </a:r>
            <a:r>
              <a:rPr lang="en-US" sz="2000" b="1" dirty="0" err="1"/>
              <a:t>Garofalakis</a:t>
            </a:r>
            <a:r>
              <a:rPr lang="en-US" sz="2000" b="1" dirty="0"/>
              <a:t> et al., 2000] </a:t>
            </a:r>
            <a:r>
              <a:rPr lang="en-US" sz="2000" dirty="0" err="1"/>
              <a:t>Garofalakis</a:t>
            </a:r>
            <a:r>
              <a:rPr lang="en-US" sz="2000" dirty="0"/>
              <a:t>, Minos, et al. "Efficient algorithms for constructing decision trees with constraints." Conference on Knowledge Discovery in Data: Proceedings of the sixth ACM SIGKDD international conference on Knowledge discovery and data mining. Vol. 20. No. 23. 2000.</a:t>
            </a:r>
          </a:p>
          <a:p>
            <a:pPr marL="0" indent="0">
              <a:lnSpc>
                <a:spcPct val="100000"/>
              </a:lnSpc>
              <a:buNone/>
            </a:pPr>
            <a:r>
              <a:rPr lang="en-US" sz="2000" b="1" dirty="0"/>
              <a:t>[Hayes and Shah, 2017] </a:t>
            </a:r>
            <a:r>
              <a:rPr lang="en-US" sz="2000" dirty="0"/>
              <a:t>Bradley Hayes and Julie A Shah. Improving robot controller transparency through autonomous policy explanation. In Proceedings of the 2017 ACM/IEEE international conference on human-robot interaction, pages 303–312. ACM, 2017.</a:t>
            </a:r>
          </a:p>
          <a:p>
            <a:pPr marL="0" indent="0">
              <a:lnSpc>
                <a:spcPct val="100000"/>
              </a:lnSpc>
              <a:buNone/>
            </a:pPr>
            <a:r>
              <a:rPr lang="en-US" sz="2000" b="1" dirty="0"/>
              <a:t>[Huysmans et al., 2011] </a:t>
            </a:r>
            <a:r>
              <a:rPr lang="en-US" sz="2000" dirty="0"/>
              <a:t>Johan Huysmans, Karel </a:t>
            </a:r>
            <a:r>
              <a:rPr lang="en-US" sz="2000" dirty="0" err="1"/>
              <a:t>Dejaeger</a:t>
            </a:r>
            <a:r>
              <a:rPr lang="en-US" sz="2000" dirty="0"/>
              <a:t>, Christophe </a:t>
            </a:r>
            <a:r>
              <a:rPr lang="en-US" sz="2000" dirty="0" err="1"/>
              <a:t>Mues</a:t>
            </a:r>
            <a:r>
              <a:rPr lang="en-US" sz="2000" dirty="0"/>
              <a:t>, Jan </a:t>
            </a:r>
            <a:r>
              <a:rPr lang="en-US" sz="2000" dirty="0" err="1"/>
              <a:t>Vanthienen</a:t>
            </a:r>
            <a:r>
              <a:rPr lang="en-US" sz="2000" dirty="0"/>
              <a:t>, and Bart </a:t>
            </a:r>
            <a:r>
              <a:rPr lang="en-US" sz="2000" dirty="0" err="1"/>
              <a:t>Baesens</a:t>
            </a:r>
            <a:r>
              <a:rPr lang="en-US" sz="2000" dirty="0"/>
              <a:t>. An empirical evaluation of the comprehensibility of decision table, tree and rule based predictive models. Decision Support Systems, 51(1):141–154, 2011.</a:t>
            </a:r>
          </a:p>
        </p:txBody>
      </p:sp>
      <p:sp>
        <p:nvSpPr>
          <p:cNvPr id="4" name="Footer Placeholder 3">
            <a:extLst>
              <a:ext uri="{FF2B5EF4-FFF2-40B4-BE49-F238E27FC236}">
                <a16:creationId xmlns:a16="http://schemas.microsoft.com/office/drawing/2014/main" id="{D37B9FD9-2331-4605-AA40-51EFDB5B6B79}"/>
              </a:ext>
            </a:extLst>
          </p:cNvPr>
          <p:cNvSpPr>
            <a:spLocks noGrp="1"/>
          </p:cNvSpPr>
          <p:nvPr>
            <p:ph type="ftr" sz="quarter" idx="11"/>
          </p:nvPr>
        </p:nvSpPr>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E1E70403-FD0D-4699-A7BA-2E9941F3CA49}"/>
              </a:ext>
            </a:extLst>
          </p:cNvPr>
          <p:cNvSpPr>
            <a:spLocks noGrp="1"/>
          </p:cNvSpPr>
          <p:nvPr>
            <p:ph type="sldNum" sz="quarter" idx="12"/>
          </p:nvPr>
        </p:nvSpPr>
        <p:spPr/>
        <p:txBody>
          <a:bodyPr/>
          <a:lstStyle/>
          <a:p>
            <a:fld id="{C83DD01A-3D0F-41C5-9769-10905174A33A}" type="slidenum">
              <a:rPr lang="en-US" smtClean="0"/>
              <a:t>77</a:t>
            </a:fld>
            <a:endParaRPr lang="en-US"/>
          </a:p>
        </p:txBody>
      </p:sp>
    </p:spTree>
    <p:extLst>
      <p:ext uri="{BB962C8B-B14F-4D97-AF65-F5344CB8AC3E}">
        <p14:creationId xmlns:p14="http://schemas.microsoft.com/office/powerpoint/2010/main" val="58322902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0F9EAF-6AF8-4259-800C-D0A8816649BA}"/>
              </a:ext>
            </a:extLst>
          </p:cNvPr>
          <p:cNvSpPr>
            <a:spLocks noGrp="1"/>
          </p:cNvSpPr>
          <p:nvPr>
            <p:ph type="title"/>
          </p:nvPr>
        </p:nvSpPr>
        <p:spPr/>
        <p:txBody>
          <a:bodyPr/>
          <a:lstStyle/>
          <a:p>
            <a:r>
              <a:rPr lang="en-US" dirty="0"/>
              <a:t>Citations</a:t>
            </a:r>
          </a:p>
        </p:txBody>
      </p:sp>
      <p:sp>
        <p:nvSpPr>
          <p:cNvPr id="7" name="Content Placeholder 6">
            <a:extLst>
              <a:ext uri="{FF2B5EF4-FFF2-40B4-BE49-F238E27FC236}">
                <a16:creationId xmlns:a16="http://schemas.microsoft.com/office/drawing/2014/main" id="{484D18EF-D2E2-41EC-B4DA-3C07D755B4F7}"/>
              </a:ext>
            </a:extLst>
          </p:cNvPr>
          <p:cNvSpPr>
            <a:spLocks noGrp="1"/>
          </p:cNvSpPr>
          <p:nvPr>
            <p:ph idx="1"/>
          </p:nvPr>
        </p:nvSpPr>
        <p:spPr>
          <a:xfrm>
            <a:off x="628650" y="1509716"/>
            <a:ext cx="7886700" cy="4667248"/>
          </a:xfrm>
        </p:spPr>
        <p:txBody>
          <a:bodyPr>
            <a:noAutofit/>
          </a:bodyPr>
          <a:lstStyle/>
          <a:p>
            <a:pPr marL="0" indent="0">
              <a:lnSpc>
                <a:spcPct val="100000"/>
              </a:lnSpc>
              <a:buNone/>
            </a:pPr>
            <a:r>
              <a:rPr lang="en-US" sz="2000" b="1" dirty="0"/>
              <a:t>[Subramanian et al., 1992] </a:t>
            </a:r>
            <a:r>
              <a:rPr lang="en-US" sz="2000" dirty="0"/>
              <a:t>Girish H. Subramanian, John </a:t>
            </a:r>
            <a:r>
              <a:rPr lang="en-US" sz="2000" dirty="0" err="1"/>
              <a:t>Nosek</a:t>
            </a:r>
            <a:r>
              <a:rPr lang="en-US" sz="2000" dirty="0"/>
              <a:t>, Sankaran P. Raghunathan, and Santosh S. </a:t>
            </a:r>
            <a:r>
              <a:rPr lang="en-US" sz="2000" dirty="0" err="1"/>
              <a:t>Kanitkar</a:t>
            </a:r>
            <a:r>
              <a:rPr lang="en-US" sz="2000" dirty="0"/>
              <a:t>. A comparison of the decision table and tree. </a:t>
            </a:r>
            <a:r>
              <a:rPr lang="en-US" sz="2000" dirty="0" err="1"/>
              <a:t>Commun</a:t>
            </a:r>
            <a:r>
              <a:rPr lang="en-US" sz="2000" dirty="0"/>
              <a:t>. ACM, 35(1):89–94, January 1992</a:t>
            </a:r>
          </a:p>
          <a:p>
            <a:pPr marL="0" indent="0">
              <a:lnSpc>
                <a:spcPct val="100000"/>
              </a:lnSpc>
              <a:buNone/>
            </a:pPr>
            <a:r>
              <a:rPr lang="en-US" sz="2000" b="1" dirty="0"/>
              <a:t>[Van </a:t>
            </a:r>
            <a:r>
              <a:rPr lang="en-US" sz="2000" b="1" dirty="0" err="1"/>
              <a:t>Wikj</a:t>
            </a:r>
            <a:r>
              <a:rPr lang="en-US" sz="2000" b="1" dirty="0"/>
              <a:t>, 2006] </a:t>
            </a:r>
            <a:r>
              <a:rPr lang="en-US" sz="2000" dirty="0"/>
              <a:t>Maarten van </a:t>
            </a:r>
            <a:r>
              <a:rPr lang="en-US" sz="2000" dirty="0" err="1"/>
              <a:t>Wijk</a:t>
            </a:r>
            <a:r>
              <a:rPr lang="en-US" sz="2000" dirty="0"/>
              <a:t>. Logical connectives in natural language: a cultural evolutionary approach. PhD thesis, Universiteit Leiden, 2006.</a:t>
            </a:r>
          </a:p>
        </p:txBody>
      </p:sp>
      <p:sp>
        <p:nvSpPr>
          <p:cNvPr id="4" name="Footer Placeholder 3">
            <a:extLst>
              <a:ext uri="{FF2B5EF4-FFF2-40B4-BE49-F238E27FC236}">
                <a16:creationId xmlns:a16="http://schemas.microsoft.com/office/drawing/2014/main" id="{D37B9FD9-2331-4605-AA40-51EFDB5B6B79}"/>
              </a:ext>
            </a:extLst>
          </p:cNvPr>
          <p:cNvSpPr>
            <a:spLocks noGrp="1"/>
          </p:cNvSpPr>
          <p:nvPr>
            <p:ph type="ftr" sz="quarter" idx="11"/>
          </p:nvPr>
        </p:nvSpPr>
        <p:spPr/>
        <p:txBody>
          <a:bodyPr/>
          <a:lstStyle/>
          <a:p>
            <a:r>
              <a:rPr lang="en-US" dirty="0"/>
              <a:t>Booth et al. • Logic Interpretability • IJCAI 2019</a:t>
            </a:r>
          </a:p>
        </p:txBody>
      </p:sp>
      <p:sp>
        <p:nvSpPr>
          <p:cNvPr id="5" name="Slide Number Placeholder 4">
            <a:extLst>
              <a:ext uri="{FF2B5EF4-FFF2-40B4-BE49-F238E27FC236}">
                <a16:creationId xmlns:a16="http://schemas.microsoft.com/office/drawing/2014/main" id="{E1E70403-FD0D-4699-A7BA-2E9941F3CA49}"/>
              </a:ext>
            </a:extLst>
          </p:cNvPr>
          <p:cNvSpPr>
            <a:spLocks noGrp="1"/>
          </p:cNvSpPr>
          <p:nvPr>
            <p:ph type="sldNum" sz="quarter" idx="12"/>
          </p:nvPr>
        </p:nvSpPr>
        <p:spPr/>
        <p:txBody>
          <a:bodyPr/>
          <a:lstStyle/>
          <a:p>
            <a:fld id="{C83DD01A-3D0F-41C5-9769-10905174A33A}" type="slidenum">
              <a:rPr lang="en-US" smtClean="0"/>
              <a:t>78</a:t>
            </a:fld>
            <a:endParaRPr lang="en-US"/>
          </a:p>
        </p:txBody>
      </p:sp>
    </p:spTree>
    <p:extLst>
      <p:ext uri="{BB962C8B-B14F-4D97-AF65-F5344CB8AC3E}">
        <p14:creationId xmlns:p14="http://schemas.microsoft.com/office/powerpoint/2010/main" val="5455200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57B3B-02CD-49D2-B0B3-D063E38362FE}"/>
              </a:ext>
            </a:extLst>
          </p:cNvPr>
          <p:cNvSpPr>
            <a:spLocks noGrp="1"/>
          </p:cNvSpPr>
          <p:nvPr>
            <p:ph type="title"/>
          </p:nvPr>
        </p:nvSpPr>
        <p:spPr/>
        <p:txBody>
          <a:bodyPr/>
          <a:lstStyle/>
          <a:p>
            <a:r>
              <a:rPr lang="en-US" dirty="0"/>
              <a:t>What is interpretability?</a:t>
            </a:r>
          </a:p>
        </p:txBody>
      </p:sp>
      <p:sp>
        <p:nvSpPr>
          <p:cNvPr id="3" name="Content Placeholder 2">
            <a:extLst>
              <a:ext uri="{FF2B5EF4-FFF2-40B4-BE49-F238E27FC236}">
                <a16:creationId xmlns:a16="http://schemas.microsoft.com/office/drawing/2014/main" id="{D4959DC9-E1F3-4253-884A-6734E3BC85EC}"/>
              </a:ext>
            </a:extLst>
          </p:cNvPr>
          <p:cNvSpPr>
            <a:spLocks noGrp="1"/>
          </p:cNvSpPr>
          <p:nvPr>
            <p:ph idx="1"/>
          </p:nvPr>
        </p:nvSpPr>
        <p:spPr/>
        <p:txBody>
          <a:bodyPr>
            <a:normAutofit/>
          </a:bodyPr>
          <a:lstStyle/>
          <a:p>
            <a:pPr marL="0" indent="0">
              <a:buNone/>
            </a:pPr>
            <a:r>
              <a:rPr lang="en-US" dirty="0"/>
              <a:t>Expressed in propositional logic or similar.</a:t>
            </a:r>
          </a:p>
          <a:p>
            <a:pPr marL="0" indent="0">
              <a:buNone/>
            </a:pPr>
            <a:r>
              <a:rPr lang="en-US" sz="2400" dirty="0">
                <a:solidFill>
                  <a:schemeClr val="bg1">
                    <a:lumMod val="50000"/>
                  </a:schemeClr>
                </a:solidFill>
              </a:rPr>
              <a:t>[Hayes and Shah, 2017; Angelino et al., 2018; </a:t>
            </a:r>
            <a:br>
              <a:rPr lang="en-US" sz="2400" dirty="0">
                <a:solidFill>
                  <a:schemeClr val="bg1">
                    <a:lumMod val="50000"/>
                  </a:schemeClr>
                </a:solidFill>
              </a:rPr>
            </a:br>
            <a:r>
              <a:rPr lang="en-US" sz="2400" dirty="0" err="1">
                <a:solidFill>
                  <a:schemeClr val="bg1">
                    <a:lumMod val="50000"/>
                  </a:schemeClr>
                </a:solidFill>
              </a:rPr>
              <a:t>Garofalakis</a:t>
            </a:r>
            <a:r>
              <a:rPr lang="en-US" sz="2400" dirty="0">
                <a:solidFill>
                  <a:schemeClr val="bg1">
                    <a:lumMod val="50000"/>
                  </a:schemeClr>
                </a:solidFill>
              </a:rPr>
              <a:t> et al., 2000]</a:t>
            </a:r>
          </a:p>
        </p:txBody>
      </p:sp>
      <p:sp>
        <p:nvSpPr>
          <p:cNvPr id="4" name="Footer Placeholder 3">
            <a:extLst>
              <a:ext uri="{FF2B5EF4-FFF2-40B4-BE49-F238E27FC236}">
                <a16:creationId xmlns:a16="http://schemas.microsoft.com/office/drawing/2014/main" id="{1731AC1F-08B6-47B5-A47A-2D4FCEB8E99B}"/>
              </a:ext>
            </a:extLst>
          </p:cNvPr>
          <p:cNvSpPr>
            <a:spLocks noGrp="1"/>
          </p:cNvSpPr>
          <p:nvPr>
            <p:ph type="ftr" sz="quarter" idx="11"/>
          </p:nvPr>
        </p:nvSpPr>
        <p:spPr>
          <a:xfrm>
            <a:off x="33051" y="6492874"/>
            <a:ext cx="3525758"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EC811822-BBAA-4DE3-93FD-F73F4FAD0B37}"/>
              </a:ext>
            </a:extLst>
          </p:cNvPr>
          <p:cNvSpPr>
            <a:spLocks noGrp="1"/>
          </p:cNvSpPr>
          <p:nvPr>
            <p:ph type="sldNum" sz="quarter" idx="12"/>
          </p:nvPr>
        </p:nvSpPr>
        <p:spPr>
          <a:xfrm>
            <a:off x="8589809" y="6492875"/>
            <a:ext cx="521140" cy="365125"/>
          </a:xfrm>
        </p:spPr>
        <p:txBody>
          <a:bodyPr/>
          <a:lstStyle/>
          <a:p>
            <a:fld id="{C83DD01A-3D0F-41C5-9769-10905174A33A}" type="slidenum">
              <a:rPr lang="en-US" smtClean="0"/>
              <a:pPr/>
              <a:t>8</a:t>
            </a:fld>
            <a:endParaRPr lang="en-US" dirty="0"/>
          </a:p>
        </p:txBody>
      </p:sp>
    </p:spTree>
    <p:extLst>
      <p:ext uri="{BB962C8B-B14F-4D97-AF65-F5344CB8AC3E}">
        <p14:creationId xmlns:p14="http://schemas.microsoft.com/office/powerpoint/2010/main" val="14087641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12D0EB-5E2D-4D49-B7CB-C00AB4CE87A8}"/>
              </a:ext>
            </a:extLst>
          </p:cNvPr>
          <p:cNvSpPr/>
          <p:nvPr/>
        </p:nvSpPr>
        <p:spPr>
          <a:xfrm>
            <a:off x="2123208" y="1059839"/>
            <a:ext cx="4897582" cy="3819194"/>
          </a:xfrm>
          <a:prstGeom prst="roundRect">
            <a:avLst>
              <a:gd name="adj" fmla="val 3937"/>
            </a:avLst>
          </a:prstGeom>
          <a:solidFill>
            <a:srgbClr val="D1E2FF"/>
          </a:solidFill>
          <a:ln>
            <a:solidFill>
              <a:srgbClr val="D1E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9F4978DD-43B3-4D3F-BE13-4E99F5E51FB9}"/>
              </a:ext>
            </a:extLst>
          </p:cNvPr>
          <p:cNvSpPr>
            <a:spLocks noGrp="1"/>
          </p:cNvSpPr>
          <p:nvPr>
            <p:ph type="ftr" sz="quarter" idx="11"/>
          </p:nvPr>
        </p:nvSpPr>
        <p:spPr>
          <a:xfrm>
            <a:off x="33051" y="6492874"/>
            <a:ext cx="3634400" cy="365125"/>
          </a:xfrm>
        </p:spPr>
        <p:txBody>
          <a:bodyPr/>
          <a:lstStyle/>
          <a:p>
            <a:r>
              <a:rPr lang="en-US"/>
              <a:t>Booth et al. • Logic Interpretability • IJCAI 2019</a:t>
            </a:r>
            <a:endParaRPr lang="en-US" dirty="0"/>
          </a:p>
        </p:txBody>
      </p:sp>
      <p:sp>
        <p:nvSpPr>
          <p:cNvPr id="5" name="Slide Number Placeholder 4">
            <a:extLst>
              <a:ext uri="{FF2B5EF4-FFF2-40B4-BE49-F238E27FC236}">
                <a16:creationId xmlns:a16="http://schemas.microsoft.com/office/drawing/2014/main" id="{2A19B84B-2697-4A8A-810F-7593259FDC3A}"/>
              </a:ext>
            </a:extLst>
          </p:cNvPr>
          <p:cNvSpPr>
            <a:spLocks noGrp="1"/>
          </p:cNvSpPr>
          <p:nvPr>
            <p:ph type="sldNum" sz="quarter" idx="12"/>
          </p:nvPr>
        </p:nvSpPr>
        <p:spPr>
          <a:xfrm>
            <a:off x="8481167" y="6492875"/>
            <a:ext cx="629782" cy="365125"/>
          </a:xfrm>
        </p:spPr>
        <p:txBody>
          <a:bodyPr/>
          <a:lstStyle/>
          <a:p>
            <a:fld id="{C83DD01A-3D0F-41C5-9769-10905174A33A}" type="slidenum">
              <a:rPr lang="en-US" smtClean="0"/>
              <a:pPr/>
              <a:t>9</a:t>
            </a:fld>
            <a:endParaRPr lang="en-US" dirty="0"/>
          </a:p>
        </p:txBody>
      </p:sp>
      <p:sp>
        <p:nvSpPr>
          <p:cNvPr id="17" name="TextBox 16">
            <a:extLst>
              <a:ext uri="{FF2B5EF4-FFF2-40B4-BE49-F238E27FC236}">
                <a16:creationId xmlns:a16="http://schemas.microsoft.com/office/drawing/2014/main" id="{7C99A1F1-AE75-40F0-B2FB-0EC04698A754}"/>
              </a:ext>
            </a:extLst>
          </p:cNvPr>
          <p:cNvSpPr txBox="1"/>
          <p:nvPr/>
        </p:nvSpPr>
        <p:spPr>
          <a:xfrm>
            <a:off x="497085" y="2969436"/>
            <a:ext cx="1738746" cy="523220"/>
          </a:xfrm>
          <a:prstGeom prst="rect">
            <a:avLst/>
          </a:prstGeom>
          <a:noFill/>
        </p:spPr>
        <p:txBody>
          <a:bodyPr wrap="square" rtlCol="0">
            <a:spAutoFit/>
          </a:bodyPr>
          <a:lstStyle/>
          <a:p>
            <a:r>
              <a:rPr lang="en-US" sz="2800" dirty="0">
                <a:solidFill>
                  <a:schemeClr val="accent6"/>
                </a:solidFill>
              </a:rPr>
              <a:t>True</a:t>
            </a:r>
          </a:p>
        </p:txBody>
      </p:sp>
      <p:cxnSp>
        <p:nvCxnSpPr>
          <p:cNvPr id="27" name="Connector: Curved 26">
            <a:extLst>
              <a:ext uri="{FF2B5EF4-FFF2-40B4-BE49-F238E27FC236}">
                <a16:creationId xmlns:a16="http://schemas.microsoft.com/office/drawing/2014/main" id="{BD582734-6E02-4FF5-BC8A-296405ECEE96}"/>
              </a:ext>
            </a:extLst>
          </p:cNvPr>
          <p:cNvCxnSpPr>
            <a:cxnSpLocks/>
          </p:cNvCxnSpPr>
          <p:nvPr/>
        </p:nvCxnSpPr>
        <p:spPr>
          <a:xfrm>
            <a:off x="7020790" y="3078803"/>
            <a:ext cx="998704" cy="867370"/>
          </a:xfrm>
          <a:prstGeom prst="curved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EFBA5308-712C-4FA6-A6B3-09CEFAD0D481}"/>
              </a:ext>
            </a:extLst>
          </p:cNvPr>
          <p:cNvCxnSpPr>
            <a:cxnSpLocks/>
          </p:cNvCxnSpPr>
          <p:nvPr/>
        </p:nvCxnSpPr>
        <p:spPr>
          <a:xfrm flipH="1">
            <a:off x="1109159" y="3078803"/>
            <a:ext cx="998704" cy="867370"/>
          </a:xfrm>
          <a:prstGeom prst="curvedConnector2">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3" name="Graphic 22" descr="Thumbs up sign">
            <a:extLst>
              <a:ext uri="{FF2B5EF4-FFF2-40B4-BE49-F238E27FC236}">
                <a16:creationId xmlns:a16="http://schemas.microsoft.com/office/drawing/2014/main" id="{5B2BF48E-F8B1-4499-AF58-472D67F4C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231" y="3956914"/>
            <a:ext cx="1618184" cy="1618184"/>
          </a:xfrm>
          <a:prstGeom prst="rect">
            <a:avLst/>
          </a:prstGeom>
        </p:spPr>
      </p:pic>
      <p:sp>
        <p:nvSpPr>
          <p:cNvPr id="26" name="TextBox 25">
            <a:extLst>
              <a:ext uri="{FF2B5EF4-FFF2-40B4-BE49-F238E27FC236}">
                <a16:creationId xmlns:a16="http://schemas.microsoft.com/office/drawing/2014/main" id="{E5DC8E89-B150-40E3-9DB4-12AB309DE56E}"/>
              </a:ext>
            </a:extLst>
          </p:cNvPr>
          <p:cNvSpPr txBox="1"/>
          <p:nvPr/>
        </p:nvSpPr>
        <p:spPr>
          <a:xfrm>
            <a:off x="7148757" y="2967072"/>
            <a:ext cx="1718151" cy="523220"/>
          </a:xfrm>
          <a:prstGeom prst="rect">
            <a:avLst/>
          </a:prstGeom>
          <a:noFill/>
        </p:spPr>
        <p:txBody>
          <a:bodyPr wrap="square" rtlCol="0">
            <a:spAutoFit/>
          </a:bodyPr>
          <a:lstStyle/>
          <a:p>
            <a:pPr algn="r"/>
            <a:r>
              <a:rPr lang="en-US" sz="2800" dirty="0">
                <a:solidFill>
                  <a:srgbClr val="C00000"/>
                </a:solidFill>
              </a:rPr>
              <a:t>False</a:t>
            </a:r>
          </a:p>
        </p:txBody>
      </p:sp>
      <p:pic>
        <p:nvPicPr>
          <p:cNvPr id="28" name="Graphic 27" descr="Thumbs up sign">
            <a:extLst>
              <a:ext uri="{FF2B5EF4-FFF2-40B4-BE49-F238E27FC236}">
                <a16:creationId xmlns:a16="http://schemas.microsoft.com/office/drawing/2014/main" id="{D1EFE3D5-990C-4907-8BFD-76BFE23EF1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flipV="1">
            <a:off x="7254592" y="3956914"/>
            <a:ext cx="1618184" cy="1618184"/>
          </a:xfrm>
          <a:prstGeom prst="rect">
            <a:avLst/>
          </a:prstGeom>
        </p:spPr>
      </p:pic>
    </p:spTree>
    <p:extLst>
      <p:ext uri="{BB962C8B-B14F-4D97-AF65-F5344CB8AC3E}">
        <p14:creationId xmlns:p14="http://schemas.microsoft.com/office/powerpoint/2010/main" val="275955588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lvetica">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1513</TotalTime>
  <Words>4877</Words>
  <Application>Microsoft Office PowerPoint</Application>
  <PresentationFormat>On-screen Show (4:3)</PresentationFormat>
  <Paragraphs>772</Paragraphs>
  <Slides>78</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Calibri</vt:lpstr>
      <vt:lpstr>Helvetica</vt:lpstr>
      <vt:lpstr>Office Theme</vt:lpstr>
      <vt:lpstr> </vt:lpstr>
      <vt:lpstr>PowerPoint Presentation</vt:lpstr>
      <vt:lpstr>PowerPoint Presentation</vt:lpstr>
      <vt:lpstr>PowerPoint Presentation</vt:lpstr>
      <vt:lpstr>PowerPoint Presentation</vt:lpstr>
      <vt:lpstr>PowerPoint Presentation</vt:lpstr>
      <vt:lpstr>What is interpretability?</vt:lpstr>
      <vt:lpstr>What is interpretability?</vt:lpstr>
      <vt:lpstr>PowerPoint Presentation</vt:lpstr>
      <vt:lpstr>PowerPoint Presentation</vt:lpstr>
      <vt:lpstr>PowerPoint Presentation</vt:lpstr>
      <vt:lpstr>PowerPoint Presentation</vt:lpstr>
      <vt:lpstr>Expressed in propositional logic  is not sufficient for interpretability.</vt:lpstr>
      <vt:lpstr>What is interpretability?</vt:lpstr>
      <vt:lpstr>What is interpretability?</vt:lpstr>
      <vt:lpstr>Interpretability test proxy metrics:   •  Accuracy   •  Speed   •  Confidence</vt:lpstr>
      <vt:lpstr>Interpretability test proxy metrics:   •  Accuracy   •  Speed   •  Confidence</vt:lpstr>
      <vt:lpstr>I run when all of: </vt:lpstr>
      <vt:lpstr>I run when all of:    • One or both of:</vt:lpstr>
      <vt:lpstr>I run when all of:    • One or both of:       • It’s the evening       • It’s the weekend</vt:lpstr>
      <vt:lpstr>I run when all of:    • One or both of:       • It’s the evening       • It’s the weekend    • I’m not sick </vt:lpstr>
      <vt:lpstr>I run when all of:    • One or both of:       • It’s the evening       • It’s the weekend    • I’m not sick     • It’s not raining</vt:lpstr>
      <vt:lpstr>PowerPoint Presentation</vt:lpstr>
      <vt:lpstr>     • (A ∨ B) ∧ ¬C ∧ ¬D</vt:lpstr>
      <vt:lpstr>PowerPoint Presentation</vt:lpstr>
      <vt:lpstr>PowerPoint Presentation</vt:lpstr>
      <vt:lpstr>Knowledge Compilation:  Translate logical statements between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Disjunctive normal form (DNF) is assumed to be a “representation” language, suitable for humans to interact with.  [Darwiche and Marquis, 2002; Hayes and Shah, 2017]</vt:lpstr>
      <vt:lpstr>Our Contribution: Interpretability Tests of Logical Forms      </vt:lpstr>
      <vt:lpstr>Our Contribution: Interpretability Tests of Logical Forms   6 language properties   </vt:lpstr>
      <vt:lpstr>Our Contribution: Interpretability Tests of Logical Forms   6 language properties 25 participants  </vt:lpstr>
      <vt:lpstr>Our Contribution: Interpretability Tests of Logical Forms   6 language properties 25 participants 60 evaluations per participant </vt:lpstr>
      <vt:lpstr>Our Contribution: Interpretability Tests of Logical Forms   6 language properties 25 participants 60 evaluations per participant 3 domains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Hypothesis:   Participants will resolve the truth value of disjunctive normal form more accurately, more confidently, and faster than other logical forms. </vt:lpstr>
      <vt:lpstr>Did DNF aid interpretability?</vt:lpstr>
      <vt:lpstr>Did DNF aid interpretability?</vt:lpstr>
      <vt:lpstr>NOR (not or)  vs.  NAND (not and)</vt:lpstr>
      <vt:lpstr>Hypothesis:   Participants will resolve the truth value of sentences which include “NAND” less accurately, less confidently, and slower. </vt:lpstr>
      <vt:lpstr>Did NAND hurt interpretability?</vt:lpstr>
      <vt:lpstr>Did NAND hurt interpretability?</vt:lpstr>
      <vt:lpstr>Did NAND hurt interpretability?</vt:lpstr>
      <vt:lpstr>Did NAND hurt interpretability?</vt:lpstr>
      <vt:lpstr>PowerPoint Presentation</vt:lpstr>
      <vt:lpstr>PowerPoint Presentation</vt:lpstr>
      <vt:lpstr>PowerPoint Presentation</vt:lpstr>
      <vt:lpstr>Limitations</vt:lpstr>
      <vt:lpstr>Towards a Language  of Interpretability</vt:lpstr>
      <vt:lpstr>PowerPoint Presentation</vt:lpstr>
      <vt:lpstr>PowerPoint Presentation</vt:lpstr>
      <vt:lpstr>PowerPoint Presentation</vt:lpstr>
      <vt:lpstr>PowerPoint Presentation</vt:lpstr>
      <vt:lpstr>If one or both of:   • Time is remaining   • You have a question Then:   • Please ask question!</vt:lpstr>
      <vt:lpstr>Questions from IJCAI 2019</vt:lpstr>
      <vt:lpstr>Questions from IJCAI 2019</vt:lpstr>
      <vt:lpstr>Questions from IJCAI 2019</vt:lpstr>
      <vt:lpstr>Questions from IJCAI 2019</vt:lpstr>
      <vt:lpstr>Citations</vt:lpstr>
      <vt:lpstr>Citations</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Serena Booth</dc:creator>
  <cp:lastModifiedBy>Serena Booth</cp:lastModifiedBy>
  <cp:revision>389</cp:revision>
  <dcterms:created xsi:type="dcterms:W3CDTF">2019-08-13T07:17:51Z</dcterms:created>
  <dcterms:modified xsi:type="dcterms:W3CDTF">2019-08-16T03:16:57Z</dcterms:modified>
</cp:coreProperties>
</file>