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ink/ink2.xml" ContentType="application/inkml+xml"/>
  <Override PartName="/ppt/ink/ink3.xml" ContentType="application/inkml+xml"/>
  <Override PartName="/ppt/notesSlides/notesSlide20.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21.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22.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0"/>
  </p:notesMasterIdLst>
  <p:sldIdLst>
    <p:sldId id="256" r:id="rId5"/>
    <p:sldId id="510" r:id="rId6"/>
    <p:sldId id="623" r:id="rId7"/>
    <p:sldId id="568" r:id="rId8"/>
    <p:sldId id="569" r:id="rId9"/>
    <p:sldId id="571" r:id="rId10"/>
    <p:sldId id="572" r:id="rId11"/>
    <p:sldId id="624" r:id="rId12"/>
    <p:sldId id="570" r:id="rId13"/>
    <p:sldId id="567" r:id="rId14"/>
    <p:sldId id="537" r:id="rId15"/>
    <p:sldId id="544" r:id="rId16"/>
    <p:sldId id="598" r:id="rId17"/>
    <p:sldId id="542" r:id="rId18"/>
    <p:sldId id="625" r:id="rId19"/>
    <p:sldId id="551" r:id="rId20"/>
    <p:sldId id="626" r:id="rId21"/>
    <p:sldId id="573" r:id="rId22"/>
    <p:sldId id="602" r:id="rId23"/>
    <p:sldId id="603" r:id="rId24"/>
    <p:sldId id="591" r:id="rId25"/>
    <p:sldId id="601" r:id="rId26"/>
    <p:sldId id="575" r:id="rId27"/>
    <p:sldId id="599" r:id="rId28"/>
    <p:sldId id="588" r:id="rId29"/>
    <p:sldId id="606" r:id="rId30"/>
    <p:sldId id="604" r:id="rId31"/>
    <p:sldId id="607" r:id="rId32"/>
    <p:sldId id="608" r:id="rId33"/>
    <p:sldId id="535" r:id="rId34"/>
    <p:sldId id="592" r:id="rId35"/>
    <p:sldId id="593" r:id="rId36"/>
    <p:sldId id="594" r:id="rId37"/>
    <p:sldId id="579" r:id="rId38"/>
    <p:sldId id="595" r:id="rId39"/>
    <p:sldId id="596" r:id="rId40"/>
    <p:sldId id="547" r:id="rId41"/>
    <p:sldId id="550" r:id="rId42"/>
    <p:sldId id="609" r:id="rId43"/>
    <p:sldId id="577" r:id="rId44"/>
    <p:sldId id="610" r:id="rId45"/>
    <p:sldId id="611" r:id="rId46"/>
    <p:sldId id="613" r:id="rId47"/>
    <p:sldId id="621" r:id="rId48"/>
    <p:sldId id="555" r:id="rId49"/>
    <p:sldId id="557" r:id="rId50"/>
    <p:sldId id="614" r:id="rId51"/>
    <p:sldId id="558" r:id="rId52"/>
    <p:sldId id="583" r:id="rId53"/>
    <p:sldId id="648" r:id="rId54"/>
    <p:sldId id="559" r:id="rId55"/>
    <p:sldId id="731" r:id="rId56"/>
    <p:sldId id="732" r:id="rId57"/>
    <p:sldId id="649" r:id="rId58"/>
    <p:sldId id="584" r:id="rId59"/>
    <p:sldId id="733" r:id="rId60"/>
    <p:sldId id="650" r:id="rId61"/>
    <p:sldId id="652" r:id="rId62"/>
    <p:sldId id="653" r:id="rId63"/>
    <p:sldId id="654" r:id="rId64"/>
    <p:sldId id="734" r:id="rId65"/>
    <p:sldId id="735" r:id="rId66"/>
    <p:sldId id="677" r:id="rId67"/>
    <p:sldId id="736" r:id="rId68"/>
    <p:sldId id="737" r:id="rId69"/>
    <p:sldId id="664" r:id="rId70"/>
    <p:sldId id="738" r:id="rId71"/>
    <p:sldId id="739" r:id="rId72"/>
    <p:sldId id="566" r:id="rId73"/>
    <p:sldId id="619" r:id="rId74"/>
    <p:sldId id="620" r:id="rId75"/>
    <p:sldId id="587" r:id="rId76"/>
    <p:sldId id="617" r:id="rId77"/>
    <p:sldId id="616" r:id="rId78"/>
    <p:sldId id="597"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00000"/>
    <a:srgbClr val="B947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4842" autoAdjust="0"/>
  </p:normalViewPr>
  <p:slideViewPr>
    <p:cSldViewPr snapToGrid="0">
      <p:cViewPr>
        <p:scale>
          <a:sx n="48" d="100"/>
          <a:sy n="48" d="100"/>
        </p:scale>
        <p:origin x="136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16:36:16.340"/>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16:36:16.340"/>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16:37:21.142"/>
    </inkml:context>
    <inkml:brush xml:id="br0">
      <inkml:brushProperty name="width" value="0.21167" units="cm"/>
      <inkml:brushProperty name="height" value="0.21167" units="cm"/>
      <inkml:brushProperty name="color" value="#00A0D7"/>
      <inkml:brushProperty name="ignorePressure" value="1"/>
    </inkml:brush>
  </inkml:definitions>
  <inkml:trace contextRef="#ctx0" brushRef="#br0">0 7599,'2'-6,"7"-14,1-1,0 1,2 1,1-2,63-83,36-36,29-28,87-92,71-50,304-238,352-217,-516 458,91-28,-423 271,3 4,104-40,-23 36,2 8,154-22,-89 21,41-24,-95 8,-3-10,118-70,210-123,124-87,591-383,-227 81,-896 583,616-453,-681 491,512-424,-497 404,-4-4,36-47,-2-19,-15 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5:03:10.845"/>
    </inkml:context>
    <inkml:brush xml:id="br0">
      <inkml:brushProperty name="width" value="0.21167" units="cm"/>
      <inkml:brushProperty name="height" value="0.21167" units="cm"/>
      <inkml:brushProperty name="color" value="#5B2D90"/>
      <inkml:brushProperty name="ignorePressure" value="1"/>
    </inkml:brush>
  </inkml:definitions>
  <inkml:trace contextRef="#ctx0" brushRef="#br0">1 439,'2'-2,"31"-20,0 2,2 0,1 1,2 2,0 0,4 1,193-53,-110 35,395-106,-446 125,0 1,1 3,1 2,0 2,1 2,0 3,62 4,625 29,248 5,-150-31,278 19,-316 7,-285 9,68-4,-157-15,261-10,88-7,-247-1,22-2,-100-7,-448 6,74 0,61-6,-72-4,-55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16:36:16.340"/>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16:37:21.142"/>
    </inkml:context>
    <inkml:brush xml:id="br0">
      <inkml:brushProperty name="width" value="0.21167" units="cm"/>
      <inkml:brushProperty name="height" value="0.21167" units="cm"/>
      <inkml:brushProperty name="color" value="#00A0D7"/>
      <inkml:brushProperty name="ignorePressure" value="1"/>
    </inkml:brush>
  </inkml:definitions>
  <inkml:trace contextRef="#ctx0" brushRef="#br0">0 7599,'2'-6,"7"-14,1-1,0 1,2 1,1-2,63-83,36-36,29-28,87-92,71-50,304-238,352-217,-516 458,91-28,-423 271,3 4,104-40,-23 36,2 8,154-22,-89 21,41-24,-95 8,-3-10,118-70,210-123,124-87,591-383,-227 81,-896 583,616-453,-681 491,512-424,-497 404,-4-4,36-47,-2-19,-15 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16:36:16.340"/>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16:37:21.142"/>
    </inkml:context>
    <inkml:brush xml:id="br0">
      <inkml:brushProperty name="width" value="0.21167" units="cm"/>
      <inkml:brushProperty name="height" value="0.21167" units="cm"/>
      <inkml:brushProperty name="color" value="#00A0D7"/>
      <inkml:brushProperty name="ignorePressure" value="1"/>
    </inkml:brush>
  </inkml:definitions>
  <inkml:trace contextRef="#ctx0" brushRef="#br0">0 7599,'2'-6,"7"-14,1-1,0 1,2 1,1-2,63-83,36-36,29-28,87-92,71-50,304-238,352-217,-516 458,91-28,-423 271,3 4,104-40,-23 36,2 8,154-22,-89 21,41-24,-95 8,-3-10,118-70,210-123,124-87,591-383,-227 81,-896 583,616-453,-681 491,512-424,-497 404,-4-4,36-47,-2-19,-15 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5:03:10.845"/>
    </inkml:context>
    <inkml:brush xml:id="br0">
      <inkml:brushProperty name="width" value="0.21167" units="cm"/>
      <inkml:brushProperty name="height" value="0.21167" units="cm"/>
      <inkml:brushProperty name="color" value="#5B2D90"/>
      <inkml:brushProperty name="ignorePressure" value="1"/>
    </inkml:brush>
  </inkml:definitions>
  <inkml:trace contextRef="#ctx0" brushRef="#br0">1 439,'2'-2,"31"-20,0 2,2 0,1 1,2 2,0 0,4 1,193-53,-110 35,395-106,-446 125,0 1,1 3,1 2,0 2,1 2,0 3,62 4,625 29,248 5,-150-31,278 19,-316 7,-285 9,68-4,-157-15,261-10,88-7,-247-1,22-2,-100-7,-448 6,74 0,61-6,-72-4,-55 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16:36:16.340"/>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16:37:21.142"/>
    </inkml:context>
    <inkml:brush xml:id="br0">
      <inkml:brushProperty name="width" value="0.21167" units="cm"/>
      <inkml:brushProperty name="height" value="0.21167" units="cm"/>
      <inkml:brushProperty name="color" value="#00A0D7"/>
      <inkml:brushProperty name="ignorePressure" value="1"/>
    </inkml:brush>
  </inkml:definitions>
  <inkml:trace contextRef="#ctx0" brushRef="#br0">0 7599,'2'-6,"7"-14,1-1,0 1,2 1,1-2,63-83,36-36,29-28,87-92,71-50,304-238,352-217,-516 458,91-28,-423 271,3 4,104-40,-23 36,2 8,154-22,-89 21,41-24,-95 8,-3-10,118-70,210-123,124-87,591-383,-227 81,-896 583,616-453,-681 491,512-424,-497 404,-4-4,36-47,-2-19,-15 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5T15:03:10.845"/>
    </inkml:context>
    <inkml:brush xml:id="br0">
      <inkml:brushProperty name="width" value="0.21167" units="cm"/>
      <inkml:brushProperty name="height" value="0.21167" units="cm"/>
      <inkml:brushProperty name="color" value="#5B2D90"/>
      <inkml:brushProperty name="ignorePressure" value="1"/>
    </inkml:brush>
  </inkml:definitions>
  <inkml:trace contextRef="#ctx0" brushRef="#br0">1 439,'2'-2,"31"-20,0 2,2 0,1 1,2 2,0 0,4 1,193-53,-110 35,395-106,-446 125,0 1,1 3,1 2,0 2,1 2,0 3,62 4,625 29,248 5,-150-31,278 19,-316 7,-285 9,68-4,-157-15,261-10,88-7,-247-1,22-2,-100-7,-448 6,74 0,61-6,-72-4,-55 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16B71-9DD3-472C-B46A-7F87D42B5310}" type="datetimeFigureOut">
              <a:rPr lang="en-US" smtClean="0"/>
              <a:t>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B3055-27FA-4E71-A74A-1CF7CE95C39B}" type="slidenum">
              <a:rPr lang="en-US" smtClean="0"/>
              <a:t>‹#›</a:t>
            </a:fld>
            <a:endParaRPr lang="en-US" dirty="0"/>
          </a:p>
        </p:txBody>
      </p:sp>
    </p:spTree>
    <p:extLst>
      <p:ext uri="{BB962C8B-B14F-4D97-AF65-F5344CB8AC3E}">
        <p14:creationId xmlns:p14="http://schemas.microsoft.com/office/powerpoint/2010/main" val="385172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Hello, I’m Serena Booth, and I’m presenting our AAAI 2023 paper: “The Perils of Trial-and-Error Reward Design: </a:t>
            </a:r>
            <a:r>
              <a:rPr lang="en-US" sz="1200" dirty="0" err="1"/>
              <a:t>Misdesign</a:t>
            </a:r>
            <a:r>
              <a:rPr lang="en-US" sz="1200" dirty="0"/>
              <a:t> Through Overfitting and Invalid Task Specifications”</a:t>
            </a:r>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1</a:t>
            </a:fld>
            <a:endParaRPr lang="en-US" dirty="0"/>
          </a:p>
        </p:txBody>
      </p:sp>
    </p:spTree>
    <p:extLst>
      <p:ext uri="{BB962C8B-B14F-4D97-AF65-F5344CB8AC3E}">
        <p14:creationId xmlns:p14="http://schemas.microsoft.com/office/powerpoint/2010/main" val="200858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in their authoritative text on RL, Sutton and </a:t>
            </a:r>
            <a:r>
              <a:rPr lang="en-US" dirty="0" err="1"/>
              <a:t>Barto</a:t>
            </a:r>
            <a:r>
              <a:rPr lang="en-US" dirty="0"/>
              <a:t> declare: </a:t>
            </a:r>
          </a:p>
          <a:p>
            <a:r>
              <a:rPr lang="en-US" dirty="0"/>
              <a:t>“The reward signal is your way of communicating to the agent what you want achieved, not how you want it achieved.”</a:t>
            </a:r>
          </a:p>
          <a:p>
            <a:endParaRPr lang="en-US" dirty="0"/>
          </a:p>
          <a:p>
            <a:r>
              <a:rPr lang="en-US" sz="1200" b="0" i="0" kern="1200" dirty="0">
                <a:solidFill>
                  <a:schemeClr val="tx1"/>
                </a:solidFill>
                <a:effectLst/>
                <a:latin typeface="+mn-lt"/>
                <a:ea typeface="+mn-ea"/>
                <a:cs typeface="+mn-cs"/>
              </a:rPr>
              <a:t>Sutton, Richard S., and Andrew G. </a:t>
            </a:r>
            <a:r>
              <a:rPr lang="en-US" sz="1200" b="0" i="0" kern="1200" dirty="0" err="1">
                <a:solidFill>
                  <a:schemeClr val="tx1"/>
                </a:solidFill>
                <a:effectLst/>
                <a:latin typeface="+mn-lt"/>
                <a:ea typeface="+mn-ea"/>
                <a:cs typeface="+mn-cs"/>
              </a:rPr>
              <a:t>Barto</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Reinforcement learning: An introduction</a:t>
            </a:r>
            <a:r>
              <a:rPr lang="en-US" sz="1200" b="0" i="0" kern="1200" dirty="0">
                <a:solidFill>
                  <a:schemeClr val="tx1"/>
                </a:solidFill>
                <a:effectLst/>
                <a:latin typeface="+mn-lt"/>
                <a:ea typeface="+mn-ea"/>
                <a:cs typeface="+mn-cs"/>
              </a:rPr>
              <a:t>. MIT press, 2018.</a:t>
            </a:r>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10</a:t>
            </a:fld>
            <a:endParaRPr lang="en-US" dirty="0"/>
          </a:p>
        </p:txBody>
      </p:sp>
    </p:spTree>
    <p:extLst>
      <p:ext uri="{BB962C8B-B14F-4D97-AF65-F5344CB8AC3E}">
        <p14:creationId xmlns:p14="http://schemas.microsoft.com/office/powerpoint/2010/main" val="3829229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even in their own textbook, Sutton and </a:t>
            </a:r>
            <a:r>
              <a:rPr lang="en-US" dirty="0" err="1"/>
              <a:t>Barto</a:t>
            </a:r>
            <a:r>
              <a:rPr lang="en-US" dirty="0"/>
              <a:t> disregard their own advice. </a:t>
            </a:r>
          </a:p>
          <a:p>
            <a:endParaRPr lang="en-US" dirty="0"/>
          </a:p>
          <a:p>
            <a:r>
              <a:rPr lang="en-US" dirty="0"/>
              <a:t>When designing a Dyna-Q+ agent, they replace the reward function r with r + k\sqrt (tau), </a:t>
            </a:r>
            <a:r>
              <a:rPr lang="en-US" sz="1200" dirty="0"/>
              <a:t>where κ is a hyperparameter and τ is the number of timesteps. </a:t>
            </a:r>
          </a:p>
          <a:p>
            <a:endParaRPr lang="en-US" sz="1200" dirty="0"/>
          </a:p>
          <a:p>
            <a:r>
              <a:rPr lang="en-US" sz="1200" dirty="0"/>
              <a:t>This additional term encourages </a:t>
            </a:r>
            <a:r>
              <a:rPr lang="en-US" dirty="0"/>
              <a:t>exploration.</a:t>
            </a:r>
          </a:p>
          <a:p>
            <a:endParaRPr lang="en-US" dirty="0"/>
          </a:p>
          <a:p>
            <a:r>
              <a:rPr lang="en-US" sz="1200" b="0" i="0" kern="1200" dirty="0">
                <a:solidFill>
                  <a:schemeClr val="tx1"/>
                </a:solidFill>
                <a:effectLst/>
                <a:latin typeface="+mn-lt"/>
                <a:ea typeface="+mn-ea"/>
                <a:cs typeface="+mn-cs"/>
              </a:rPr>
              <a:t>Sutton, Richard S., and Andrew G. </a:t>
            </a:r>
            <a:r>
              <a:rPr lang="en-US" sz="1200" b="0" i="0" kern="1200" dirty="0" err="1">
                <a:solidFill>
                  <a:schemeClr val="tx1"/>
                </a:solidFill>
                <a:effectLst/>
                <a:latin typeface="+mn-lt"/>
                <a:ea typeface="+mn-ea"/>
                <a:cs typeface="+mn-cs"/>
              </a:rPr>
              <a:t>Barto</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Reinforcement learning: An introduction</a:t>
            </a:r>
            <a:r>
              <a:rPr lang="en-US" sz="1200" b="0" i="0" kern="1200" dirty="0">
                <a:solidFill>
                  <a:schemeClr val="tx1"/>
                </a:solidFill>
                <a:effectLst/>
                <a:latin typeface="+mn-lt"/>
                <a:ea typeface="+mn-ea"/>
                <a:cs typeface="+mn-cs"/>
              </a:rPr>
              <a:t>. MIT press, 2018.</a:t>
            </a:r>
            <a:r>
              <a:rPr lang="en-US" dirty="0"/>
              <a:t> </a:t>
            </a:r>
          </a:p>
        </p:txBody>
      </p:sp>
      <p:sp>
        <p:nvSpPr>
          <p:cNvPr id="4" name="Slide Number Placeholder 3"/>
          <p:cNvSpPr>
            <a:spLocks noGrp="1"/>
          </p:cNvSpPr>
          <p:nvPr>
            <p:ph type="sldNum" sz="quarter" idx="5"/>
          </p:nvPr>
        </p:nvSpPr>
        <p:spPr/>
        <p:txBody>
          <a:bodyPr/>
          <a:lstStyle/>
          <a:p>
            <a:fld id="{BBFB3055-27FA-4E71-A74A-1CF7CE95C39B}" type="slidenum">
              <a:rPr lang="en-US" smtClean="0"/>
              <a:t>11</a:t>
            </a:fld>
            <a:endParaRPr lang="en-US" dirty="0"/>
          </a:p>
        </p:txBody>
      </p:sp>
    </p:spTree>
    <p:extLst>
      <p:ext uri="{BB962C8B-B14F-4D97-AF65-F5344CB8AC3E}">
        <p14:creationId xmlns:p14="http://schemas.microsoft.com/office/powerpoint/2010/main" val="62617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reward design practice matter? </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12</a:t>
            </a:fld>
            <a:endParaRPr lang="en-US" dirty="0"/>
          </a:p>
        </p:txBody>
      </p:sp>
    </p:spTree>
    <p:extLst>
      <p:ext uri="{BB962C8B-B14F-4D97-AF65-F5344CB8AC3E}">
        <p14:creationId xmlns:p14="http://schemas.microsoft.com/office/powerpoint/2010/main" val="85849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reward design practice matter? </a:t>
            </a:r>
          </a:p>
          <a:p>
            <a:endParaRPr lang="en-US" dirty="0"/>
          </a:p>
          <a:p>
            <a:r>
              <a:rPr lang="en-US" dirty="0"/>
              <a:t>Why be concerned about trial-and-error?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Trial-and-error is a dominant reward design strategy, but to our knowledge nobody has studied it. We should seek to understand its consequences, both good and bad. </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13</a:t>
            </a:fld>
            <a:endParaRPr lang="en-US" dirty="0"/>
          </a:p>
        </p:txBody>
      </p:sp>
    </p:spTree>
    <p:extLst>
      <p:ext uri="{BB962C8B-B14F-4D97-AF65-F5344CB8AC3E}">
        <p14:creationId xmlns:p14="http://schemas.microsoft.com/office/powerpoint/2010/main" val="2632844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known concern is that of unsafe shaping. </a:t>
            </a:r>
          </a:p>
          <a:p>
            <a:endParaRPr lang="en-US" dirty="0"/>
          </a:p>
          <a:p>
            <a:r>
              <a:rPr lang="en-US" sz="4000" baseline="0" dirty="0">
                <a:ea typeface="Spectral"/>
                <a:cs typeface="Spectral"/>
                <a:sym typeface="Spectral"/>
              </a:rPr>
              <a:t>Potential-based shaping is known to be safe, meaning optimal policies are unchanged.</a:t>
            </a:r>
          </a:p>
          <a:p>
            <a:endParaRPr lang="en-US" sz="4000" baseline="0" dirty="0">
              <a:sym typeface="Spectral"/>
            </a:endParaRPr>
          </a:p>
          <a:p>
            <a:endParaRPr lang="en-US" dirty="0"/>
          </a:p>
          <a:p>
            <a:r>
              <a:rPr lang="en-US" sz="1200" b="0" i="0" kern="1200" dirty="0">
                <a:solidFill>
                  <a:schemeClr val="tx1"/>
                </a:solidFill>
                <a:effectLst/>
                <a:latin typeface="+mn-lt"/>
                <a:ea typeface="+mn-ea"/>
                <a:cs typeface="+mn-cs"/>
              </a:rPr>
              <a:t>Ng, Andrew Y., Daishi Harada, and Stuart Russell. "Policy invariance under reward transformations: Theory and application to reward shaping." </a:t>
            </a:r>
            <a:r>
              <a:rPr lang="en-US" sz="1200" b="0" i="1" kern="1200" dirty="0" err="1">
                <a:solidFill>
                  <a:schemeClr val="tx1"/>
                </a:solidFill>
                <a:effectLst/>
                <a:latin typeface="+mn-lt"/>
                <a:ea typeface="+mn-ea"/>
                <a:cs typeface="+mn-cs"/>
              </a:rPr>
              <a:t>Icml</a:t>
            </a:r>
            <a:r>
              <a:rPr lang="en-US" sz="1200" b="0" i="0" kern="1200" dirty="0">
                <a:solidFill>
                  <a:schemeClr val="tx1"/>
                </a:solidFill>
                <a:effectLst/>
                <a:latin typeface="+mn-lt"/>
                <a:ea typeface="+mn-ea"/>
                <a:cs typeface="+mn-cs"/>
              </a:rPr>
              <a:t>. Vol. 99. 1999.</a:t>
            </a:r>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14</a:t>
            </a:fld>
            <a:endParaRPr lang="en-US" dirty="0"/>
          </a:p>
        </p:txBody>
      </p:sp>
    </p:spTree>
    <p:extLst>
      <p:ext uri="{BB962C8B-B14F-4D97-AF65-F5344CB8AC3E}">
        <p14:creationId xmlns:p14="http://schemas.microsoft.com/office/powerpoint/2010/main" val="7853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baseline="0" dirty="0">
                <a:ea typeface="Spectral"/>
                <a:cs typeface="Spectral"/>
                <a:sym typeface="Spectral"/>
              </a:rPr>
              <a:t>But trial-and-error reward shaping is typically </a:t>
            </a:r>
            <a:r>
              <a:rPr lang="en-US" sz="4000" b="1" baseline="0" dirty="0">
                <a:ea typeface="Spectral"/>
                <a:cs typeface="Spectral"/>
                <a:sym typeface="Spectral"/>
              </a:rPr>
              <a:t>not</a:t>
            </a:r>
            <a:r>
              <a:rPr lang="en-US" sz="4000" baseline="0" dirty="0">
                <a:ea typeface="Spectral"/>
                <a:cs typeface="Spectral"/>
                <a:sym typeface="Spectral"/>
              </a:rPr>
              <a:t> potential-based. </a:t>
            </a:r>
          </a:p>
          <a:p>
            <a:endParaRPr lang="en-US" dirty="0"/>
          </a:p>
          <a:p>
            <a:r>
              <a:rPr lang="en-US" sz="1200" b="0" i="0" kern="1200" dirty="0">
                <a:solidFill>
                  <a:schemeClr val="tx1"/>
                </a:solidFill>
                <a:effectLst/>
                <a:latin typeface="+mn-lt"/>
                <a:ea typeface="+mn-ea"/>
                <a:cs typeface="+mn-cs"/>
              </a:rPr>
              <a:t>Ng, Andrew Y., Daishi Harada, and Stuart Russell. "Policy invariance under reward transformations: Theory and application to reward shaping." </a:t>
            </a:r>
            <a:r>
              <a:rPr lang="en-US" sz="1200" b="0" i="1" kern="1200" dirty="0" err="1">
                <a:solidFill>
                  <a:schemeClr val="tx1"/>
                </a:solidFill>
                <a:effectLst/>
                <a:latin typeface="+mn-lt"/>
                <a:ea typeface="+mn-ea"/>
                <a:cs typeface="+mn-cs"/>
              </a:rPr>
              <a:t>Icml</a:t>
            </a:r>
            <a:r>
              <a:rPr lang="en-US" sz="1200" b="0" i="0" kern="1200" dirty="0">
                <a:solidFill>
                  <a:schemeClr val="tx1"/>
                </a:solidFill>
                <a:effectLst/>
                <a:latin typeface="+mn-lt"/>
                <a:ea typeface="+mn-ea"/>
                <a:cs typeface="+mn-cs"/>
              </a:rPr>
              <a:t>. Vol. 99. 1999.</a:t>
            </a:r>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15</a:t>
            </a:fld>
            <a:endParaRPr lang="en-US" dirty="0"/>
          </a:p>
        </p:txBody>
      </p:sp>
    </p:spTree>
    <p:extLst>
      <p:ext uri="{BB962C8B-B14F-4D97-AF65-F5344CB8AC3E}">
        <p14:creationId xmlns:p14="http://schemas.microsoft.com/office/powerpoint/2010/main" val="2931524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known concern is the propensity for misspecification of reward functions. </a:t>
            </a:r>
          </a:p>
          <a:p>
            <a:endParaRPr lang="en-US" dirty="0"/>
          </a:p>
          <a:p>
            <a:endParaRPr lang="en-US" dirty="0"/>
          </a:p>
          <a:p>
            <a:r>
              <a:rPr lang="it-IT" sz="1200" b="0" i="0" kern="1200" dirty="0">
                <a:solidFill>
                  <a:schemeClr val="tx1"/>
                </a:solidFill>
                <a:effectLst/>
                <a:latin typeface="+mn-lt"/>
                <a:ea typeface="+mn-ea"/>
                <a:cs typeface="+mn-cs"/>
              </a:rPr>
              <a:t>Amodei, Dario, et al. "Concrete problems in AI safety." </a:t>
            </a:r>
            <a:r>
              <a:rPr lang="it-IT" sz="1200" b="0" i="1" kern="1200" dirty="0">
                <a:solidFill>
                  <a:schemeClr val="tx1"/>
                </a:solidFill>
                <a:effectLst/>
                <a:latin typeface="+mn-lt"/>
                <a:ea typeface="+mn-ea"/>
                <a:cs typeface="+mn-cs"/>
              </a:rPr>
              <a:t>arXiv preprint arXiv:1606.06565</a:t>
            </a:r>
            <a:r>
              <a:rPr lang="it-IT" sz="1200" b="0" i="0" kern="1200" dirty="0">
                <a:solidFill>
                  <a:schemeClr val="tx1"/>
                </a:solidFill>
                <a:effectLst/>
                <a:latin typeface="+mn-lt"/>
                <a:ea typeface="+mn-ea"/>
                <a:cs typeface="+mn-cs"/>
              </a:rPr>
              <a:t> (2016).</a:t>
            </a:r>
          </a:p>
          <a:p>
            <a:r>
              <a:rPr lang="en-US" sz="1200" b="0" i="0" kern="1200" dirty="0">
                <a:solidFill>
                  <a:schemeClr val="tx1"/>
                </a:solidFill>
                <a:effectLst/>
                <a:latin typeface="+mn-lt"/>
                <a:ea typeface="+mn-ea"/>
                <a:cs typeface="+mn-cs"/>
              </a:rPr>
              <a:t>Knox, W. Bradley, et al. "Reward (mis) design for autonomous driving." </a:t>
            </a:r>
            <a:r>
              <a:rPr lang="en-US" sz="1200" b="0" i="1" kern="1200" dirty="0">
                <a:solidFill>
                  <a:schemeClr val="tx1"/>
                </a:solidFill>
                <a:effectLst/>
                <a:latin typeface="+mn-lt"/>
                <a:ea typeface="+mn-ea"/>
                <a:cs typeface="+mn-cs"/>
              </a:rPr>
              <a:t>Artificial Intelligence</a:t>
            </a:r>
            <a:r>
              <a:rPr lang="en-US" sz="1200" b="0" i="0" kern="1200" dirty="0">
                <a:solidFill>
                  <a:schemeClr val="tx1"/>
                </a:solidFill>
                <a:effectLst/>
                <a:latin typeface="+mn-lt"/>
                <a:ea typeface="+mn-ea"/>
                <a:cs typeface="+mn-cs"/>
              </a:rPr>
              <a:t> (2022): 103829.</a:t>
            </a:r>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16</a:t>
            </a:fld>
            <a:endParaRPr lang="en-US" dirty="0"/>
          </a:p>
        </p:txBody>
      </p:sp>
    </p:spTree>
    <p:extLst>
      <p:ext uri="{BB962C8B-B14F-4D97-AF65-F5344CB8AC3E}">
        <p14:creationId xmlns:p14="http://schemas.microsoft.com/office/powerpoint/2010/main" val="713356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trial-and-error reward design make this problem worse?</a:t>
            </a:r>
          </a:p>
          <a:p>
            <a:endParaRPr lang="en-US" dirty="0"/>
          </a:p>
          <a:p>
            <a:r>
              <a:rPr lang="it-IT" sz="1200" b="0" i="0" kern="1200" dirty="0">
                <a:solidFill>
                  <a:schemeClr val="tx1"/>
                </a:solidFill>
                <a:effectLst/>
                <a:latin typeface="+mn-lt"/>
                <a:ea typeface="+mn-ea"/>
                <a:cs typeface="+mn-cs"/>
              </a:rPr>
              <a:t>Amodei, Dario, et al. "Concrete problems in AI safety." </a:t>
            </a:r>
            <a:r>
              <a:rPr lang="it-IT" sz="1200" b="0" i="1" kern="1200" dirty="0">
                <a:solidFill>
                  <a:schemeClr val="tx1"/>
                </a:solidFill>
                <a:effectLst/>
                <a:latin typeface="+mn-lt"/>
                <a:ea typeface="+mn-ea"/>
                <a:cs typeface="+mn-cs"/>
              </a:rPr>
              <a:t>arXiv preprint arXiv:1606.06565</a:t>
            </a:r>
            <a:r>
              <a:rPr lang="it-IT" sz="1200" b="0" i="0" kern="1200" dirty="0">
                <a:solidFill>
                  <a:schemeClr val="tx1"/>
                </a:solidFill>
                <a:effectLst/>
                <a:latin typeface="+mn-lt"/>
                <a:ea typeface="+mn-ea"/>
                <a:cs typeface="+mn-cs"/>
              </a:rPr>
              <a:t> (2016).</a:t>
            </a:r>
          </a:p>
          <a:p>
            <a:r>
              <a:rPr lang="en-US" sz="1200" b="0" i="0" kern="1200" dirty="0">
                <a:solidFill>
                  <a:schemeClr val="tx1"/>
                </a:solidFill>
                <a:effectLst/>
                <a:latin typeface="+mn-lt"/>
                <a:ea typeface="+mn-ea"/>
                <a:cs typeface="+mn-cs"/>
              </a:rPr>
              <a:t>Knox, W. Bradley, et al. "Reward (mis) design for autonomous driving." </a:t>
            </a:r>
            <a:r>
              <a:rPr lang="en-US" sz="1200" b="0" i="1" kern="1200" dirty="0">
                <a:solidFill>
                  <a:schemeClr val="tx1"/>
                </a:solidFill>
                <a:effectLst/>
                <a:latin typeface="+mn-lt"/>
                <a:ea typeface="+mn-ea"/>
                <a:cs typeface="+mn-cs"/>
              </a:rPr>
              <a:t>Artificial Intelligence</a:t>
            </a:r>
            <a:r>
              <a:rPr lang="en-US" sz="1200" b="0" i="0" kern="1200" dirty="0">
                <a:solidFill>
                  <a:schemeClr val="tx1"/>
                </a:solidFill>
                <a:effectLst/>
                <a:latin typeface="+mn-lt"/>
                <a:ea typeface="+mn-ea"/>
                <a:cs typeface="+mn-cs"/>
              </a:rPr>
              <a:t> (2022): 103829.</a:t>
            </a:r>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17</a:t>
            </a:fld>
            <a:endParaRPr lang="en-US" dirty="0"/>
          </a:p>
        </p:txBody>
      </p:sp>
    </p:spTree>
    <p:extLst>
      <p:ext uri="{BB962C8B-B14F-4D97-AF65-F5344CB8AC3E}">
        <p14:creationId xmlns:p14="http://schemas.microsoft.com/office/powerpoint/2010/main" val="1725435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introduce a new concern of overfitting. </a:t>
            </a:r>
          </a:p>
        </p:txBody>
      </p:sp>
      <p:sp>
        <p:nvSpPr>
          <p:cNvPr id="4" name="Slide Number Placeholder 3"/>
          <p:cNvSpPr>
            <a:spLocks noGrp="1"/>
          </p:cNvSpPr>
          <p:nvPr>
            <p:ph type="sldNum" sz="quarter" idx="5"/>
          </p:nvPr>
        </p:nvSpPr>
        <p:spPr/>
        <p:txBody>
          <a:bodyPr/>
          <a:lstStyle/>
          <a:p>
            <a:fld id="{BBFB3055-27FA-4E71-A74A-1CF7CE95C39B}" type="slidenum">
              <a:rPr lang="en-US" smtClean="0"/>
              <a:t>18</a:t>
            </a:fld>
            <a:endParaRPr lang="en-US" dirty="0"/>
          </a:p>
        </p:txBody>
      </p:sp>
    </p:spTree>
    <p:extLst>
      <p:ext uri="{BB962C8B-B14F-4D97-AF65-F5344CB8AC3E}">
        <p14:creationId xmlns:p14="http://schemas.microsoft.com/office/powerpoint/2010/main" val="2220979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t>
            </a:r>
            <a:r>
              <a:rPr lang="en-US" sz="1200" b="0" i="0" kern="1200" dirty="0">
                <a:solidFill>
                  <a:schemeClr val="tx1"/>
                </a:solidFill>
                <a:effectLst/>
                <a:latin typeface="+mn-lt"/>
                <a:ea typeface="+mn-ea"/>
                <a:cs typeface="+mn-cs"/>
              </a:rPr>
              <a:t>a reward function that is effective with one algorithm … </a:t>
            </a:r>
          </a:p>
        </p:txBody>
      </p:sp>
      <p:sp>
        <p:nvSpPr>
          <p:cNvPr id="4" name="Slide Number Placeholder 3"/>
          <p:cNvSpPr>
            <a:spLocks noGrp="1"/>
          </p:cNvSpPr>
          <p:nvPr>
            <p:ph type="sldNum" sz="quarter" idx="5"/>
          </p:nvPr>
        </p:nvSpPr>
        <p:spPr/>
        <p:txBody>
          <a:bodyPr/>
          <a:lstStyle/>
          <a:p>
            <a:fld id="{BBFB3055-27FA-4E71-A74A-1CF7CE95C39B}" type="slidenum">
              <a:rPr lang="en-US" smtClean="0"/>
              <a:t>19</a:t>
            </a:fld>
            <a:endParaRPr lang="en-US" dirty="0"/>
          </a:p>
        </p:txBody>
      </p:sp>
    </p:spTree>
    <p:extLst>
      <p:ext uri="{BB962C8B-B14F-4D97-AF65-F5344CB8AC3E}">
        <p14:creationId xmlns:p14="http://schemas.microsoft.com/office/powerpoint/2010/main" val="178483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 want to design a new environment for using or benchmarking reinforcement learning. </a:t>
            </a:r>
          </a:p>
        </p:txBody>
      </p:sp>
      <p:sp>
        <p:nvSpPr>
          <p:cNvPr id="4" name="Slide Number Placeholder 3"/>
          <p:cNvSpPr>
            <a:spLocks noGrp="1"/>
          </p:cNvSpPr>
          <p:nvPr>
            <p:ph type="sldNum" sz="quarter" idx="5"/>
          </p:nvPr>
        </p:nvSpPr>
        <p:spPr/>
        <p:txBody>
          <a:bodyPr/>
          <a:lstStyle/>
          <a:p>
            <a:fld id="{BBFB3055-27FA-4E71-A74A-1CF7CE95C39B}" type="slidenum">
              <a:rPr lang="en-US" smtClean="0"/>
              <a:t>2</a:t>
            </a:fld>
            <a:endParaRPr lang="en-US" dirty="0"/>
          </a:p>
        </p:txBody>
      </p:sp>
    </p:spTree>
    <p:extLst>
      <p:ext uri="{BB962C8B-B14F-4D97-AF65-F5344CB8AC3E}">
        <p14:creationId xmlns:p14="http://schemas.microsoft.com/office/powerpoint/2010/main" val="1427909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be ineffective with others?</a:t>
            </a:r>
          </a:p>
        </p:txBody>
      </p:sp>
      <p:sp>
        <p:nvSpPr>
          <p:cNvPr id="4" name="Slide Number Placeholder 3"/>
          <p:cNvSpPr>
            <a:spLocks noGrp="1"/>
          </p:cNvSpPr>
          <p:nvPr>
            <p:ph type="sldNum" sz="quarter" idx="5"/>
          </p:nvPr>
        </p:nvSpPr>
        <p:spPr/>
        <p:txBody>
          <a:bodyPr/>
          <a:lstStyle/>
          <a:p>
            <a:fld id="{BBFB3055-27FA-4E71-A74A-1CF7CE95C39B}" type="slidenum">
              <a:rPr lang="en-US" smtClean="0"/>
              <a:t>20</a:t>
            </a:fld>
            <a:endParaRPr lang="en-US" dirty="0"/>
          </a:p>
        </p:txBody>
      </p:sp>
    </p:spTree>
    <p:extLst>
      <p:ext uri="{BB962C8B-B14F-4D97-AF65-F5344CB8AC3E}">
        <p14:creationId xmlns:p14="http://schemas.microsoft.com/office/powerpoint/2010/main" val="2827498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other words, c</a:t>
            </a:r>
            <a:r>
              <a:rPr lang="en-US" dirty="0"/>
              <a:t>an reward functions be overfit to learning algorithms and hyperparameters?</a:t>
            </a:r>
          </a:p>
          <a:p>
            <a:endParaRPr lang="en-US" dirty="0"/>
          </a:p>
          <a:p>
            <a:r>
              <a:rPr lang="en-US" dirty="0"/>
              <a:t>If so, how does this affect the science of reinforcement learning and what we understand about this discipline? </a:t>
            </a:r>
          </a:p>
        </p:txBody>
      </p:sp>
      <p:sp>
        <p:nvSpPr>
          <p:cNvPr id="4" name="Slide Number Placeholder 3"/>
          <p:cNvSpPr>
            <a:spLocks noGrp="1"/>
          </p:cNvSpPr>
          <p:nvPr>
            <p:ph type="sldNum" sz="quarter" idx="5"/>
          </p:nvPr>
        </p:nvSpPr>
        <p:spPr/>
        <p:txBody>
          <a:bodyPr/>
          <a:lstStyle/>
          <a:p>
            <a:fld id="{BBFB3055-27FA-4E71-A74A-1CF7CE95C39B}" type="slidenum">
              <a:rPr lang="en-US" smtClean="0"/>
              <a:t>21</a:t>
            </a:fld>
            <a:endParaRPr lang="en-US" dirty="0"/>
          </a:p>
        </p:txBody>
      </p:sp>
    </p:spTree>
    <p:extLst>
      <p:ext uri="{BB962C8B-B14F-4D97-AF65-F5344CB8AC3E}">
        <p14:creationId xmlns:p14="http://schemas.microsoft.com/office/powerpoint/2010/main" val="404953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Spoiler alert: yes, we find evidence of overfitting in reward design. </a:t>
            </a:r>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22</a:t>
            </a:fld>
            <a:endParaRPr lang="en-US" dirty="0"/>
          </a:p>
        </p:txBody>
      </p:sp>
    </p:spTree>
    <p:extLst>
      <p:ext uri="{BB962C8B-B14F-4D97-AF65-F5344CB8AC3E}">
        <p14:creationId xmlns:p14="http://schemas.microsoft.com/office/powerpoint/2010/main" val="2758478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paper, we study the implications of trial-and-error reward design. </a:t>
            </a:r>
          </a:p>
          <a:p>
            <a:endParaRPr lang="en-US" dirty="0"/>
          </a:p>
          <a:p>
            <a:r>
              <a:rPr lang="en-US" dirty="0"/>
              <a:t>We do so empirically, with a combination of computational studies and controlled observation user studies. </a:t>
            </a:r>
          </a:p>
        </p:txBody>
      </p:sp>
      <p:sp>
        <p:nvSpPr>
          <p:cNvPr id="4" name="Slide Number Placeholder 3"/>
          <p:cNvSpPr>
            <a:spLocks noGrp="1"/>
          </p:cNvSpPr>
          <p:nvPr>
            <p:ph type="sldNum" sz="quarter" idx="5"/>
          </p:nvPr>
        </p:nvSpPr>
        <p:spPr/>
        <p:txBody>
          <a:bodyPr/>
          <a:lstStyle/>
          <a:p>
            <a:fld id="{BBFB3055-27FA-4E71-A74A-1CF7CE95C39B}" type="slidenum">
              <a:rPr lang="en-US" smtClean="0"/>
              <a:t>23</a:t>
            </a:fld>
            <a:endParaRPr lang="en-US" dirty="0"/>
          </a:p>
        </p:txBody>
      </p:sp>
    </p:spTree>
    <p:extLst>
      <p:ext uri="{BB962C8B-B14F-4D97-AF65-F5344CB8AC3E}">
        <p14:creationId xmlns:p14="http://schemas.microsoft.com/office/powerpoint/2010/main" val="2310725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so empirically, with a combination of computational studies and controlled observation user studies. </a:t>
            </a:r>
          </a:p>
        </p:txBody>
      </p:sp>
      <p:sp>
        <p:nvSpPr>
          <p:cNvPr id="4" name="Slide Number Placeholder 3"/>
          <p:cNvSpPr>
            <a:spLocks noGrp="1"/>
          </p:cNvSpPr>
          <p:nvPr>
            <p:ph type="sldNum" sz="quarter" idx="5"/>
          </p:nvPr>
        </p:nvSpPr>
        <p:spPr/>
        <p:txBody>
          <a:bodyPr/>
          <a:lstStyle/>
          <a:p>
            <a:fld id="{BBFB3055-27FA-4E71-A74A-1CF7CE95C39B}" type="slidenum">
              <a:rPr lang="en-US" smtClean="0"/>
              <a:t>24</a:t>
            </a:fld>
            <a:endParaRPr lang="en-US" dirty="0"/>
          </a:p>
        </p:txBody>
      </p:sp>
    </p:spTree>
    <p:extLst>
      <p:ext uri="{BB962C8B-B14F-4D97-AF65-F5344CB8AC3E}">
        <p14:creationId xmlns:p14="http://schemas.microsoft.com/office/powerpoint/2010/main" val="371879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is inspired by four areas of the RL research record. </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25</a:t>
            </a:fld>
            <a:endParaRPr lang="en-US" dirty="0"/>
          </a:p>
        </p:txBody>
      </p:sp>
    </p:spTree>
    <p:extLst>
      <p:ext uri="{BB962C8B-B14F-4D97-AF65-F5344CB8AC3E}">
        <p14:creationId xmlns:p14="http://schemas.microsoft.com/office/powerpoint/2010/main" val="3500068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line of work we draw on assesses how reward functions can be designed and optimized to support learning. </a:t>
            </a:r>
          </a:p>
          <a:p>
            <a:r>
              <a:rPr lang="en-US" dirty="0"/>
              <a:t>We especially build off of Singh et al.’s paper, “Where Do Rewards Come From?”, which assessed whether rewards benefit from encoding </a:t>
            </a:r>
            <a:r>
              <a:rPr lang="en-US" dirty="0" err="1"/>
              <a:t>subgoals</a:t>
            </a:r>
            <a:r>
              <a:rPr lang="en-US" dirty="0"/>
              <a:t> as so-called “intrinsic motivation”. </a:t>
            </a:r>
          </a:p>
          <a:p>
            <a:endParaRPr lang="en-US" dirty="0"/>
          </a:p>
          <a:p>
            <a:endParaRPr lang="en-US" dirty="0"/>
          </a:p>
          <a:p>
            <a:r>
              <a:rPr lang="en-US" sz="1200" b="0" i="0" kern="1200" dirty="0">
                <a:solidFill>
                  <a:schemeClr val="tx1"/>
                </a:solidFill>
                <a:effectLst/>
                <a:latin typeface="+mn-lt"/>
                <a:ea typeface="+mn-ea"/>
                <a:cs typeface="+mn-cs"/>
              </a:rPr>
              <a:t>Singh, Satinder, Richard L. Lewis, and Andrew G. </a:t>
            </a:r>
            <a:r>
              <a:rPr lang="en-US" sz="1200" b="0" i="0" kern="1200" dirty="0" err="1">
                <a:solidFill>
                  <a:schemeClr val="tx1"/>
                </a:solidFill>
                <a:effectLst/>
                <a:latin typeface="+mn-lt"/>
                <a:ea typeface="+mn-ea"/>
                <a:cs typeface="+mn-cs"/>
              </a:rPr>
              <a:t>Barto</a:t>
            </a:r>
            <a:r>
              <a:rPr lang="en-US" sz="1200" b="0" i="0" kern="1200" dirty="0">
                <a:solidFill>
                  <a:schemeClr val="tx1"/>
                </a:solidFill>
                <a:effectLst/>
                <a:latin typeface="+mn-lt"/>
                <a:ea typeface="+mn-ea"/>
                <a:cs typeface="+mn-cs"/>
              </a:rPr>
              <a:t>. "Where do rewards come from." </a:t>
            </a:r>
            <a:r>
              <a:rPr lang="en-US" sz="1200" b="0" i="1" kern="1200" dirty="0">
                <a:solidFill>
                  <a:schemeClr val="tx1"/>
                </a:solidFill>
                <a:effectLst/>
                <a:latin typeface="+mn-lt"/>
                <a:ea typeface="+mn-ea"/>
                <a:cs typeface="+mn-cs"/>
              </a:rPr>
              <a:t>Proceedings of the annual conference of the cognitive science society</a:t>
            </a:r>
            <a:r>
              <a:rPr lang="en-US" sz="1200" b="0" i="0" kern="1200" dirty="0">
                <a:solidFill>
                  <a:schemeClr val="tx1"/>
                </a:solidFill>
                <a:effectLst/>
                <a:latin typeface="+mn-lt"/>
                <a:ea typeface="+mn-ea"/>
                <a:cs typeface="+mn-cs"/>
              </a:rPr>
              <a:t>. Cognitive Science Society, 2009.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Faust, Aleksandra, Anthony Francis, and Dar Mehta. "Evolving rewards to automate reinforcement learning." </a:t>
            </a:r>
            <a:r>
              <a:rPr lang="en-US" sz="1200" b="0" i="1" kern="1200" dirty="0" err="1">
                <a:solidFill>
                  <a:schemeClr val="tx1"/>
                </a:solidFill>
                <a:effectLst/>
                <a:latin typeface="+mn-lt"/>
                <a:ea typeface="+mn-ea"/>
                <a:cs typeface="+mn-cs"/>
              </a:rPr>
              <a:t>arXiv</a:t>
            </a:r>
            <a:r>
              <a:rPr lang="en-US" sz="1200" b="0" i="1" kern="1200" dirty="0">
                <a:solidFill>
                  <a:schemeClr val="tx1"/>
                </a:solidFill>
                <a:effectLst/>
                <a:latin typeface="+mn-lt"/>
                <a:ea typeface="+mn-ea"/>
                <a:cs typeface="+mn-cs"/>
              </a:rPr>
              <a:t> preprint arXiv:1905.07628</a:t>
            </a:r>
            <a:r>
              <a:rPr lang="en-US" sz="1200" b="0" i="0" kern="1200" dirty="0">
                <a:solidFill>
                  <a:schemeClr val="tx1"/>
                </a:solidFill>
                <a:effectLst/>
                <a:latin typeface="+mn-lt"/>
                <a:ea typeface="+mn-ea"/>
                <a:cs typeface="+mn-cs"/>
              </a:rPr>
              <a:t> (2019).</a:t>
            </a:r>
          </a:p>
          <a:p>
            <a:endParaRPr lang="en-US" dirty="0"/>
          </a:p>
          <a:p>
            <a:r>
              <a:rPr lang="it-IT" sz="1200" b="0" i="0" kern="1200" dirty="0">
                <a:solidFill>
                  <a:schemeClr val="tx1"/>
                </a:solidFill>
                <a:effectLst/>
                <a:latin typeface="+mn-lt"/>
                <a:ea typeface="+mn-ea"/>
                <a:cs typeface="+mn-cs"/>
              </a:rPr>
              <a:t>Amodei, Dario, et al. "Concrete problems in AI safety." </a:t>
            </a:r>
            <a:r>
              <a:rPr lang="it-IT" sz="1200" b="0" i="1" kern="1200" dirty="0">
                <a:solidFill>
                  <a:schemeClr val="tx1"/>
                </a:solidFill>
                <a:effectLst/>
                <a:latin typeface="+mn-lt"/>
                <a:ea typeface="+mn-ea"/>
                <a:cs typeface="+mn-cs"/>
              </a:rPr>
              <a:t>arXiv preprint arXiv:1606.06565</a:t>
            </a:r>
            <a:r>
              <a:rPr lang="it-IT" sz="1200" b="0" i="0" kern="1200" dirty="0">
                <a:solidFill>
                  <a:schemeClr val="tx1"/>
                </a:solidFill>
                <a:effectLst/>
                <a:latin typeface="+mn-lt"/>
                <a:ea typeface="+mn-ea"/>
                <a:cs typeface="+mn-cs"/>
              </a:rPr>
              <a:t> (2016).</a:t>
            </a:r>
          </a:p>
          <a:p>
            <a:endParaRPr lang="it-IT"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Knox, W. Bradley, et al. "Reward (mis) design for autonomous driving." </a:t>
            </a:r>
            <a:r>
              <a:rPr lang="en-US" sz="1200" b="0" i="1" kern="1200" dirty="0">
                <a:solidFill>
                  <a:schemeClr val="tx1"/>
                </a:solidFill>
                <a:effectLst/>
                <a:latin typeface="+mn-lt"/>
                <a:ea typeface="+mn-ea"/>
                <a:cs typeface="+mn-cs"/>
              </a:rPr>
              <a:t>Artificial Intelligence</a:t>
            </a:r>
            <a:r>
              <a:rPr lang="en-US" sz="1200" b="0" i="0" kern="1200" dirty="0">
                <a:solidFill>
                  <a:schemeClr val="tx1"/>
                </a:solidFill>
                <a:effectLst/>
                <a:latin typeface="+mn-lt"/>
                <a:ea typeface="+mn-ea"/>
                <a:cs typeface="+mn-cs"/>
              </a:rPr>
              <a:t> (2022): 103829.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Henderson, Peter, et al. "Deep reinforcement learning that matters." </a:t>
            </a:r>
            <a:r>
              <a:rPr lang="en-US" sz="1200" b="0" i="1" kern="1200" dirty="0">
                <a:solidFill>
                  <a:schemeClr val="tx1"/>
                </a:solidFill>
                <a:effectLst/>
                <a:latin typeface="+mn-lt"/>
                <a:ea typeface="+mn-ea"/>
                <a:cs typeface="+mn-cs"/>
              </a:rPr>
              <a:t>Proceedings of the AAAI conference on artificial intelligence</a:t>
            </a:r>
            <a:r>
              <a:rPr lang="en-US" sz="1200" b="0" i="0" kern="1200" dirty="0">
                <a:solidFill>
                  <a:schemeClr val="tx1"/>
                </a:solidFill>
                <a:effectLst/>
                <a:latin typeface="+mn-lt"/>
                <a:ea typeface="+mn-ea"/>
                <a:cs typeface="+mn-cs"/>
              </a:rPr>
              <a:t>. Vol. 32. No. 1. 2018.</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Engstrom, Logan, et al. "Implementation matters in deep </a:t>
            </a:r>
            <a:r>
              <a:rPr lang="en-US" sz="1200" b="0" i="0" kern="1200" dirty="0" err="1">
                <a:solidFill>
                  <a:schemeClr val="tx1"/>
                </a:solidFill>
                <a:effectLst/>
                <a:latin typeface="+mn-lt"/>
                <a:ea typeface="+mn-ea"/>
                <a:cs typeface="+mn-cs"/>
              </a:rPr>
              <a:t>rl</a:t>
            </a:r>
            <a:r>
              <a:rPr lang="en-US" sz="1200" b="0" i="0" kern="1200" dirty="0">
                <a:solidFill>
                  <a:schemeClr val="tx1"/>
                </a:solidFill>
                <a:effectLst/>
                <a:latin typeface="+mn-lt"/>
                <a:ea typeface="+mn-ea"/>
                <a:cs typeface="+mn-cs"/>
              </a:rPr>
              <a:t>: A case study on </a:t>
            </a:r>
            <a:r>
              <a:rPr lang="en-US" sz="1200" b="0" i="0" kern="1200" dirty="0" err="1">
                <a:solidFill>
                  <a:schemeClr val="tx1"/>
                </a:solidFill>
                <a:effectLst/>
                <a:latin typeface="+mn-lt"/>
                <a:ea typeface="+mn-ea"/>
                <a:cs typeface="+mn-cs"/>
              </a:rPr>
              <a:t>ppo</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trpo</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International conference on learning representations</a:t>
            </a:r>
            <a:r>
              <a:rPr lang="en-US" sz="1200" b="0" i="0" kern="1200" dirty="0">
                <a:solidFill>
                  <a:schemeClr val="tx1"/>
                </a:solidFill>
                <a:effectLst/>
                <a:latin typeface="+mn-lt"/>
                <a:ea typeface="+mn-ea"/>
                <a:cs typeface="+mn-cs"/>
              </a:rPr>
              <a:t>. 2019.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Hadfield-</a:t>
            </a:r>
            <a:r>
              <a:rPr lang="en-US" sz="1200" b="0" i="0" kern="1200" dirty="0" err="1">
                <a:solidFill>
                  <a:schemeClr val="tx1"/>
                </a:solidFill>
                <a:effectLst/>
                <a:latin typeface="+mn-lt"/>
                <a:ea typeface="+mn-ea"/>
                <a:cs typeface="+mn-cs"/>
              </a:rPr>
              <a:t>Menell</a:t>
            </a:r>
            <a:r>
              <a:rPr lang="en-US" sz="1200" b="0" i="0" kern="1200" dirty="0">
                <a:solidFill>
                  <a:schemeClr val="tx1"/>
                </a:solidFill>
                <a:effectLst/>
                <a:latin typeface="+mn-lt"/>
                <a:ea typeface="+mn-ea"/>
                <a:cs typeface="+mn-cs"/>
              </a:rPr>
              <a:t>, Dylan, et al. "Inverse reward design." </a:t>
            </a:r>
            <a:r>
              <a:rPr lang="en-US" sz="1200" b="0" i="1" kern="1200" dirty="0">
                <a:solidFill>
                  <a:schemeClr val="tx1"/>
                </a:solidFill>
                <a:effectLst/>
                <a:latin typeface="+mn-lt"/>
                <a:ea typeface="+mn-ea"/>
                <a:cs typeface="+mn-cs"/>
              </a:rPr>
              <a:t>Advances in neural information processing systems</a:t>
            </a:r>
            <a:r>
              <a:rPr lang="en-US" sz="1200" b="0" i="0" kern="1200" dirty="0">
                <a:solidFill>
                  <a:schemeClr val="tx1"/>
                </a:solidFill>
                <a:effectLst/>
                <a:latin typeface="+mn-lt"/>
                <a:ea typeface="+mn-ea"/>
                <a:cs typeface="+mn-cs"/>
              </a:rPr>
              <a:t> 30 (2017).</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 Jerry </a:t>
            </a:r>
            <a:r>
              <a:rPr lang="en-US" sz="1200" b="0" i="0" kern="1200" dirty="0" err="1">
                <a:solidFill>
                  <a:schemeClr val="tx1"/>
                </a:solidFill>
                <a:effectLst/>
                <a:latin typeface="+mn-lt"/>
                <a:ea typeface="+mn-ea"/>
                <a:cs typeface="+mn-cs"/>
              </a:rPr>
              <a:t>Zhi</a:t>
            </a:r>
            <a:r>
              <a:rPr lang="en-US" sz="1200" b="0" i="0" kern="1200" dirty="0">
                <a:solidFill>
                  <a:schemeClr val="tx1"/>
                </a:solidFill>
                <a:effectLst/>
                <a:latin typeface="+mn-lt"/>
                <a:ea typeface="+mn-ea"/>
                <a:cs typeface="+mn-cs"/>
              </a:rPr>
              <a:t>-Yang, and Anca D. Dragan. "Assisted robust reward design." </a:t>
            </a:r>
            <a:r>
              <a:rPr lang="en-US" sz="1200" b="0" i="1" kern="1200" dirty="0" err="1">
                <a:solidFill>
                  <a:schemeClr val="tx1"/>
                </a:solidFill>
                <a:effectLst/>
                <a:latin typeface="+mn-lt"/>
                <a:ea typeface="+mn-ea"/>
                <a:cs typeface="+mn-cs"/>
              </a:rPr>
              <a:t>arXiv</a:t>
            </a:r>
            <a:r>
              <a:rPr lang="en-US" sz="1200" b="0" i="1" kern="1200" dirty="0">
                <a:solidFill>
                  <a:schemeClr val="tx1"/>
                </a:solidFill>
                <a:effectLst/>
                <a:latin typeface="+mn-lt"/>
                <a:ea typeface="+mn-ea"/>
                <a:cs typeface="+mn-cs"/>
              </a:rPr>
              <a:t> preprint arXiv:2111.09884</a:t>
            </a:r>
            <a:r>
              <a:rPr lang="en-US" sz="1200" b="0" i="0" kern="1200" dirty="0">
                <a:solidFill>
                  <a:schemeClr val="tx1"/>
                </a:solidFill>
                <a:effectLst/>
                <a:latin typeface="+mn-lt"/>
                <a:ea typeface="+mn-ea"/>
                <a:cs typeface="+mn-cs"/>
              </a:rPr>
              <a:t> (2021).</a:t>
            </a:r>
            <a:endParaRPr lang="en-US" dirty="0"/>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26</a:t>
            </a:fld>
            <a:endParaRPr lang="en-US" dirty="0"/>
          </a:p>
        </p:txBody>
      </p:sp>
    </p:spTree>
    <p:extLst>
      <p:ext uri="{BB962C8B-B14F-4D97-AF65-F5344CB8AC3E}">
        <p14:creationId xmlns:p14="http://schemas.microsoft.com/office/powerpoint/2010/main" val="2047540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line of work we draw on looks at the problems concerning reward misspecification. </a:t>
            </a:r>
          </a:p>
          <a:p>
            <a:r>
              <a:rPr lang="en-US" dirty="0"/>
              <a:t>Knox et al.’s paper “Reward (Mis) Design for Autonomous Driving” especially raises some concerns about the widespread use of trial-and-error in reward design processes.</a:t>
            </a:r>
          </a:p>
          <a:p>
            <a:endParaRPr lang="en-US" dirty="0"/>
          </a:p>
          <a:p>
            <a:r>
              <a:rPr lang="en-US" sz="1200" b="0" i="0" kern="1200" dirty="0">
                <a:solidFill>
                  <a:schemeClr val="tx1"/>
                </a:solidFill>
                <a:effectLst/>
                <a:latin typeface="+mn-lt"/>
                <a:ea typeface="+mn-ea"/>
                <a:cs typeface="+mn-cs"/>
              </a:rPr>
              <a:t>Singh, Satinder, Richard L. Lewis, and Andrew G. </a:t>
            </a:r>
            <a:r>
              <a:rPr lang="en-US" sz="1200" b="0" i="0" kern="1200" dirty="0" err="1">
                <a:solidFill>
                  <a:schemeClr val="tx1"/>
                </a:solidFill>
                <a:effectLst/>
                <a:latin typeface="+mn-lt"/>
                <a:ea typeface="+mn-ea"/>
                <a:cs typeface="+mn-cs"/>
              </a:rPr>
              <a:t>Barto</a:t>
            </a:r>
            <a:r>
              <a:rPr lang="en-US" sz="1200" b="0" i="0" kern="1200" dirty="0">
                <a:solidFill>
                  <a:schemeClr val="tx1"/>
                </a:solidFill>
                <a:effectLst/>
                <a:latin typeface="+mn-lt"/>
                <a:ea typeface="+mn-ea"/>
                <a:cs typeface="+mn-cs"/>
              </a:rPr>
              <a:t>. "Where do rewards come from." </a:t>
            </a:r>
            <a:r>
              <a:rPr lang="en-US" sz="1200" b="0" i="1" kern="1200" dirty="0">
                <a:solidFill>
                  <a:schemeClr val="tx1"/>
                </a:solidFill>
                <a:effectLst/>
                <a:latin typeface="+mn-lt"/>
                <a:ea typeface="+mn-ea"/>
                <a:cs typeface="+mn-cs"/>
              </a:rPr>
              <a:t>Proceedings of the annual conference of the cognitive science society</a:t>
            </a:r>
            <a:r>
              <a:rPr lang="en-US" sz="1200" b="0" i="0" kern="1200" dirty="0">
                <a:solidFill>
                  <a:schemeClr val="tx1"/>
                </a:solidFill>
                <a:effectLst/>
                <a:latin typeface="+mn-lt"/>
                <a:ea typeface="+mn-ea"/>
                <a:cs typeface="+mn-cs"/>
              </a:rPr>
              <a:t>. Cognitive Science Society, 2009.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Faust, Aleksandra, Anthony Francis, and Dar Mehta. "Evolving rewards to automate reinforcement learning." </a:t>
            </a:r>
            <a:r>
              <a:rPr lang="en-US" sz="1200" b="0" i="1" kern="1200" dirty="0" err="1">
                <a:solidFill>
                  <a:schemeClr val="tx1"/>
                </a:solidFill>
                <a:effectLst/>
                <a:latin typeface="+mn-lt"/>
                <a:ea typeface="+mn-ea"/>
                <a:cs typeface="+mn-cs"/>
              </a:rPr>
              <a:t>arXiv</a:t>
            </a:r>
            <a:r>
              <a:rPr lang="en-US" sz="1200" b="0" i="1" kern="1200" dirty="0">
                <a:solidFill>
                  <a:schemeClr val="tx1"/>
                </a:solidFill>
                <a:effectLst/>
                <a:latin typeface="+mn-lt"/>
                <a:ea typeface="+mn-ea"/>
                <a:cs typeface="+mn-cs"/>
              </a:rPr>
              <a:t> preprint arXiv:1905.07628</a:t>
            </a:r>
            <a:r>
              <a:rPr lang="en-US" sz="1200" b="0" i="0" kern="1200" dirty="0">
                <a:solidFill>
                  <a:schemeClr val="tx1"/>
                </a:solidFill>
                <a:effectLst/>
                <a:latin typeface="+mn-lt"/>
                <a:ea typeface="+mn-ea"/>
                <a:cs typeface="+mn-cs"/>
              </a:rPr>
              <a:t> (2019).</a:t>
            </a:r>
          </a:p>
          <a:p>
            <a:endParaRPr lang="en-US" dirty="0"/>
          </a:p>
          <a:p>
            <a:r>
              <a:rPr lang="it-IT" sz="1200" b="0" i="0" kern="1200" dirty="0">
                <a:solidFill>
                  <a:schemeClr val="tx1"/>
                </a:solidFill>
                <a:effectLst/>
                <a:latin typeface="+mn-lt"/>
                <a:ea typeface="+mn-ea"/>
                <a:cs typeface="+mn-cs"/>
              </a:rPr>
              <a:t>Amodei, Dario, et al. "Concrete problems in AI safety." </a:t>
            </a:r>
            <a:r>
              <a:rPr lang="it-IT" sz="1200" b="0" i="1" kern="1200" dirty="0">
                <a:solidFill>
                  <a:schemeClr val="tx1"/>
                </a:solidFill>
                <a:effectLst/>
                <a:latin typeface="+mn-lt"/>
                <a:ea typeface="+mn-ea"/>
                <a:cs typeface="+mn-cs"/>
              </a:rPr>
              <a:t>arXiv preprint arXiv:1606.06565</a:t>
            </a:r>
            <a:r>
              <a:rPr lang="it-IT" sz="1200" b="0" i="0" kern="1200" dirty="0">
                <a:solidFill>
                  <a:schemeClr val="tx1"/>
                </a:solidFill>
                <a:effectLst/>
                <a:latin typeface="+mn-lt"/>
                <a:ea typeface="+mn-ea"/>
                <a:cs typeface="+mn-cs"/>
              </a:rPr>
              <a:t> (2016).</a:t>
            </a:r>
          </a:p>
          <a:p>
            <a:endParaRPr lang="it-IT"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Knox, W. Bradley, et al. "Reward (mis) design for autonomous driving." </a:t>
            </a:r>
            <a:r>
              <a:rPr lang="en-US" sz="1200" b="0" i="1" kern="1200" dirty="0">
                <a:solidFill>
                  <a:schemeClr val="tx1"/>
                </a:solidFill>
                <a:effectLst/>
                <a:latin typeface="+mn-lt"/>
                <a:ea typeface="+mn-ea"/>
                <a:cs typeface="+mn-cs"/>
              </a:rPr>
              <a:t>Artificial Intelligence</a:t>
            </a:r>
            <a:r>
              <a:rPr lang="en-US" sz="1200" b="0" i="0" kern="1200" dirty="0">
                <a:solidFill>
                  <a:schemeClr val="tx1"/>
                </a:solidFill>
                <a:effectLst/>
                <a:latin typeface="+mn-lt"/>
                <a:ea typeface="+mn-ea"/>
                <a:cs typeface="+mn-cs"/>
              </a:rPr>
              <a:t> (2022): 103829.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Henderson, Peter, et al. "Deep reinforcement learning that matters." </a:t>
            </a:r>
            <a:r>
              <a:rPr lang="en-US" sz="1200" b="0" i="1" kern="1200" dirty="0">
                <a:solidFill>
                  <a:schemeClr val="tx1"/>
                </a:solidFill>
                <a:effectLst/>
                <a:latin typeface="+mn-lt"/>
                <a:ea typeface="+mn-ea"/>
                <a:cs typeface="+mn-cs"/>
              </a:rPr>
              <a:t>Proceedings of the AAAI conference on artificial intelligence</a:t>
            </a:r>
            <a:r>
              <a:rPr lang="en-US" sz="1200" b="0" i="0" kern="1200" dirty="0">
                <a:solidFill>
                  <a:schemeClr val="tx1"/>
                </a:solidFill>
                <a:effectLst/>
                <a:latin typeface="+mn-lt"/>
                <a:ea typeface="+mn-ea"/>
                <a:cs typeface="+mn-cs"/>
              </a:rPr>
              <a:t>. Vol. 32. No. 1. 2018.</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Engstrom, Logan, et al. "Implementation matters in deep </a:t>
            </a:r>
            <a:r>
              <a:rPr lang="en-US" sz="1200" b="0" i="0" kern="1200" dirty="0" err="1">
                <a:solidFill>
                  <a:schemeClr val="tx1"/>
                </a:solidFill>
                <a:effectLst/>
                <a:latin typeface="+mn-lt"/>
                <a:ea typeface="+mn-ea"/>
                <a:cs typeface="+mn-cs"/>
              </a:rPr>
              <a:t>rl</a:t>
            </a:r>
            <a:r>
              <a:rPr lang="en-US" sz="1200" b="0" i="0" kern="1200" dirty="0">
                <a:solidFill>
                  <a:schemeClr val="tx1"/>
                </a:solidFill>
                <a:effectLst/>
                <a:latin typeface="+mn-lt"/>
                <a:ea typeface="+mn-ea"/>
                <a:cs typeface="+mn-cs"/>
              </a:rPr>
              <a:t>: A case study on </a:t>
            </a:r>
            <a:r>
              <a:rPr lang="en-US" sz="1200" b="0" i="0" kern="1200" dirty="0" err="1">
                <a:solidFill>
                  <a:schemeClr val="tx1"/>
                </a:solidFill>
                <a:effectLst/>
                <a:latin typeface="+mn-lt"/>
                <a:ea typeface="+mn-ea"/>
                <a:cs typeface="+mn-cs"/>
              </a:rPr>
              <a:t>ppo</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trpo</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International conference on learning representations</a:t>
            </a:r>
            <a:r>
              <a:rPr lang="en-US" sz="1200" b="0" i="0" kern="1200" dirty="0">
                <a:solidFill>
                  <a:schemeClr val="tx1"/>
                </a:solidFill>
                <a:effectLst/>
                <a:latin typeface="+mn-lt"/>
                <a:ea typeface="+mn-ea"/>
                <a:cs typeface="+mn-cs"/>
              </a:rPr>
              <a:t>. 2019.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Hadfield-</a:t>
            </a:r>
            <a:r>
              <a:rPr lang="en-US" sz="1200" b="0" i="0" kern="1200" dirty="0" err="1">
                <a:solidFill>
                  <a:schemeClr val="tx1"/>
                </a:solidFill>
                <a:effectLst/>
                <a:latin typeface="+mn-lt"/>
                <a:ea typeface="+mn-ea"/>
                <a:cs typeface="+mn-cs"/>
              </a:rPr>
              <a:t>Menell</a:t>
            </a:r>
            <a:r>
              <a:rPr lang="en-US" sz="1200" b="0" i="0" kern="1200" dirty="0">
                <a:solidFill>
                  <a:schemeClr val="tx1"/>
                </a:solidFill>
                <a:effectLst/>
                <a:latin typeface="+mn-lt"/>
                <a:ea typeface="+mn-ea"/>
                <a:cs typeface="+mn-cs"/>
              </a:rPr>
              <a:t>, Dylan, et al. "Inverse reward design." </a:t>
            </a:r>
            <a:r>
              <a:rPr lang="en-US" sz="1200" b="0" i="1" kern="1200" dirty="0">
                <a:solidFill>
                  <a:schemeClr val="tx1"/>
                </a:solidFill>
                <a:effectLst/>
                <a:latin typeface="+mn-lt"/>
                <a:ea typeface="+mn-ea"/>
                <a:cs typeface="+mn-cs"/>
              </a:rPr>
              <a:t>Advances in neural information processing systems</a:t>
            </a:r>
            <a:r>
              <a:rPr lang="en-US" sz="1200" b="0" i="0" kern="1200" dirty="0">
                <a:solidFill>
                  <a:schemeClr val="tx1"/>
                </a:solidFill>
                <a:effectLst/>
                <a:latin typeface="+mn-lt"/>
                <a:ea typeface="+mn-ea"/>
                <a:cs typeface="+mn-cs"/>
              </a:rPr>
              <a:t> 30 (2017).</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 Jerry </a:t>
            </a:r>
            <a:r>
              <a:rPr lang="en-US" sz="1200" b="0" i="0" kern="1200" dirty="0" err="1">
                <a:solidFill>
                  <a:schemeClr val="tx1"/>
                </a:solidFill>
                <a:effectLst/>
                <a:latin typeface="+mn-lt"/>
                <a:ea typeface="+mn-ea"/>
                <a:cs typeface="+mn-cs"/>
              </a:rPr>
              <a:t>Zhi</a:t>
            </a:r>
            <a:r>
              <a:rPr lang="en-US" sz="1200" b="0" i="0" kern="1200" dirty="0">
                <a:solidFill>
                  <a:schemeClr val="tx1"/>
                </a:solidFill>
                <a:effectLst/>
                <a:latin typeface="+mn-lt"/>
                <a:ea typeface="+mn-ea"/>
                <a:cs typeface="+mn-cs"/>
              </a:rPr>
              <a:t>-Yang, and Anca D. Dragan. "Assisted robust reward design." </a:t>
            </a:r>
            <a:r>
              <a:rPr lang="en-US" sz="1200" b="0" i="1" kern="1200" dirty="0" err="1">
                <a:solidFill>
                  <a:schemeClr val="tx1"/>
                </a:solidFill>
                <a:effectLst/>
                <a:latin typeface="+mn-lt"/>
                <a:ea typeface="+mn-ea"/>
                <a:cs typeface="+mn-cs"/>
              </a:rPr>
              <a:t>arXiv</a:t>
            </a:r>
            <a:r>
              <a:rPr lang="en-US" sz="1200" b="0" i="1" kern="1200" dirty="0">
                <a:solidFill>
                  <a:schemeClr val="tx1"/>
                </a:solidFill>
                <a:effectLst/>
                <a:latin typeface="+mn-lt"/>
                <a:ea typeface="+mn-ea"/>
                <a:cs typeface="+mn-cs"/>
              </a:rPr>
              <a:t> preprint arXiv:2111.09884</a:t>
            </a:r>
            <a:r>
              <a:rPr lang="en-US" sz="1200" b="0" i="0" kern="1200" dirty="0">
                <a:solidFill>
                  <a:schemeClr val="tx1"/>
                </a:solidFill>
                <a:effectLst/>
                <a:latin typeface="+mn-lt"/>
                <a:ea typeface="+mn-ea"/>
                <a:cs typeface="+mn-cs"/>
              </a:rPr>
              <a:t> (2021).</a:t>
            </a:r>
            <a:endParaRPr lang="en-US" dirty="0"/>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27</a:t>
            </a:fld>
            <a:endParaRPr lang="en-US" dirty="0"/>
          </a:p>
        </p:txBody>
      </p:sp>
    </p:spTree>
    <p:extLst>
      <p:ext uri="{BB962C8B-B14F-4D97-AF65-F5344CB8AC3E}">
        <p14:creationId xmlns:p14="http://schemas.microsoft.com/office/powerpoint/2010/main" val="553214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line of work we’re inspired by is that which looks at the problems surrounding RL reproducibility. </a:t>
            </a:r>
          </a:p>
          <a:p>
            <a:endParaRPr lang="en-US" dirty="0"/>
          </a:p>
          <a:p>
            <a:r>
              <a:rPr lang="en-US" dirty="0"/>
              <a:t>How are the choices we make when designing our benchmarks and algorithms affecting the scientific progress of our community?</a:t>
            </a:r>
          </a:p>
          <a:p>
            <a:endParaRPr lang="en-US" dirty="0"/>
          </a:p>
          <a:p>
            <a:r>
              <a:rPr lang="en-US" sz="1200" b="0" i="0" kern="1200" dirty="0">
                <a:solidFill>
                  <a:schemeClr val="tx1"/>
                </a:solidFill>
                <a:effectLst/>
                <a:latin typeface="+mn-lt"/>
                <a:ea typeface="+mn-ea"/>
                <a:cs typeface="+mn-cs"/>
              </a:rPr>
              <a:t>Singh, Satinder, Richard L. Lewis, and Andrew G. </a:t>
            </a:r>
            <a:r>
              <a:rPr lang="en-US" sz="1200" b="0" i="0" kern="1200" dirty="0" err="1">
                <a:solidFill>
                  <a:schemeClr val="tx1"/>
                </a:solidFill>
                <a:effectLst/>
                <a:latin typeface="+mn-lt"/>
                <a:ea typeface="+mn-ea"/>
                <a:cs typeface="+mn-cs"/>
              </a:rPr>
              <a:t>Barto</a:t>
            </a:r>
            <a:r>
              <a:rPr lang="en-US" sz="1200" b="0" i="0" kern="1200" dirty="0">
                <a:solidFill>
                  <a:schemeClr val="tx1"/>
                </a:solidFill>
                <a:effectLst/>
                <a:latin typeface="+mn-lt"/>
                <a:ea typeface="+mn-ea"/>
                <a:cs typeface="+mn-cs"/>
              </a:rPr>
              <a:t>. "Where do rewards come from." </a:t>
            </a:r>
            <a:r>
              <a:rPr lang="en-US" sz="1200" b="0" i="1" kern="1200" dirty="0">
                <a:solidFill>
                  <a:schemeClr val="tx1"/>
                </a:solidFill>
                <a:effectLst/>
                <a:latin typeface="+mn-lt"/>
                <a:ea typeface="+mn-ea"/>
                <a:cs typeface="+mn-cs"/>
              </a:rPr>
              <a:t>Proceedings of the annual conference of the cognitive science society</a:t>
            </a:r>
            <a:r>
              <a:rPr lang="en-US" sz="1200" b="0" i="0" kern="1200" dirty="0">
                <a:solidFill>
                  <a:schemeClr val="tx1"/>
                </a:solidFill>
                <a:effectLst/>
                <a:latin typeface="+mn-lt"/>
                <a:ea typeface="+mn-ea"/>
                <a:cs typeface="+mn-cs"/>
              </a:rPr>
              <a:t>. Cognitive Science Society, 2009.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Faust, Aleksandra, Anthony Francis, and Dar Mehta. "Evolving rewards to automate reinforcement learning." </a:t>
            </a:r>
            <a:r>
              <a:rPr lang="en-US" sz="1200" b="0" i="1" kern="1200" dirty="0" err="1">
                <a:solidFill>
                  <a:schemeClr val="tx1"/>
                </a:solidFill>
                <a:effectLst/>
                <a:latin typeface="+mn-lt"/>
                <a:ea typeface="+mn-ea"/>
                <a:cs typeface="+mn-cs"/>
              </a:rPr>
              <a:t>arXiv</a:t>
            </a:r>
            <a:r>
              <a:rPr lang="en-US" sz="1200" b="0" i="1" kern="1200" dirty="0">
                <a:solidFill>
                  <a:schemeClr val="tx1"/>
                </a:solidFill>
                <a:effectLst/>
                <a:latin typeface="+mn-lt"/>
                <a:ea typeface="+mn-ea"/>
                <a:cs typeface="+mn-cs"/>
              </a:rPr>
              <a:t> preprint arXiv:1905.07628</a:t>
            </a:r>
            <a:r>
              <a:rPr lang="en-US" sz="1200" b="0" i="0" kern="1200" dirty="0">
                <a:solidFill>
                  <a:schemeClr val="tx1"/>
                </a:solidFill>
                <a:effectLst/>
                <a:latin typeface="+mn-lt"/>
                <a:ea typeface="+mn-ea"/>
                <a:cs typeface="+mn-cs"/>
              </a:rPr>
              <a:t> (2019).</a:t>
            </a:r>
          </a:p>
          <a:p>
            <a:endParaRPr lang="en-US" dirty="0"/>
          </a:p>
          <a:p>
            <a:r>
              <a:rPr lang="it-IT" sz="1200" b="0" i="0" kern="1200" dirty="0">
                <a:solidFill>
                  <a:schemeClr val="tx1"/>
                </a:solidFill>
                <a:effectLst/>
                <a:latin typeface="+mn-lt"/>
                <a:ea typeface="+mn-ea"/>
                <a:cs typeface="+mn-cs"/>
              </a:rPr>
              <a:t>Amodei, Dario, et al. "Concrete problems in AI safety." </a:t>
            </a:r>
            <a:r>
              <a:rPr lang="it-IT" sz="1200" b="0" i="1" kern="1200" dirty="0">
                <a:solidFill>
                  <a:schemeClr val="tx1"/>
                </a:solidFill>
                <a:effectLst/>
                <a:latin typeface="+mn-lt"/>
                <a:ea typeface="+mn-ea"/>
                <a:cs typeface="+mn-cs"/>
              </a:rPr>
              <a:t>arXiv preprint arXiv:1606.06565</a:t>
            </a:r>
            <a:r>
              <a:rPr lang="it-IT" sz="1200" b="0" i="0" kern="1200" dirty="0">
                <a:solidFill>
                  <a:schemeClr val="tx1"/>
                </a:solidFill>
                <a:effectLst/>
                <a:latin typeface="+mn-lt"/>
                <a:ea typeface="+mn-ea"/>
                <a:cs typeface="+mn-cs"/>
              </a:rPr>
              <a:t> (2016).</a:t>
            </a:r>
          </a:p>
          <a:p>
            <a:endParaRPr lang="it-IT"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Knox, W. Bradley, et al. "Reward (mis) design for autonomous driving." </a:t>
            </a:r>
            <a:r>
              <a:rPr lang="en-US" sz="1200" b="0" i="1" kern="1200" dirty="0">
                <a:solidFill>
                  <a:schemeClr val="tx1"/>
                </a:solidFill>
                <a:effectLst/>
                <a:latin typeface="+mn-lt"/>
                <a:ea typeface="+mn-ea"/>
                <a:cs typeface="+mn-cs"/>
              </a:rPr>
              <a:t>Artificial Intelligence</a:t>
            </a:r>
            <a:r>
              <a:rPr lang="en-US" sz="1200" b="0" i="0" kern="1200" dirty="0">
                <a:solidFill>
                  <a:schemeClr val="tx1"/>
                </a:solidFill>
                <a:effectLst/>
                <a:latin typeface="+mn-lt"/>
                <a:ea typeface="+mn-ea"/>
                <a:cs typeface="+mn-cs"/>
              </a:rPr>
              <a:t> (2022): 103829.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Henderson, Peter, et al. "Deep reinforcement learning that matters." </a:t>
            </a:r>
            <a:r>
              <a:rPr lang="en-US" sz="1200" b="0" i="1" kern="1200" dirty="0">
                <a:solidFill>
                  <a:schemeClr val="tx1"/>
                </a:solidFill>
                <a:effectLst/>
                <a:latin typeface="+mn-lt"/>
                <a:ea typeface="+mn-ea"/>
                <a:cs typeface="+mn-cs"/>
              </a:rPr>
              <a:t>Proceedings of the AAAI conference on artificial intelligence</a:t>
            </a:r>
            <a:r>
              <a:rPr lang="en-US" sz="1200" b="0" i="0" kern="1200" dirty="0">
                <a:solidFill>
                  <a:schemeClr val="tx1"/>
                </a:solidFill>
                <a:effectLst/>
                <a:latin typeface="+mn-lt"/>
                <a:ea typeface="+mn-ea"/>
                <a:cs typeface="+mn-cs"/>
              </a:rPr>
              <a:t>. Vol. 32. No. 1. 2018.</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Engstrom, Logan, et al. "Implementation matters in deep </a:t>
            </a:r>
            <a:r>
              <a:rPr lang="en-US" sz="1200" b="0" i="0" kern="1200" dirty="0" err="1">
                <a:solidFill>
                  <a:schemeClr val="tx1"/>
                </a:solidFill>
                <a:effectLst/>
                <a:latin typeface="+mn-lt"/>
                <a:ea typeface="+mn-ea"/>
                <a:cs typeface="+mn-cs"/>
              </a:rPr>
              <a:t>rl</a:t>
            </a:r>
            <a:r>
              <a:rPr lang="en-US" sz="1200" b="0" i="0" kern="1200" dirty="0">
                <a:solidFill>
                  <a:schemeClr val="tx1"/>
                </a:solidFill>
                <a:effectLst/>
                <a:latin typeface="+mn-lt"/>
                <a:ea typeface="+mn-ea"/>
                <a:cs typeface="+mn-cs"/>
              </a:rPr>
              <a:t>: A case study on </a:t>
            </a:r>
            <a:r>
              <a:rPr lang="en-US" sz="1200" b="0" i="0" kern="1200" dirty="0" err="1">
                <a:solidFill>
                  <a:schemeClr val="tx1"/>
                </a:solidFill>
                <a:effectLst/>
                <a:latin typeface="+mn-lt"/>
                <a:ea typeface="+mn-ea"/>
                <a:cs typeface="+mn-cs"/>
              </a:rPr>
              <a:t>ppo</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trpo</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International conference on learning representations</a:t>
            </a:r>
            <a:r>
              <a:rPr lang="en-US" sz="1200" b="0" i="0" kern="1200" dirty="0">
                <a:solidFill>
                  <a:schemeClr val="tx1"/>
                </a:solidFill>
                <a:effectLst/>
                <a:latin typeface="+mn-lt"/>
                <a:ea typeface="+mn-ea"/>
                <a:cs typeface="+mn-cs"/>
              </a:rPr>
              <a:t>. 2019.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Hadfield-</a:t>
            </a:r>
            <a:r>
              <a:rPr lang="en-US" sz="1200" b="0" i="0" kern="1200" dirty="0" err="1">
                <a:solidFill>
                  <a:schemeClr val="tx1"/>
                </a:solidFill>
                <a:effectLst/>
                <a:latin typeface="+mn-lt"/>
                <a:ea typeface="+mn-ea"/>
                <a:cs typeface="+mn-cs"/>
              </a:rPr>
              <a:t>Menell</a:t>
            </a:r>
            <a:r>
              <a:rPr lang="en-US" sz="1200" b="0" i="0" kern="1200" dirty="0">
                <a:solidFill>
                  <a:schemeClr val="tx1"/>
                </a:solidFill>
                <a:effectLst/>
                <a:latin typeface="+mn-lt"/>
                <a:ea typeface="+mn-ea"/>
                <a:cs typeface="+mn-cs"/>
              </a:rPr>
              <a:t>, Dylan, et al. "Inverse reward design." </a:t>
            </a:r>
            <a:r>
              <a:rPr lang="en-US" sz="1200" b="0" i="1" kern="1200" dirty="0">
                <a:solidFill>
                  <a:schemeClr val="tx1"/>
                </a:solidFill>
                <a:effectLst/>
                <a:latin typeface="+mn-lt"/>
                <a:ea typeface="+mn-ea"/>
                <a:cs typeface="+mn-cs"/>
              </a:rPr>
              <a:t>Advances in neural information processing systems</a:t>
            </a:r>
            <a:r>
              <a:rPr lang="en-US" sz="1200" b="0" i="0" kern="1200" dirty="0">
                <a:solidFill>
                  <a:schemeClr val="tx1"/>
                </a:solidFill>
                <a:effectLst/>
                <a:latin typeface="+mn-lt"/>
                <a:ea typeface="+mn-ea"/>
                <a:cs typeface="+mn-cs"/>
              </a:rPr>
              <a:t> 30 (2017).</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 Jerry </a:t>
            </a:r>
            <a:r>
              <a:rPr lang="en-US" sz="1200" b="0" i="0" kern="1200" dirty="0" err="1">
                <a:solidFill>
                  <a:schemeClr val="tx1"/>
                </a:solidFill>
                <a:effectLst/>
                <a:latin typeface="+mn-lt"/>
                <a:ea typeface="+mn-ea"/>
                <a:cs typeface="+mn-cs"/>
              </a:rPr>
              <a:t>Zhi</a:t>
            </a:r>
            <a:r>
              <a:rPr lang="en-US" sz="1200" b="0" i="0" kern="1200" dirty="0">
                <a:solidFill>
                  <a:schemeClr val="tx1"/>
                </a:solidFill>
                <a:effectLst/>
                <a:latin typeface="+mn-lt"/>
                <a:ea typeface="+mn-ea"/>
                <a:cs typeface="+mn-cs"/>
              </a:rPr>
              <a:t>-Yang, and Anca D. Dragan. "Assisted robust reward design." </a:t>
            </a:r>
            <a:r>
              <a:rPr lang="en-US" sz="1200" b="0" i="1" kern="1200" dirty="0" err="1">
                <a:solidFill>
                  <a:schemeClr val="tx1"/>
                </a:solidFill>
                <a:effectLst/>
                <a:latin typeface="+mn-lt"/>
                <a:ea typeface="+mn-ea"/>
                <a:cs typeface="+mn-cs"/>
              </a:rPr>
              <a:t>arXiv</a:t>
            </a:r>
            <a:r>
              <a:rPr lang="en-US" sz="1200" b="0" i="1" kern="1200" dirty="0">
                <a:solidFill>
                  <a:schemeClr val="tx1"/>
                </a:solidFill>
                <a:effectLst/>
                <a:latin typeface="+mn-lt"/>
                <a:ea typeface="+mn-ea"/>
                <a:cs typeface="+mn-cs"/>
              </a:rPr>
              <a:t> preprint arXiv:2111.09884</a:t>
            </a:r>
            <a:r>
              <a:rPr lang="en-US" sz="1200" b="0" i="0" kern="1200" dirty="0">
                <a:solidFill>
                  <a:schemeClr val="tx1"/>
                </a:solidFill>
                <a:effectLst/>
                <a:latin typeface="+mn-lt"/>
                <a:ea typeface="+mn-ea"/>
                <a:cs typeface="+mn-cs"/>
              </a:rPr>
              <a:t> (2021).</a:t>
            </a:r>
            <a:endParaRPr lang="en-US" dirty="0"/>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28</a:t>
            </a:fld>
            <a:endParaRPr lang="en-US" dirty="0"/>
          </a:p>
        </p:txBody>
      </p:sp>
    </p:spTree>
    <p:extLst>
      <p:ext uri="{BB962C8B-B14F-4D97-AF65-F5344CB8AC3E}">
        <p14:creationId xmlns:p14="http://schemas.microsoft.com/office/powerpoint/2010/main" val="162491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our work assumes that we ask a human to write a reward function directly. But, there are many compelling methods for smartly inferring a reward function.</a:t>
            </a:r>
          </a:p>
          <a:p>
            <a:endParaRPr lang="en-US" dirty="0"/>
          </a:p>
          <a:p>
            <a:r>
              <a:rPr lang="en-US" dirty="0"/>
              <a:t>Our work reinforces the importance of these efforts - and invites future research to assess how these alternative processes affect RL outcomes. </a:t>
            </a:r>
          </a:p>
          <a:p>
            <a:endParaRPr lang="en-US" dirty="0"/>
          </a:p>
          <a:p>
            <a:r>
              <a:rPr lang="en-US" sz="1200" b="0" i="0" kern="1200" dirty="0">
                <a:solidFill>
                  <a:schemeClr val="tx1"/>
                </a:solidFill>
                <a:effectLst/>
                <a:latin typeface="+mn-lt"/>
                <a:ea typeface="+mn-ea"/>
                <a:cs typeface="+mn-cs"/>
              </a:rPr>
              <a:t>Singh, Satinder, Richard L. Lewis, and Andrew G. </a:t>
            </a:r>
            <a:r>
              <a:rPr lang="en-US" sz="1200" b="0" i="0" kern="1200" dirty="0" err="1">
                <a:solidFill>
                  <a:schemeClr val="tx1"/>
                </a:solidFill>
                <a:effectLst/>
                <a:latin typeface="+mn-lt"/>
                <a:ea typeface="+mn-ea"/>
                <a:cs typeface="+mn-cs"/>
              </a:rPr>
              <a:t>Barto</a:t>
            </a:r>
            <a:r>
              <a:rPr lang="en-US" sz="1200" b="0" i="0" kern="1200" dirty="0">
                <a:solidFill>
                  <a:schemeClr val="tx1"/>
                </a:solidFill>
                <a:effectLst/>
                <a:latin typeface="+mn-lt"/>
                <a:ea typeface="+mn-ea"/>
                <a:cs typeface="+mn-cs"/>
              </a:rPr>
              <a:t>. "Where do rewards come from." </a:t>
            </a:r>
            <a:r>
              <a:rPr lang="en-US" sz="1200" b="0" i="1" kern="1200" dirty="0">
                <a:solidFill>
                  <a:schemeClr val="tx1"/>
                </a:solidFill>
                <a:effectLst/>
                <a:latin typeface="+mn-lt"/>
                <a:ea typeface="+mn-ea"/>
                <a:cs typeface="+mn-cs"/>
              </a:rPr>
              <a:t>Proceedings of the annual conference of the cognitive science society</a:t>
            </a:r>
            <a:r>
              <a:rPr lang="en-US" sz="1200" b="0" i="0" kern="1200" dirty="0">
                <a:solidFill>
                  <a:schemeClr val="tx1"/>
                </a:solidFill>
                <a:effectLst/>
                <a:latin typeface="+mn-lt"/>
                <a:ea typeface="+mn-ea"/>
                <a:cs typeface="+mn-cs"/>
              </a:rPr>
              <a:t>. Cognitive Science Society, 2009.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Faust, Aleksandra, Anthony Francis, and Dar Mehta. "Evolving rewards to automate reinforcement learning." </a:t>
            </a:r>
            <a:r>
              <a:rPr lang="en-US" sz="1200" b="0" i="1" kern="1200" dirty="0" err="1">
                <a:solidFill>
                  <a:schemeClr val="tx1"/>
                </a:solidFill>
                <a:effectLst/>
                <a:latin typeface="+mn-lt"/>
                <a:ea typeface="+mn-ea"/>
                <a:cs typeface="+mn-cs"/>
              </a:rPr>
              <a:t>arXiv</a:t>
            </a:r>
            <a:r>
              <a:rPr lang="en-US" sz="1200" b="0" i="1" kern="1200" dirty="0">
                <a:solidFill>
                  <a:schemeClr val="tx1"/>
                </a:solidFill>
                <a:effectLst/>
                <a:latin typeface="+mn-lt"/>
                <a:ea typeface="+mn-ea"/>
                <a:cs typeface="+mn-cs"/>
              </a:rPr>
              <a:t> preprint arXiv:1905.07628</a:t>
            </a:r>
            <a:r>
              <a:rPr lang="en-US" sz="1200" b="0" i="0" kern="1200" dirty="0">
                <a:solidFill>
                  <a:schemeClr val="tx1"/>
                </a:solidFill>
                <a:effectLst/>
                <a:latin typeface="+mn-lt"/>
                <a:ea typeface="+mn-ea"/>
                <a:cs typeface="+mn-cs"/>
              </a:rPr>
              <a:t> (2019).</a:t>
            </a:r>
          </a:p>
          <a:p>
            <a:endParaRPr lang="en-US" dirty="0"/>
          </a:p>
          <a:p>
            <a:r>
              <a:rPr lang="it-IT" sz="1200" b="0" i="0" kern="1200" dirty="0">
                <a:solidFill>
                  <a:schemeClr val="tx1"/>
                </a:solidFill>
                <a:effectLst/>
                <a:latin typeface="+mn-lt"/>
                <a:ea typeface="+mn-ea"/>
                <a:cs typeface="+mn-cs"/>
              </a:rPr>
              <a:t>Amodei, Dario, et al. "Concrete problems in AI safety." </a:t>
            </a:r>
            <a:r>
              <a:rPr lang="it-IT" sz="1200" b="0" i="1" kern="1200" dirty="0">
                <a:solidFill>
                  <a:schemeClr val="tx1"/>
                </a:solidFill>
                <a:effectLst/>
                <a:latin typeface="+mn-lt"/>
                <a:ea typeface="+mn-ea"/>
                <a:cs typeface="+mn-cs"/>
              </a:rPr>
              <a:t>arXiv preprint arXiv:1606.06565</a:t>
            </a:r>
            <a:r>
              <a:rPr lang="it-IT" sz="1200" b="0" i="0" kern="1200" dirty="0">
                <a:solidFill>
                  <a:schemeClr val="tx1"/>
                </a:solidFill>
                <a:effectLst/>
                <a:latin typeface="+mn-lt"/>
                <a:ea typeface="+mn-ea"/>
                <a:cs typeface="+mn-cs"/>
              </a:rPr>
              <a:t> (2016).</a:t>
            </a:r>
          </a:p>
          <a:p>
            <a:endParaRPr lang="it-IT"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Knox, W. Bradley, et al. "Reward (mis) design for autonomous driving." </a:t>
            </a:r>
            <a:r>
              <a:rPr lang="en-US" sz="1200" b="0" i="1" kern="1200" dirty="0">
                <a:solidFill>
                  <a:schemeClr val="tx1"/>
                </a:solidFill>
                <a:effectLst/>
                <a:latin typeface="+mn-lt"/>
                <a:ea typeface="+mn-ea"/>
                <a:cs typeface="+mn-cs"/>
              </a:rPr>
              <a:t>Artificial Intelligence</a:t>
            </a:r>
            <a:r>
              <a:rPr lang="en-US" sz="1200" b="0" i="0" kern="1200" dirty="0">
                <a:solidFill>
                  <a:schemeClr val="tx1"/>
                </a:solidFill>
                <a:effectLst/>
                <a:latin typeface="+mn-lt"/>
                <a:ea typeface="+mn-ea"/>
                <a:cs typeface="+mn-cs"/>
              </a:rPr>
              <a:t> (2022): 103829.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Henderson, Peter, et al. "Deep reinforcement learning that matters." </a:t>
            </a:r>
            <a:r>
              <a:rPr lang="en-US" sz="1200" b="0" i="1" kern="1200" dirty="0">
                <a:solidFill>
                  <a:schemeClr val="tx1"/>
                </a:solidFill>
                <a:effectLst/>
                <a:latin typeface="+mn-lt"/>
                <a:ea typeface="+mn-ea"/>
                <a:cs typeface="+mn-cs"/>
              </a:rPr>
              <a:t>Proceedings of the AAAI conference on artificial intelligence</a:t>
            </a:r>
            <a:r>
              <a:rPr lang="en-US" sz="1200" b="0" i="0" kern="1200" dirty="0">
                <a:solidFill>
                  <a:schemeClr val="tx1"/>
                </a:solidFill>
                <a:effectLst/>
                <a:latin typeface="+mn-lt"/>
                <a:ea typeface="+mn-ea"/>
                <a:cs typeface="+mn-cs"/>
              </a:rPr>
              <a:t>. Vol. 32. No. 1. 2018.</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Engstrom, Logan, et al. "Implementation matters in deep </a:t>
            </a:r>
            <a:r>
              <a:rPr lang="en-US" sz="1200" b="0" i="0" kern="1200" dirty="0" err="1">
                <a:solidFill>
                  <a:schemeClr val="tx1"/>
                </a:solidFill>
                <a:effectLst/>
                <a:latin typeface="+mn-lt"/>
                <a:ea typeface="+mn-ea"/>
                <a:cs typeface="+mn-cs"/>
              </a:rPr>
              <a:t>rl</a:t>
            </a:r>
            <a:r>
              <a:rPr lang="en-US" sz="1200" b="0" i="0" kern="1200" dirty="0">
                <a:solidFill>
                  <a:schemeClr val="tx1"/>
                </a:solidFill>
                <a:effectLst/>
                <a:latin typeface="+mn-lt"/>
                <a:ea typeface="+mn-ea"/>
                <a:cs typeface="+mn-cs"/>
              </a:rPr>
              <a:t>: A case study on </a:t>
            </a:r>
            <a:r>
              <a:rPr lang="en-US" sz="1200" b="0" i="0" kern="1200" dirty="0" err="1">
                <a:solidFill>
                  <a:schemeClr val="tx1"/>
                </a:solidFill>
                <a:effectLst/>
                <a:latin typeface="+mn-lt"/>
                <a:ea typeface="+mn-ea"/>
                <a:cs typeface="+mn-cs"/>
              </a:rPr>
              <a:t>ppo</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trpo</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International conference on learning representations</a:t>
            </a:r>
            <a:r>
              <a:rPr lang="en-US" sz="1200" b="0" i="0" kern="1200" dirty="0">
                <a:solidFill>
                  <a:schemeClr val="tx1"/>
                </a:solidFill>
                <a:effectLst/>
                <a:latin typeface="+mn-lt"/>
                <a:ea typeface="+mn-ea"/>
                <a:cs typeface="+mn-cs"/>
              </a:rPr>
              <a:t>. 2019.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Hadfield-</a:t>
            </a:r>
            <a:r>
              <a:rPr lang="en-US" sz="1200" b="0" i="0" kern="1200" dirty="0" err="1">
                <a:solidFill>
                  <a:schemeClr val="tx1"/>
                </a:solidFill>
                <a:effectLst/>
                <a:latin typeface="+mn-lt"/>
                <a:ea typeface="+mn-ea"/>
                <a:cs typeface="+mn-cs"/>
              </a:rPr>
              <a:t>Menell</a:t>
            </a:r>
            <a:r>
              <a:rPr lang="en-US" sz="1200" b="0" i="0" kern="1200" dirty="0">
                <a:solidFill>
                  <a:schemeClr val="tx1"/>
                </a:solidFill>
                <a:effectLst/>
                <a:latin typeface="+mn-lt"/>
                <a:ea typeface="+mn-ea"/>
                <a:cs typeface="+mn-cs"/>
              </a:rPr>
              <a:t>, Dylan, et al. "Inverse reward design." </a:t>
            </a:r>
            <a:r>
              <a:rPr lang="en-US" sz="1200" b="0" i="1" kern="1200" dirty="0">
                <a:solidFill>
                  <a:schemeClr val="tx1"/>
                </a:solidFill>
                <a:effectLst/>
                <a:latin typeface="+mn-lt"/>
                <a:ea typeface="+mn-ea"/>
                <a:cs typeface="+mn-cs"/>
              </a:rPr>
              <a:t>Advances in neural information processing systems</a:t>
            </a:r>
            <a:r>
              <a:rPr lang="en-US" sz="1200" b="0" i="0" kern="1200" dirty="0">
                <a:solidFill>
                  <a:schemeClr val="tx1"/>
                </a:solidFill>
                <a:effectLst/>
                <a:latin typeface="+mn-lt"/>
                <a:ea typeface="+mn-ea"/>
                <a:cs typeface="+mn-cs"/>
              </a:rPr>
              <a:t> 30 (2017).</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 Jerry </a:t>
            </a:r>
            <a:r>
              <a:rPr lang="en-US" sz="1200" b="0" i="0" kern="1200" dirty="0" err="1">
                <a:solidFill>
                  <a:schemeClr val="tx1"/>
                </a:solidFill>
                <a:effectLst/>
                <a:latin typeface="+mn-lt"/>
                <a:ea typeface="+mn-ea"/>
                <a:cs typeface="+mn-cs"/>
              </a:rPr>
              <a:t>Zhi</a:t>
            </a:r>
            <a:r>
              <a:rPr lang="en-US" sz="1200" b="0" i="0" kern="1200" dirty="0">
                <a:solidFill>
                  <a:schemeClr val="tx1"/>
                </a:solidFill>
                <a:effectLst/>
                <a:latin typeface="+mn-lt"/>
                <a:ea typeface="+mn-ea"/>
                <a:cs typeface="+mn-cs"/>
              </a:rPr>
              <a:t>-Yang, and Anca D. Dragan. "Assisted robust reward design." </a:t>
            </a:r>
            <a:r>
              <a:rPr lang="en-US" sz="1200" b="0" i="1" kern="1200" dirty="0" err="1">
                <a:solidFill>
                  <a:schemeClr val="tx1"/>
                </a:solidFill>
                <a:effectLst/>
                <a:latin typeface="+mn-lt"/>
                <a:ea typeface="+mn-ea"/>
                <a:cs typeface="+mn-cs"/>
              </a:rPr>
              <a:t>arXiv</a:t>
            </a:r>
            <a:r>
              <a:rPr lang="en-US" sz="1200" b="0" i="1" kern="1200" dirty="0">
                <a:solidFill>
                  <a:schemeClr val="tx1"/>
                </a:solidFill>
                <a:effectLst/>
                <a:latin typeface="+mn-lt"/>
                <a:ea typeface="+mn-ea"/>
                <a:cs typeface="+mn-cs"/>
              </a:rPr>
              <a:t> preprint arXiv:2111.09884</a:t>
            </a:r>
            <a:r>
              <a:rPr lang="en-US" sz="1200" b="0" i="0" kern="1200" dirty="0">
                <a:solidFill>
                  <a:schemeClr val="tx1"/>
                </a:solidFill>
                <a:effectLst/>
                <a:latin typeface="+mn-lt"/>
                <a:ea typeface="+mn-ea"/>
                <a:cs typeface="+mn-cs"/>
              </a:rPr>
              <a:t> (2021).</a:t>
            </a:r>
            <a:endParaRPr lang="en-US" dirty="0"/>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29</a:t>
            </a:fld>
            <a:endParaRPr lang="en-US" dirty="0"/>
          </a:p>
        </p:txBody>
      </p:sp>
    </p:spTree>
    <p:extLst>
      <p:ext uri="{BB962C8B-B14F-4D97-AF65-F5344CB8AC3E}">
        <p14:creationId xmlns:p14="http://schemas.microsoft.com/office/powerpoint/2010/main" val="420590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approach this? </a:t>
            </a:r>
          </a:p>
          <a:p>
            <a:endParaRPr lang="en-US" dirty="0"/>
          </a:p>
          <a:p>
            <a:r>
              <a:rPr lang="en-US" dirty="0"/>
              <a:t>We’ll focus specifically on the reward function today. </a:t>
            </a:r>
          </a:p>
        </p:txBody>
      </p:sp>
      <p:sp>
        <p:nvSpPr>
          <p:cNvPr id="4" name="Slide Number Placeholder 3"/>
          <p:cNvSpPr>
            <a:spLocks noGrp="1"/>
          </p:cNvSpPr>
          <p:nvPr>
            <p:ph type="sldNum" sz="quarter" idx="5"/>
          </p:nvPr>
        </p:nvSpPr>
        <p:spPr/>
        <p:txBody>
          <a:bodyPr/>
          <a:lstStyle/>
          <a:p>
            <a:fld id="{BBFB3055-27FA-4E71-A74A-1CF7CE95C39B}" type="slidenum">
              <a:rPr lang="en-US" smtClean="0"/>
              <a:t>3</a:t>
            </a:fld>
            <a:endParaRPr lang="en-US" dirty="0"/>
          </a:p>
        </p:txBody>
      </p:sp>
    </p:spTree>
    <p:extLst>
      <p:ext uri="{BB962C8B-B14F-4D97-AF65-F5344CB8AC3E}">
        <p14:creationId xmlns:p14="http://schemas.microsoft.com/office/powerpoint/2010/main" val="4076493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this simple </a:t>
            </a:r>
            <a:r>
              <a:rPr lang="en-US" dirty="0" err="1"/>
              <a:t>gridworld</a:t>
            </a:r>
            <a:r>
              <a:rPr lang="en-US" dirty="0"/>
              <a:t> task, Hungry Thirsty. It’s something you might see in an RL 101 class.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Singh, Satinder, Richard L. Lewis, and Andrew G. </a:t>
            </a:r>
            <a:r>
              <a:rPr lang="en-US" sz="1200" b="0" i="0" kern="1200" dirty="0" err="1">
                <a:solidFill>
                  <a:schemeClr val="tx1"/>
                </a:solidFill>
                <a:effectLst/>
                <a:latin typeface="+mn-lt"/>
                <a:ea typeface="+mn-ea"/>
                <a:cs typeface="+mn-cs"/>
              </a:rPr>
              <a:t>Barto</a:t>
            </a:r>
            <a:r>
              <a:rPr lang="en-US" sz="1200" b="0" i="0" kern="1200" dirty="0">
                <a:solidFill>
                  <a:schemeClr val="tx1"/>
                </a:solidFill>
                <a:effectLst/>
                <a:latin typeface="+mn-lt"/>
                <a:ea typeface="+mn-ea"/>
                <a:cs typeface="+mn-cs"/>
              </a:rPr>
              <a:t>. "Where do rewards come from." </a:t>
            </a:r>
            <a:r>
              <a:rPr lang="en-US" sz="1200" b="0" i="1" kern="1200" dirty="0">
                <a:solidFill>
                  <a:schemeClr val="tx1"/>
                </a:solidFill>
                <a:effectLst/>
                <a:latin typeface="+mn-lt"/>
                <a:ea typeface="+mn-ea"/>
                <a:cs typeface="+mn-cs"/>
              </a:rPr>
              <a:t>Proceedings of the annual conference of the cognitive science society</a:t>
            </a:r>
            <a:r>
              <a:rPr lang="en-US" sz="1200" b="0" i="0" kern="1200" dirty="0">
                <a:solidFill>
                  <a:schemeClr val="tx1"/>
                </a:solidFill>
                <a:effectLst/>
                <a:latin typeface="+mn-lt"/>
                <a:ea typeface="+mn-ea"/>
                <a:cs typeface="+mn-cs"/>
              </a:rPr>
              <a:t>. Cognitive Science Society, 2009.</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30</a:t>
            </a:fld>
            <a:endParaRPr lang="en-US" dirty="0"/>
          </a:p>
        </p:txBody>
      </p:sp>
    </p:spTree>
    <p:extLst>
      <p:ext uri="{BB962C8B-B14F-4D97-AF65-F5344CB8AC3E}">
        <p14:creationId xmlns:p14="http://schemas.microsoft.com/office/powerpoint/2010/main" val="2489962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is in one corner; water in another. </a:t>
            </a:r>
          </a:p>
          <a:p>
            <a:endParaRPr lang="en-US" dirty="0"/>
          </a:p>
          <a:p>
            <a:r>
              <a:rPr lang="en-US" dirty="0"/>
              <a:t>In this </a:t>
            </a:r>
            <a:r>
              <a:rPr lang="en-US" dirty="0" err="1"/>
              <a:t>gridworld</a:t>
            </a:r>
            <a:r>
              <a:rPr lang="en-US" dirty="0"/>
              <a:t>, the agent can only eat if it’s not thirsty. </a:t>
            </a:r>
          </a:p>
          <a:p>
            <a:endParaRPr lang="en-US" dirty="0"/>
          </a:p>
          <a:p>
            <a:r>
              <a:rPr lang="en-US" dirty="0"/>
              <a:t>If the agent drinks, it becomes not thirsty. </a:t>
            </a:r>
          </a:p>
          <a:p>
            <a:r>
              <a:rPr lang="en-US" dirty="0"/>
              <a:t>If it doesn’t drink, then it becomes thirsty with 10% probability. </a:t>
            </a:r>
          </a:p>
          <a:p>
            <a:endParaRPr lang="en-US" dirty="0"/>
          </a:p>
          <a:p>
            <a:r>
              <a:rPr lang="en-US" dirty="0"/>
              <a:t>The goal is for the agent to eat as much as possible.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Singh, Satinder, Richard L. Lewis, and Andrew G. </a:t>
            </a:r>
            <a:r>
              <a:rPr lang="en-US" sz="1200" b="0" i="0" kern="1200" dirty="0" err="1">
                <a:solidFill>
                  <a:schemeClr val="tx1"/>
                </a:solidFill>
                <a:effectLst/>
                <a:latin typeface="+mn-lt"/>
                <a:ea typeface="+mn-ea"/>
                <a:cs typeface="+mn-cs"/>
              </a:rPr>
              <a:t>Barto</a:t>
            </a:r>
            <a:r>
              <a:rPr lang="en-US" sz="1200" b="0" i="0" kern="1200" dirty="0">
                <a:solidFill>
                  <a:schemeClr val="tx1"/>
                </a:solidFill>
                <a:effectLst/>
                <a:latin typeface="+mn-lt"/>
                <a:ea typeface="+mn-ea"/>
                <a:cs typeface="+mn-cs"/>
              </a:rPr>
              <a:t>. "Where do rewards come from." </a:t>
            </a:r>
            <a:r>
              <a:rPr lang="en-US" sz="1200" b="0" i="1" kern="1200" dirty="0">
                <a:solidFill>
                  <a:schemeClr val="tx1"/>
                </a:solidFill>
                <a:effectLst/>
                <a:latin typeface="+mn-lt"/>
                <a:ea typeface="+mn-ea"/>
                <a:cs typeface="+mn-cs"/>
              </a:rPr>
              <a:t>Proceedings of the annual conference of the cognitive science society</a:t>
            </a:r>
            <a:r>
              <a:rPr lang="en-US" sz="1200" b="0" i="0" kern="1200" dirty="0">
                <a:solidFill>
                  <a:schemeClr val="tx1"/>
                </a:solidFill>
                <a:effectLst/>
                <a:latin typeface="+mn-lt"/>
                <a:ea typeface="+mn-ea"/>
                <a:cs typeface="+mn-cs"/>
              </a:rPr>
              <a:t>. Cognitive Science Society, 2009.</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31</a:t>
            </a:fld>
            <a:endParaRPr lang="en-US" dirty="0"/>
          </a:p>
        </p:txBody>
      </p:sp>
    </p:spTree>
    <p:extLst>
      <p:ext uri="{BB962C8B-B14F-4D97-AF65-F5344CB8AC3E}">
        <p14:creationId xmlns:p14="http://schemas.microsoft.com/office/powerpoint/2010/main" val="2921238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is for the agent to eat as much as possible, but the agent can only eat if it’s not thirsty.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Singh, Satinder, Richard L. Lewis, and Andrew G. </a:t>
            </a:r>
            <a:r>
              <a:rPr lang="en-US" sz="1200" b="0" i="0" kern="1200" dirty="0" err="1">
                <a:solidFill>
                  <a:schemeClr val="tx1"/>
                </a:solidFill>
                <a:effectLst/>
                <a:latin typeface="+mn-lt"/>
                <a:ea typeface="+mn-ea"/>
                <a:cs typeface="+mn-cs"/>
              </a:rPr>
              <a:t>Barto</a:t>
            </a:r>
            <a:r>
              <a:rPr lang="en-US" sz="1200" b="0" i="0" kern="1200" dirty="0">
                <a:solidFill>
                  <a:schemeClr val="tx1"/>
                </a:solidFill>
                <a:effectLst/>
                <a:latin typeface="+mn-lt"/>
                <a:ea typeface="+mn-ea"/>
                <a:cs typeface="+mn-cs"/>
              </a:rPr>
              <a:t>. "Where do rewards come from." </a:t>
            </a:r>
            <a:r>
              <a:rPr lang="en-US" sz="1200" b="0" i="1" kern="1200" dirty="0">
                <a:solidFill>
                  <a:schemeClr val="tx1"/>
                </a:solidFill>
                <a:effectLst/>
                <a:latin typeface="+mn-lt"/>
                <a:ea typeface="+mn-ea"/>
                <a:cs typeface="+mn-cs"/>
              </a:rPr>
              <a:t>Proceedings of the annual conference of the cognitive science society</a:t>
            </a:r>
            <a:r>
              <a:rPr lang="en-US" sz="1200" b="0" i="0" kern="1200" dirty="0">
                <a:solidFill>
                  <a:schemeClr val="tx1"/>
                </a:solidFill>
                <a:effectLst/>
                <a:latin typeface="+mn-lt"/>
                <a:ea typeface="+mn-ea"/>
                <a:cs typeface="+mn-cs"/>
              </a:rPr>
              <a:t>. Cognitive Science Society, 2009.</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32</a:t>
            </a:fld>
            <a:endParaRPr lang="en-US" dirty="0"/>
          </a:p>
        </p:txBody>
      </p:sp>
    </p:spTree>
    <p:extLst>
      <p:ext uri="{BB962C8B-B14F-4D97-AF65-F5344CB8AC3E}">
        <p14:creationId xmlns:p14="http://schemas.microsoft.com/office/powerpoint/2010/main" val="2198349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agent drinks, it becomes not thirsty. </a:t>
            </a:r>
          </a:p>
          <a:p>
            <a:r>
              <a:rPr lang="en-US" dirty="0"/>
              <a:t>If it doesn’t drink, then it becomes thirsty with 10% probability.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Singh, Satinder, Richard L. Lewis, and Andrew G. </a:t>
            </a:r>
            <a:r>
              <a:rPr lang="en-US" sz="1200" b="0" i="0" kern="1200" dirty="0" err="1">
                <a:solidFill>
                  <a:schemeClr val="tx1"/>
                </a:solidFill>
                <a:effectLst/>
                <a:latin typeface="+mn-lt"/>
                <a:ea typeface="+mn-ea"/>
                <a:cs typeface="+mn-cs"/>
              </a:rPr>
              <a:t>Barto</a:t>
            </a:r>
            <a:r>
              <a:rPr lang="en-US" sz="1200" b="0" i="0" kern="1200" dirty="0">
                <a:solidFill>
                  <a:schemeClr val="tx1"/>
                </a:solidFill>
                <a:effectLst/>
                <a:latin typeface="+mn-lt"/>
                <a:ea typeface="+mn-ea"/>
                <a:cs typeface="+mn-cs"/>
              </a:rPr>
              <a:t>. "Where do rewards come from." </a:t>
            </a:r>
            <a:r>
              <a:rPr lang="en-US" sz="1200" b="0" i="1" kern="1200" dirty="0">
                <a:solidFill>
                  <a:schemeClr val="tx1"/>
                </a:solidFill>
                <a:effectLst/>
                <a:latin typeface="+mn-lt"/>
                <a:ea typeface="+mn-ea"/>
                <a:cs typeface="+mn-cs"/>
              </a:rPr>
              <a:t>Proceedings of the annual conference of the cognitive science society</a:t>
            </a:r>
            <a:r>
              <a:rPr lang="en-US" sz="1200" b="0" i="0" kern="1200" dirty="0">
                <a:solidFill>
                  <a:schemeClr val="tx1"/>
                </a:solidFill>
                <a:effectLst/>
                <a:latin typeface="+mn-lt"/>
                <a:ea typeface="+mn-ea"/>
                <a:cs typeface="+mn-cs"/>
              </a:rPr>
              <a:t>. Cognitive Science Society, 2009.</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33</a:t>
            </a:fld>
            <a:endParaRPr lang="en-US" dirty="0"/>
          </a:p>
        </p:txBody>
      </p:sp>
    </p:spTree>
    <p:extLst>
      <p:ext uri="{BB962C8B-B14F-4D97-AF65-F5344CB8AC3E}">
        <p14:creationId xmlns:p14="http://schemas.microsoft.com/office/powerpoint/2010/main" val="76300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representation consists of the agent’s x-y coordinates, as well as its Boolean hunger status and thirst status.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Singh, Satinder, Richard L. Lewis, and Andrew G. </a:t>
            </a:r>
            <a:r>
              <a:rPr lang="en-US" sz="1200" b="0" i="0" kern="1200" dirty="0" err="1">
                <a:solidFill>
                  <a:schemeClr val="tx1"/>
                </a:solidFill>
                <a:effectLst/>
                <a:latin typeface="+mn-lt"/>
                <a:ea typeface="+mn-ea"/>
                <a:cs typeface="+mn-cs"/>
              </a:rPr>
              <a:t>Barto</a:t>
            </a:r>
            <a:r>
              <a:rPr lang="en-US" sz="1200" b="0" i="0" kern="1200" dirty="0">
                <a:solidFill>
                  <a:schemeClr val="tx1"/>
                </a:solidFill>
                <a:effectLst/>
                <a:latin typeface="+mn-lt"/>
                <a:ea typeface="+mn-ea"/>
                <a:cs typeface="+mn-cs"/>
              </a:rPr>
              <a:t>. "Where do rewards come from." </a:t>
            </a:r>
            <a:r>
              <a:rPr lang="en-US" sz="1200" b="0" i="1" kern="1200" dirty="0">
                <a:solidFill>
                  <a:schemeClr val="tx1"/>
                </a:solidFill>
                <a:effectLst/>
                <a:latin typeface="+mn-lt"/>
                <a:ea typeface="+mn-ea"/>
                <a:cs typeface="+mn-cs"/>
              </a:rPr>
              <a:t>Proceedings of the annual conference of the cognitive science society</a:t>
            </a:r>
            <a:r>
              <a:rPr lang="en-US" sz="1200" b="0" i="0" kern="1200" dirty="0">
                <a:solidFill>
                  <a:schemeClr val="tx1"/>
                </a:solidFill>
                <a:effectLst/>
                <a:latin typeface="+mn-lt"/>
                <a:ea typeface="+mn-ea"/>
                <a:cs typeface="+mn-cs"/>
              </a:rPr>
              <a:t>. Cognitive Science Society, 2009.</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34</a:t>
            </a:fld>
            <a:endParaRPr lang="en-US" dirty="0"/>
          </a:p>
        </p:txBody>
      </p:sp>
    </p:spTree>
    <p:extLst>
      <p:ext uri="{BB962C8B-B14F-4D97-AF65-F5344CB8AC3E}">
        <p14:creationId xmlns:p14="http://schemas.microsoft.com/office/powerpoint/2010/main" val="1774272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candidate reward function for this environment is a sparse reward function: 1 if the agent has sated hunger, and 0 otherwise.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Singh, Satinder, Richard L. Lewis, and Andrew G. </a:t>
            </a:r>
            <a:r>
              <a:rPr lang="en-US" sz="1200" b="0" i="0" kern="1200" dirty="0" err="1">
                <a:solidFill>
                  <a:schemeClr val="tx1"/>
                </a:solidFill>
                <a:effectLst/>
                <a:latin typeface="+mn-lt"/>
                <a:ea typeface="+mn-ea"/>
                <a:cs typeface="+mn-cs"/>
              </a:rPr>
              <a:t>Barto</a:t>
            </a:r>
            <a:r>
              <a:rPr lang="en-US" sz="1200" b="0" i="0" kern="1200" dirty="0">
                <a:solidFill>
                  <a:schemeClr val="tx1"/>
                </a:solidFill>
                <a:effectLst/>
                <a:latin typeface="+mn-lt"/>
                <a:ea typeface="+mn-ea"/>
                <a:cs typeface="+mn-cs"/>
              </a:rPr>
              <a:t>. "Where do rewards come from." </a:t>
            </a:r>
            <a:r>
              <a:rPr lang="en-US" sz="1200" b="0" i="1" kern="1200" dirty="0">
                <a:solidFill>
                  <a:schemeClr val="tx1"/>
                </a:solidFill>
                <a:effectLst/>
                <a:latin typeface="+mn-lt"/>
                <a:ea typeface="+mn-ea"/>
                <a:cs typeface="+mn-cs"/>
              </a:rPr>
              <a:t>Proceedings of the annual conference of the cognitive science society</a:t>
            </a:r>
            <a:r>
              <a:rPr lang="en-US" sz="1200" b="0" i="0" kern="1200" dirty="0">
                <a:solidFill>
                  <a:schemeClr val="tx1"/>
                </a:solidFill>
                <a:effectLst/>
                <a:latin typeface="+mn-lt"/>
                <a:ea typeface="+mn-ea"/>
                <a:cs typeface="+mn-cs"/>
              </a:rPr>
              <a:t>. Cognitive Science Society, 2009.</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35</a:t>
            </a:fld>
            <a:endParaRPr lang="en-US" dirty="0"/>
          </a:p>
        </p:txBody>
      </p:sp>
    </p:spTree>
    <p:extLst>
      <p:ext uri="{BB962C8B-B14F-4D97-AF65-F5344CB8AC3E}">
        <p14:creationId xmlns:p14="http://schemas.microsoft.com/office/powerpoint/2010/main" val="1721389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are other reward functions which maximize the overall objective of eating as much as possible. </a:t>
            </a:r>
          </a:p>
          <a:p>
            <a:endParaRPr lang="en-US" dirty="0"/>
          </a:p>
          <a:p>
            <a:r>
              <a:rPr lang="en-US" dirty="0"/>
              <a:t>For example, here’s an unsafely shaped reward function which encourages the agent to learn to drink as a </a:t>
            </a:r>
            <a:r>
              <a:rPr lang="en-US" dirty="0" err="1"/>
              <a:t>subgoal</a:t>
            </a:r>
            <a:r>
              <a:rPr lang="en-US" dirty="0"/>
              <a:t> before learning to eat.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Singh, Satinder, Richard L. Lewis, and Andrew G. </a:t>
            </a:r>
            <a:r>
              <a:rPr lang="en-US" sz="1200" b="0" i="0" kern="1200" dirty="0" err="1">
                <a:solidFill>
                  <a:schemeClr val="tx1"/>
                </a:solidFill>
                <a:effectLst/>
                <a:latin typeface="+mn-lt"/>
                <a:ea typeface="+mn-ea"/>
                <a:cs typeface="+mn-cs"/>
              </a:rPr>
              <a:t>Barto</a:t>
            </a:r>
            <a:r>
              <a:rPr lang="en-US" sz="1200" b="0" i="0" kern="1200" dirty="0">
                <a:solidFill>
                  <a:schemeClr val="tx1"/>
                </a:solidFill>
                <a:effectLst/>
                <a:latin typeface="+mn-lt"/>
                <a:ea typeface="+mn-ea"/>
                <a:cs typeface="+mn-cs"/>
              </a:rPr>
              <a:t>. "Where do rewards come from." </a:t>
            </a:r>
            <a:r>
              <a:rPr lang="en-US" sz="1200" b="0" i="1" kern="1200" dirty="0">
                <a:solidFill>
                  <a:schemeClr val="tx1"/>
                </a:solidFill>
                <a:effectLst/>
                <a:latin typeface="+mn-lt"/>
                <a:ea typeface="+mn-ea"/>
                <a:cs typeface="+mn-cs"/>
              </a:rPr>
              <a:t>Proceedings of the annual conference of the cognitive science society</a:t>
            </a:r>
            <a:r>
              <a:rPr lang="en-US" sz="1200" b="0" i="0" kern="1200" dirty="0">
                <a:solidFill>
                  <a:schemeClr val="tx1"/>
                </a:solidFill>
                <a:effectLst/>
                <a:latin typeface="+mn-lt"/>
                <a:ea typeface="+mn-ea"/>
                <a:cs typeface="+mn-cs"/>
              </a:rPr>
              <a:t>. Cognitive Science Society, 2009.</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36</a:t>
            </a:fld>
            <a:endParaRPr lang="en-US" dirty="0"/>
          </a:p>
        </p:txBody>
      </p:sp>
    </p:spTree>
    <p:extLst>
      <p:ext uri="{BB962C8B-B14F-4D97-AF65-F5344CB8AC3E}">
        <p14:creationId xmlns:p14="http://schemas.microsoft.com/office/powerpoint/2010/main" val="817175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introduce our experiments, we need to establish some preliminaries. </a:t>
            </a:r>
          </a:p>
          <a:p>
            <a:endParaRPr lang="en-US" dirty="0"/>
          </a:p>
          <a:p>
            <a:r>
              <a:rPr lang="en-US" dirty="0"/>
              <a:t>One such preliminary is the idea of a true task performance metric, which need not be Markovian. </a:t>
            </a:r>
          </a:p>
          <a:p>
            <a:endParaRPr lang="en-US" dirty="0"/>
          </a:p>
          <a:p>
            <a:r>
              <a:rPr lang="en-US" dirty="0"/>
              <a:t>This is a metric which is computed over trajectories to assess behaviors. </a:t>
            </a:r>
          </a:p>
        </p:txBody>
      </p:sp>
      <p:sp>
        <p:nvSpPr>
          <p:cNvPr id="4" name="Slide Number Placeholder 3"/>
          <p:cNvSpPr>
            <a:spLocks noGrp="1"/>
          </p:cNvSpPr>
          <p:nvPr>
            <p:ph type="sldNum" sz="quarter" idx="5"/>
          </p:nvPr>
        </p:nvSpPr>
        <p:spPr/>
        <p:txBody>
          <a:bodyPr/>
          <a:lstStyle/>
          <a:p>
            <a:fld id="{BBFB3055-27FA-4E71-A74A-1CF7CE95C39B}" type="slidenum">
              <a:rPr lang="en-US" smtClean="0"/>
              <a:t>37</a:t>
            </a:fld>
            <a:endParaRPr lang="en-US" dirty="0"/>
          </a:p>
        </p:txBody>
      </p:sp>
    </p:spTree>
    <p:extLst>
      <p:ext uri="{BB962C8B-B14F-4D97-AF65-F5344CB8AC3E}">
        <p14:creationId xmlns:p14="http://schemas.microsoft.com/office/powerpoint/2010/main" val="2578515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in the Hungry Thirsty domain, the goal is to eat as much as possible. </a:t>
            </a:r>
          </a:p>
          <a:p>
            <a:endParaRPr lang="en-US" dirty="0"/>
          </a:p>
          <a:p>
            <a:r>
              <a:rPr lang="en-US" dirty="0"/>
              <a:t>So the true task performance metric matches the sparse reward function. In each timestep when the agent has successfully eaten, the true task performance metric accumulates one point. </a:t>
            </a:r>
          </a:p>
        </p:txBody>
      </p:sp>
      <p:sp>
        <p:nvSpPr>
          <p:cNvPr id="4" name="Slide Number Placeholder 3"/>
          <p:cNvSpPr>
            <a:spLocks noGrp="1"/>
          </p:cNvSpPr>
          <p:nvPr>
            <p:ph type="sldNum" sz="quarter" idx="5"/>
          </p:nvPr>
        </p:nvSpPr>
        <p:spPr/>
        <p:txBody>
          <a:bodyPr/>
          <a:lstStyle/>
          <a:p>
            <a:fld id="{BBFB3055-27FA-4E71-A74A-1CF7CE95C39B}" type="slidenum">
              <a:rPr lang="en-US" smtClean="0"/>
              <a:t>38</a:t>
            </a:fld>
            <a:endParaRPr lang="en-US" dirty="0"/>
          </a:p>
        </p:txBody>
      </p:sp>
    </p:spTree>
    <p:extLst>
      <p:ext uri="{BB962C8B-B14F-4D97-AF65-F5344CB8AC3E}">
        <p14:creationId xmlns:p14="http://schemas.microsoft.com/office/powerpoint/2010/main" val="1173697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D be a distribution of learning contexts, consisting of algorithms, hyperparameters, and or environments. </a:t>
            </a:r>
          </a:p>
          <a:p>
            <a:r>
              <a:rPr lang="en-US" dirty="0"/>
              <a:t>Consider a sample of D, D1. </a:t>
            </a:r>
          </a:p>
        </p:txBody>
      </p:sp>
      <p:sp>
        <p:nvSpPr>
          <p:cNvPr id="4" name="Slide Number Placeholder 3"/>
          <p:cNvSpPr>
            <a:spLocks noGrp="1"/>
          </p:cNvSpPr>
          <p:nvPr>
            <p:ph type="sldNum" sz="quarter" idx="5"/>
          </p:nvPr>
        </p:nvSpPr>
        <p:spPr/>
        <p:txBody>
          <a:bodyPr/>
          <a:lstStyle/>
          <a:p>
            <a:fld id="{BBFB3055-27FA-4E71-A74A-1CF7CE95C39B}" type="slidenum">
              <a:rPr lang="en-US" smtClean="0"/>
              <a:t>39</a:t>
            </a:fld>
            <a:endParaRPr lang="en-US" dirty="0"/>
          </a:p>
        </p:txBody>
      </p:sp>
    </p:spTree>
    <p:extLst>
      <p:ext uri="{BB962C8B-B14F-4D97-AF65-F5344CB8AC3E}">
        <p14:creationId xmlns:p14="http://schemas.microsoft.com/office/powerpoint/2010/main" val="3240387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500"/>
              </a:spcBef>
              <a:buFont typeface="+mj-lt"/>
              <a:buNone/>
            </a:pPr>
            <a:r>
              <a:rPr lang="en-US" sz="1200" dirty="0"/>
              <a:t>To design an environment, we might use trial-and-error.</a:t>
            </a:r>
          </a:p>
          <a:p>
            <a:pPr marL="0" indent="0">
              <a:spcBef>
                <a:spcPts val="500"/>
              </a:spcBef>
              <a:buFont typeface="+mj-lt"/>
              <a:buNone/>
            </a:pPr>
            <a:endParaRPr lang="en-US" sz="1200" dirty="0"/>
          </a:p>
          <a:p>
            <a:pPr marL="0" indent="0">
              <a:spcBef>
                <a:spcPts val="500"/>
              </a:spcBef>
              <a:buFont typeface="+mj-lt"/>
              <a:buNone/>
            </a:pPr>
            <a:r>
              <a:rPr lang="en-US" sz="1200" dirty="0"/>
              <a:t>First, we design a candidate Markov decision process. We use intuition and past experience to craft a </a:t>
            </a:r>
            <a:r>
              <a:rPr lang="en-US" sz="1200" i="1" dirty="0"/>
              <a:t>reasonable</a:t>
            </a:r>
            <a:r>
              <a:rPr lang="en-US" sz="1200" dirty="0"/>
              <a:t> reward function.</a:t>
            </a:r>
          </a:p>
        </p:txBody>
      </p:sp>
      <p:sp>
        <p:nvSpPr>
          <p:cNvPr id="4" name="Slide Number Placeholder 3"/>
          <p:cNvSpPr>
            <a:spLocks noGrp="1"/>
          </p:cNvSpPr>
          <p:nvPr>
            <p:ph type="sldNum" sz="quarter" idx="5"/>
          </p:nvPr>
        </p:nvSpPr>
        <p:spPr/>
        <p:txBody>
          <a:bodyPr/>
          <a:lstStyle/>
          <a:p>
            <a:fld id="{BBFB3055-27FA-4E71-A74A-1CF7CE95C39B}" type="slidenum">
              <a:rPr lang="en-US" smtClean="0"/>
              <a:t>4</a:t>
            </a:fld>
            <a:endParaRPr lang="en-US" dirty="0"/>
          </a:p>
        </p:txBody>
      </p:sp>
    </p:spTree>
    <p:extLst>
      <p:ext uri="{BB962C8B-B14F-4D97-AF65-F5344CB8AC3E}">
        <p14:creationId xmlns:p14="http://schemas.microsoft.com/office/powerpoint/2010/main" val="3413556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define a reward function r_1 to be overfit with respect to this sample if there exists another reward function such that</a:t>
            </a:r>
          </a:p>
        </p:txBody>
      </p:sp>
      <p:sp>
        <p:nvSpPr>
          <p:cNvPr id="4" name="Slide Number Placeholder 3"/>
          <p:cNvSpPr>
            <a:spLocks noGrp="1"/>
          </p:cNvSpPr>
          <p:nvPr>
            <p:ph type="sldNum" sz="quarter" idx="5"/>
          </p:nvPr>
        </p:nvSpPr>
        <p:spPr/>
        <p:txBody>
          <a:bodyPr/>
          <a:lstStyle/>
          <a:p>
            <a:fld id="{BBFB3055-27FA-4E71-A74A-1CF7CE95C39B}" type="slidenum">
              <a:rPr lang="en-US" smtClean="0"/>
              <a:t>40</a:t>
            </a:fld>
            <a:endParaRPr lang="en-US" dirty="0"/>
          </a:p>
        </p:txBody>
      </p:sp>
    </p:spTree>
    <p:extLst>
      <p:ext uri="{BB962C8B-B14F-4D97-AF65-F5344CB8AC3E}">
        <p14:creationId xmlns:p14="http://schemas.microsoft.com/office/powerpoint/2010/main" val="452438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expected performance of a policy learned with the first reward function, r1, and learning context sample, D1, exceeds the performance of a policy learned with the different reward function </a:t>
            </a:r>
          </a:p>
        </p:txBody>
      </p:sp>
      <p:sp>
        <p:nvSpPr>
          <p:cNvPr id="4" name="Slide Number Placeholder 3"/>
          <p:cNvSpPr>
            <a:spLocks noGrp="1"/>
          </p:cNvSpPr>
          <p:nvPr>
            <p:ph type="sldNum" sz="quarter" idx="5"/>
          </p:nvPr>
        </p:nvSpPr>
        <p:spPr/>
        <p:txBody>
          <a:bodyPr/>
          <a:lstStyle/>
          <a:p>
            <a:fld id="{BBFB3055-27FA-4E71-A74A-1CF7CE95C39B}" type="slidenum">
              <a:rPr lang="en-US" smtClean="0"/>
              <a:t>41</a:t>
            </a:fld>
            <a:endParaRPr lang="en-US" dirty="0"/>
          </a:p>
        </p:txBody>
      </p:sp>
    </p:spTree>
    <p:extLst>
      <p:ext uri="{BB962C8B-B14F-4D97-AF65-F5344CB8AC3E}">
        <p14:creationId xmlns:p14="http://schemas.microsoft.com/office/powerpoint/2010/main" val="1120740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 expected performance of a policy learned with the first reward function, r1 IS WORSE when considering the full distribution, D.  </a:t>
            </a:r>
          </a:p>
        </p:txBody>
      </p:sp>
      <p:sp>
        <p:nvSpPr>
          <p:cNvPr id="4" name="Slide Number Placeholder 3"/>
          <p:cNvSpPr>
            <a:spLocks noGrp="1"/>
          </p:cNvSpPr>
          <p:nvPr>
            <p:ph type="sldNum" sz="quarter" idx="5"/>
          </p:nvPr>
        </p:nvSpPr>
        <p:spPr/>
        <p:txBody>
          <a:bodyPr/>
          <a:lstStyle/>
          <a:p>
            <a:fld id="{BBFB3055-27FA-4E71-A74A-1CF7CE95C39B}" type="slidenum">
              <a:rPr lang="en-US" smtClean="0"/>
              <a:t>42</a:t>
            </a:fld>
            <a:endParaRPr lang="en-US" dirty="0"/>
          </a:p>
        </p:txBody>
      </p:sp>
    </p:spTree>
    <p:extLst>
      <p:ext uri="{BB962C8B-B14F-4D97-AF65-F5344CB8AC3E}">
        <p14:creationId xmlns:p14="http://schemas.microsoft.com/office/powerpoint/2010/main" val="3432353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this definition of overfitting is intractable to test, we consider a second sample of the distribution D, D_2. </a:t>
            </a:r>
          </a:p>
        </p:txBody>
      </p:sp>
      <p:sp>
        <p:nvSpPr>
          <p:cNvPr id="4" name="Slide Number Placeholder 3"/>
          <p:cNvSpPr>
            <a:spLocks noGrp="1"/>
          </p:cNvSpPr>
          <p:nvPr>
            <p:ph type="sldNum" sz="quarter" idx="5"/>
          </p:nvPr>
        </p:nvSpPr>
        <p:spPr/>
        <p:txBody>
          <a:bodyPr/>
          <a:lstStyle/>
          <a:p>
            <a:fld id="{BBFB3055-27FA-4E71-A74A-1CF7CE95C39B}" type="slidenum">
              <a:rPr lang="en-US" smtClean="0"/>
              <a:t>43</a:t>
            </a:fld>
            <a:endParaRPr lang="en-US" dirty="0"/>
          </a:p>
        </p:txBody>
      </p:sp>
    </p:spTree>
    <p:extLst>
      <p:ext uri="{BB962C8B-B14F-4D97-AF65-F5344CB8AC3E}">
        <p14:creationId xmlns:p14="http://schemas.microsoft.com/office/powerpoint/2010/main" val="23413044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Instead of analyzing performance over the whole distribution, we compare to the performance between these two samples to check for evidence of overfitting.</a:t>
            </a:r>
          </a:p>
        </p:txBody>
      </p:sp>
      <p:sp>
        <p:nvSpPr>
          <p:cNvPr id="4" name="Slide Number Placeholder 3"/>
          <p:cNvSpPr>
            <a:spLocks noGrp="1"/>
          </p:cNvSpPr>
          <p:nvPr>
            <p:ph type="sldNum" sz="quarter" idx="5"/>
          </p:nvPr>
        </p:nvSpPr>
        <p:spPr/>
        <p:txBody>
          <a:bodyPr/>
          <a:lstStyle/>
          <a:p>
            <a:fld id="{BBFB3055-27FA-4E71-A74A-1CF7CE95C39B}" type="slidenum">
              <a:rPr lang="en-US" smtClean="0"/>
              <a:t>44</a:t>
            </a:fld>
            <a:endParaRPr lang="en-US" dirty="0"/>
          </a:p>
        </p:txBody>
      </p:sp>
    </p:spTree>
    <p:extLst>
      <p:ext uri="{BB962C8B-B14F-4D97-AF65-F5344CB8AC3E}">
        <p14:creationId xmlns:p14="http://schemas.microsoft.com/office/powerpoint/2010/main" val="3304910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test reward functions which consist of four values, one for each Boolean combination of the agent’s hunger and thirst status. </a:t>
            </a:r>
          </a:p>
          <a:p>
            <a:endParaRPr lang="en-US" dirty="0"/>
          </a:p>
          <a:p>
            <a:r>
              <a:rPr lang="en-US" dirty="0"/>
              <a:t>We test 5,196 reward functions of this form. </a:t>
            </a:r>
          </a:p>
        </p:txBody>
      </p:sp>
      <p:sp>
        <p:nvSpPr>
          <p:cNvPr id="4" name="Slide Number Placeholder 3"/>
          <p:cNvSpPr>
            <a:spLocks noGrp="1"/>
          </p:cNvSpPr>
          <p:nvPr>
            <p:ph type="sldNum" sz="quarter" idx="5"/>
          </p:nvPr>
        </p:nvSpPr>
        <p:spPr/>
        <p:txBody>
          <a:bodyPr/>
          <a:lstStyle/>
          <a:p>
            <a:fld id="{BBFB3055-27FA-4E71-A74A-1CF7CE95C39B}" type="slidenum">
              <a:rPr lang="en-US" smtClean="0"/>
              <a:t>45</a:t>
            </a:fld>
            <a:endParaRPr lang="en-US" dirty="0"/>
          </a:p>
        </p:txBody>
      </p:sp>
    </p:spTree>
    <p:extLst>
      <p:ext uri="{BB962C8B-B14F-4D97-AF65-F5344CB8AC3E}">
        <p14:creationId xmlns:p14="http://schemas.microsoft.com/office/powerpoint/2010/main" val="3467373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Our first hypothesis is that reward functions that achieve the best performance in one learning context can be suboptimal in another. </a:t>
            </a:r>
          </a:p>
          <a:p>
            <a:endParaRPr lang="en-US" sz="1200" dirty="0"/>
          </a:p>
          <a:p>
            <a:r>
              <a:rPr lang="en-US" sz="1200" dirty="0"/>
              <a:t>This hypothesis tests whether the best reward function can be overfit, as they depend on the learning context (i.e., algorithms and hyperparameters). </a:t>
            </a:r>
          </a:p>
        </p:txBody>
      </p:sp>
      <p:sp>
        <p:nvSpPr>
          <p:cNvPr id="4" name="Slide Number Placeholder 3"/>
          <p:cNvSpPr>
            <a:spLocks noGrp="1"/>
          </p:cNvSpPr>
          <p:nvPr>
            <p:ph type="sldNum" sz="quarter" idx="5"/>
          </p:nvPr>
        </p:nvSpPr>
        <p:spPr/>
        <p:txBody>
          <a:bodyPr/>
          <a:lstStyle/>
          <a:p>
            <a:fld id="{BBFB3055-27FA-4E71-A74A-1CF7CE95C39B}" type="slidenum">
              <a:rPr lang="en-US" smtClean="0"/>
              <a:t>46</a:t>
            </a:fld>
            <a:endParaRPr lang="en-US" dirty="0"/>
          </a:p>
        </p:txBody>
      </p:sp>
    </p:spTree>
    <p:extLst>
      <p:ext uri="{BB962C8B-B14F-4D97-AF65-F5344CB8AC3E}">
        <p14:creationId xmlns:p14="http://schemas.microsoft.com/office/powerpoint/2010/main" val="1932946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tool we use for analyzing reward function overfitting is parallel coordinate plots, where we visually compare the mean cumulative performance across different learning contexts. </a:t>
            </a:r>
          </a:p>
          <a:p>
            <a:endParaRPr lang="en-US" dirty="0"/>
          </a:p>
          <a:p>
            <a:r>
              <a:rPr lang="en-US" dirty="0"/>
              <a:t>In a parallel coordinate plot, intersections indicate overfitting. </a:t>
            </a:r>
          </a:p>
        </p:txBody>
      </p:sp>
      <p:sp>
        <p:nvSpPr>
          <p:cNvPr id="4" name="Slide Number Placeholder 3"/>
          <p:cNvSpPr>
            <a:spLocks noGrp="1"/>
          </p:cNvSpPr>
          <p:nvPr>
            <p:ph type="sldNum" sz="quarter" idx="5"/>
          </p:nvPr>
        </p:nvSpPr>
        <p:spPr/>
        <p:txBody>
          <a:bodyPr/>
          <a:lstStyle/>
          <a:p>
            <a:fld id="{BBFB3055-27FA-4E71-A74A-1CF7CE95C39B}" type="slidenum">
              <a:rPr lang="en-US" smtClean="0"/>
              <a:t>47</a:t>
            </a:fld>
            <a:endParaRPr lang="en-US" dirty="0"/>
          </a:p>
        </p:txBody>
      </p:sp>
    </p:spTree>
    <p:extLst>
      <p:ext uri="{BB962C8B-B14F-4D97-AF65-F5344CB8AC3E}">
        <p14:creationId xmlns:p14="http://schemas.microsoft.com/office/powerpoint/2010/main" val="4863976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experiments, we found that the best performing reward functions differ across learning contexts. </a:t>
            </a:r>
          </a:p>
          <a:p>
            <a:endParaRPr lang="en-US" dirty="0"/>
          </a:p>
          <a:p>
            <a:r>
              <a:rPr lang="en-US" dirty="0"/>
              <a:t>The best reward function changes with the hyperparameters, as shown here with the learning rate, and it changes with the choice of algorithm, too. </a:t>
            </a:r>
          </a:p>
        </p:txBody>
      </p:sp>
      <p:sp>
        <p:nvSpPr>
          <p:cNvPr id="4" name="Slide Number Placeholder 3"/>
          <p:cNvSpPr>
            <a:spLocks noGrp="1"/>
          </p:cNvSpPr>
          <p:nvPr>
            <p:ph type="sldNum" sz="quarter" idx="5"/>
          </p:nvPr>
        </p:nvSpPr>
        <p:spPr/>
        <p:txBody>
          <a:bodyPr/>
          <a:lstStyle/>
          <a:p>
            <a:fld id="{BBFB3055-27FA-4E71-A74A-1CF7CE95C39B}" type="slidenum">
              <a:rPr lang="en-US" smtClean="0"/>
              <a:t>48</a:t>
            </a:fld>
            <a:endParaRPr lang="en-US" dirty="0"/>
          </a:p>
        </p:txBody>
      </p:sp>
    </p:spTree>
    <p:extLst>
      <p:ext uri="{BB962C8B-B14F-4D97-AF65-F5344CB8AC3E}">
        <p14:creationId xmlns:p14="http://schemas.microsoft.com/office/powerpoint/2010/main" val="3580252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Our second hypothesis is that the cumulative performances achieved with different reward functions are uncorrelated across different learning contexts. </a:t>
            </a:r>
          </a:p>
          <a:p>
            <a:endParaRPr lang="en-US" sz="1200" dirty="0"/>
          </a:p>
          <a:p>
            <a:r>
              <a:rPr lang="en-US" sz="1200" dirty="0"/>
              <a:t>This tests how common reward function overfitting is. If it is a common phenomenon, correlation should be low.</a:t>
            </a:r>
            <a:endParaRPr lang="en-US" dirty="0"/>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49</a:t>
            </a:fld>
            <a:endParaRPr lang="en-US" dirty="0"/>
          </a:p>
        </p:txBody>
      </p:sp>
    </p:spTree>
    <p:extLst>
      <p:ext uri="{BB962C8B-B14F-4D97-AF65-F5344CB8AC3E}">
        <p14:creationId xmlns:p14="http://schemas.microsoft.com/office/powerpoint/2010/main" val="205623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500"/>
              </a:spcBef>
              <a:buFont typeface="+mj-lt"/>
              <a:buNone/>
            </a:pPr>
            <a:r>
              <a:rPr lang="en-US" sz="1200" dirty="0"/>
              <a:t>Then we would re-use an implementation of some arbitrary </a:t>
            </a:r>
            <a:r>
              <a:rPr lang="en-US" sz="1200" i="1" dirty="0"/>
              <a:t>reasonable </a:t>
            </a:r>
            <a:r>
              <a:rPr lang="en-US" sz="1200" dirty="0"/>
              <a:t>RL algorithm to test the environment.</a:t>
            </a:r>
          </a:p>
        </p:txBody>
      </p:sp>
      <p:sp>
        <p:nvSpPr>
          <p:cNvPr id="4" name="Slide Number Placeholder 3"/>
          <p:cNvSpPr>
            <a:spLocks noGrp="1"/>
          </p:cNvSpPr>
          <p:nvPr>
            <p:ph type="sldNum" sz="quarter" idx="5"/>
          </p:nvPr>
        </p:nvSpPr>
        <p:spPr/>
        <p:txBody>
          <a:bodyPr/>
          <a:lstStyle/>
          <a:p>
            <a:fld id="{BBFB3055-27FA-4E71-A74A-1CF7CE95C39B}" type="slidenum">
              <a:rPr lang="en-US" smtClean="0"/>
              <a:t>5</a:t>
            </a:fld>
            <a:endParaRPr lang="en-US" dirty="0"/>
          </a:p>
        </p:txBody>
      </p:sp>
    </p:spTree>
    <p:extLst>
      <p:ext uri="{BB962C8B-B14F-4D97-AF65-F5344CB8AC3E}">
        <p14:creationId xmlns:p14="http://schemas.microsoft.com/office/powerpoint/2010/main" val="6140856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test this hypothesis, we rank all reward functions for each experiment setting.</a:t>
            </a:r>
          </a:p>
        </p:txBody>
      </p:sp>
      <p:sp>
        <p:nvSpPr>
          <p:cNvPr id="4" name="Slide Number Placeholder 3"/>
          <p:cNvSpPr>
            <a:spLocks noGrp="1"/>
          </p:cNvSpPr>
          <p:nvPr>
            <p:ph type="sldNum" sz="quarter" idx="5"/>
          </p:nvPr>
        </p:nvSpPr>
        <p:spPr/>
        <p:txBody>
          <a:bodyPr/>
          <a:lstStyle/>
          <a:p>
            <a:fld id="{BBFB3055-27FA-4E71-A74A-1CF7CE95C39B}" type="slidenum">
              <a:rPr lang="en-US" smtClean="0"/>
              <a:t>50</a:t>
            </a:fld>
            <a:endParaRPr lang="en-US" dirty="0"/>
          </a:p>
        </p:txBody>
      </p:sp>
    </p:spTree>
    <p:extLst>
      <p:ext uri="{BB962C8B-B14F-4D97-AF65-F5344CB8AC3E}">
        <p14:creationId xmlns:p14="http://schemas.microsoft.com/office/powerpoint/2010/main" val="24926994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compare the ordering of these rankings using Kendall’s tau </a:t>
            </a:r>
          </a:p>
        </p:txBody>
      </p:sp>
      <p:sp>
        <p:nvSpPr>
          <p:cNvPr id="4" name="Slide Number Placeholder 3"/>
          <p:cNvSpPr>
            <a:spLocks noGrp="1"/>
          </p:cNvSpPr>
          <p:nvPr>
            <p:ph type="sldNum" sz="quarter" idx="5"/>
          </p:nvPr>
        </p:nvSpPr>
        <p:spPr/>
        <p:txBody>
          <a:bodyPr/>
          <a:lstStyle/>
          <a:p>
            <a:fld id="{BBFB3055-27FA-4E71-A74A-1CF7CE95C39B}" type="slidenum">
              <a:rPr lang="en-US" smtClean="0"/>
              <a:t>51</a:t>
            </a:fld>
            <a:endParaRPr lang="en-US" dirty="0"/>
          </a:p>
        </p:txBody>
      </p:sp>
    </p:spTree>
    <p:extLst>
      <p:ext uri="{BB962C8B-B14F-4D97-AF65-F5344CB8AC3E}">
        <p14:creationId xmlns:p14="http://schemas.microsoft.com/office/powerpoint/2010/main" val="15808264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the rankings of reward function performances are either uncorrelated … </a:t>
            </a:r>
          </a:p>
        </p:txBody>
      </p:sp>
      <p:sp>
        <p:nvSpPr>
          <p:cNvPr id="4" name="Slide Number Placeholder 3"/>
          <p:cNvSpPr>
            <a:spLocks noGrp="1"/>
          </p:cNvSpPr>
          <p:nvPr>
            <p:ph type="sldNum" sz="quarter" idx="5"/>
          </p:nvPr>
        </p:nvSpPr>
        <p:spPr/>
        <p:txBody>
          <a:bodyPr/>
          <a:lstStyle/>
          <a:p>
            <a:fld id="{BBFB3055-27FA-4E71-A74A-1CF7CE95C39B}" type="slidenum">
              <a:rPr lang="en-US" smtClean="0"/>
              <a:t>52</a:t>
            </a:fld>
            <a:endParaRPr lang="en-US" dirty="0"/>
          </a:p>
        </p:txBody>
      </p:sp>
    </p:spTree>
    <p:extLst>
      <p:ext uri="{BB962C8B-B14F-4D97-AF65-F5344CB8AC3E}">
        <p14:creationId xmlns:p14="http://schemas.microsoft.com/office/powerpoint/2010/main" val="4226366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or slightly correlated in all hyperparameter experiments. </a:t>
            </a:r>
          </a:p>
        </p:txBody>
      </p:sp>
      <p:sp>
        <p:nvSpPr>
          <p:cNvPr id="4" name="Slide Number Placeholder 3"/>
          <p:cNvSpPr>
            <a:spLocks noGrp="1"/>
          </p:cNvSpPr>
          <p:nvPr>
            <p:ph type="sldNum" sz="quarter" idx="5"/>
          </p:nvPr>
        </p:nvSpPr>
        <p:spPr/>
        <p:txBody>
          <a:bodyPr/>
          <a:lstStyle/>
          <a:p>
            <a:fld id="{BBFB3055-27FA-4E71-A74A-1CF7CE95C39B}" type="slidenum">
              <a:rPr lang="en-US" smtClean="0"/>
              <a:t>53</a:t>
            </a:fld>
            <a:endParaRPr lang="en-US" dirty="0"/>
          </a:p>
        </p:txBody>
      </p:sp>
    </p:spTree>
    <p:extLst>
      <p:ext uri="{BB962C8B-B14F-4D97-AF65-F5344CB8AC3E}">
        <p14:creationId xmlns:p14="http://schemas.microsoft.com/office/powerpoint/2010/main" val="10781715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results shown thus far, we used Q-learning as the underlying RL algorithm. In the paper, we also tested these hypotheses with deep RL algorithms, and similarly found evidence of overfitting.</a:t>
            </a:r>
          </a:p>
        </p:txBody>
      </p:sp>
      <p:sp>
        <p:nvSpPr>
          <p:cNvPr id="4" name="Slide Number Placeholder 3"/>
          <p:cNvSpPr>
            <a:spLocks noGrp="1"/>
          </p:cNvSpPr>
          <p:nvPr>
            <p:ph type="sldNum" sz="quarter" idx="5"/>
          </p:nvPr>
        </p:nvSpPr>
        <p:spPr/>
        <p:txBody>
          <a:bodyPr/>
          <a:lstStyle/>
          <a:p>
            <a:fld id="{BBFB3055-27FA-4E71-A74A-1CF7CE95C39B}" type="slidenum">
              <a:rPr lang="en-US" smtClean="0"/>
              <a:t>54</a:t>
            </a:fld>
            <a:endParaRPr lang="en-US" dirty="0"/>
          </a:p>
        </p:txBody>
      </p:sp>
    </p:spTree>
    <p:extLst>
      <p:ext uri="{BB962C8B-B14F-4D97-AF65-F5344CB8AC3E}">
        <p14:creationId xmlns:p14="http://schemas.microsoft.com/office/powerpoint/2010/main" val="4354414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now going to switch gears and talk about our controlled observation user study, with 30 RL experts. </a:t>
            </a:r>
          </a:p>
        </p:txBody>
      </p:sp>
      <p:sp>
        <p:nvSpPr>
          <p:cNvPr id="4" name="Slide Number Placeholder 3"/>
          <p:cNvSpPr>
            <a:spLocks noGrp="1"/>
          </p:cNvSpPr>
          <p:nvPr>
            <p:ph type="sldNum" sz="quarter" idx="5"/>
          </p:nvPr>
        </p:nvSpPr>
        <p:spPr/>
        <p:txBody>
          <a:bodyPr/>
          <a:lstStyle/>
          <a:p>
            <a:fld id="{BBFB3055-27FA-4E71-A74A-1CF7CE95C39B}" type="slidenum">
              <a:rPr lang="en-US" smtClean="0"/>
              <a:t>55</a:t>
            </a:fld>
            <a:endParaRPr lang="en-US" dirty="0"/>
          </a:p>
        </p:txBody>
      </p:sp>
    </p:spTree>
    <p:extLst>
      <p:ext uri="{BB962C8B-B14F-4D97-AF65-F5344CB8AC3E}">
        <p14:creationId xmlns:p14="http://schemas.microsoft.com/office/powerpoint/2010/main" val="42451038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were first tasked randomly either with designing a reward function, using sliders as shown here, allowing them to pick a value between -1 and 1 for each Boolean state combination</a:t>
            </a:r>
          </a:p>
          <a:p>
            <a:endParaRPr lang="en-US" dirty="0"/>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56</a:t>
            </a:fld>
            <a:endParaRPr lang="en-US" dirty="0"/>
          </a:p>
        </p:txBody>
      </p:sp>
    </p:spTree>
    <p:extLst>
      <p:ext uri="{BB962C8B-B14F-4D97-AF65-F5344CB8AC3E}">
        <p14:creationId xmlns:p14="http://schemas.microsoft.com/office/powerpoint/2010/main" val="30433863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with picking an algorithm and its associated hyperparameters. The algorithm choices were restricted to DDQN, PPO, and A2C. </a:t>
            </a:r>
          </a:p>
        </p:txBody>
      </p:sp>
      <p:sp>
        <p:nvSpPr>
          <p:cNvPr id="4" name="Slide Number Placeholder 3"/>
          <p:cNvSpPr>
            <a:spLocks noGrp="1"/>
          </p:cNvSpPr>
          <p:nvPr>
            <p:ph type="sldNum" sz="quarter" idx="5"/>
          </p:nvPr>
        </p:nvSpPr>
        <p:spPr/>
        <p:txBody>
          <a:bodyPr/>
          <a:lstStyle/>
          <a:p>
            <a:fld id="{BBFB3055-27FA-4E71-A74A-1CF7CE95C39B}" type="slidenum">
              <a:rPr lang="en-US" smtClean="0"/>
              <a:t>57</a:t>
            </a:fld>
            <a:endParaRPr lang="en-US" dirty="0"/>
          </a:p>
        </p:txBody>
      </p:sp>
    </p:spTree>
    <p:extLst>
      <p:ext uri="{BB962C8B-B14F-4D97-AF65-F5344CB8AC3E}">
        <p14:creationId xmlns:p14="http://schemas.microsoft.com/office/powerpoint/2010/main" val="9003802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the order varied, every user ultimately designed a reward function, picked an algorithm, and selected a set of hyperparameters.</a:t>
            </a:r>
          </a:p>
        </p:txBody>
      </p:sp>
      <p:sp>
        <p:nvSpPr>
          <p:cNvPr id="4" name="Slide Number Placeholder 3"/>
          <p:cNvSpPr>
            <a:spLocks noGrp="1"/>
          </p:cNvSpPr>
          <p:nvPr>
            <p:ph type="sldNum" sz="quarter" idx="5"/>
          </p:nvPr>
        </p:nvSpPr>
        <p:spPr/>
        <p:txBody>
          <a:bodyPr/>
          <a:lstStyle/>
          <a:p>
            <a:fld id="{BBFB3055-27FA-4E71-A74A-1CF7CE95C39B}" type="slidenum">
              <a:rPr lang="en-US" smtClean="0"/>
              <a:t>58</a:t>
            </a:fld>
            <a:endParaRPr lang="en-US" dirty="0"/>
          </a:p>
        </p:txBody>
      </p:sp>
    </p:spTree>
    <p:extLst>
      <p:ext uri="{BB962C8B-B14F-4D97-AF65-F5344CB8AC3E}">
        <p14:creationId xmlns:p14="http://schemas.microsoft.com/office/powerpoint/2010/main" val="20773030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then trained an agent and evaluated its performance, using a few different plots. One such plot consisted of the undiscounted return, which is computed with respect to their selected reward function. </a:t>
            </a:r>
          </a:p>
          <a:p>
            <a:endParaRPr lang="en-US" dirty="0"/>
          </a:p>
          <a:p>
            <a:r>
              <a:rPr lang="en-US" dirty="0"/>
              <a:t>Each user was instructed to train at least 3 different agents; they could go back and change their reward function, algorithm choice, or hyperparameter choices. </a:t>
            </a:r>
          </a:p>
        </p:txBody>
      </p:sp>
      <p:sp>
        <p:nvSpPr>
          <p:cNvPr id="4" name="Slide Number Placeholder 3"/>
          <p:cNvSpPr>
            <a:spLocks noGrp="1"/>
          </p:cNvSpPr>
          <p:nvPr>
            <p:ph type="sldNum" sz="quarter" idx="5"/>
          </p:nvPr>
        </p:nvSpPr>
        <p:spPr/>
        <p:txBody>
          <a:bodyPr/>
          <a:lstStyle/>
          <a:p>
            <a:fld id="{BBFB3055-27FA-4E71-A74A-1CF7CE95C39B}" type="slidenum">
              <a:rPr lang="en-US" smtClean="0"/>
              <a:t>59</a:t>
            </a:fld>
            <a:endParaRPr lang="en-US" dirty="0"/>
          </a:p>
        </p:txBody>
      </p:sp>
    </p:spTree>
    <p:extLst>
      <p:ext uri="{BB962C8B-B14F-4D97-AF65-F5344CB8AC3E}">
        <p14:creationId xmlns:p14="http://schemas.microsoft.com/office/powerpoint/2010/main" val="241228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then use that chosen RL algorithm to learn a policy</a:t>
            </a:r>
          </a:p>
        </p:txBody>
      </p:sp>
      <p:sp>
        <p:nvSpPr>
          <p:cNvPr id="4" name="Slide Number Placeholder 3"/>
          <p:cNvSpPr>
            <a:spLocks noGrp="1"/>
          </p:cNvSpPr>
          <p:nvPr>
            <p:ph type="sldNum" sz="quarter" idx="5"/>
          </p:nvPr>
        </p:nvSpPr>
        <p:spPr/>
        <p:txBody>
          <a:bodyPr/>
          <a:lstStyle/>
          <a:p>
            <a:fld id="{BBFB3055-27FA-4E71-A74A-1CF7CE95C39B}" type="slidenum">
              <a:rPr lang="en-US" smtClean="0"/>
              <a:t>6</a:t>
            </a:fld>
            <a:endParaRPr lang="en-US" dirty="0"/>
          </a:p>
        </p:txBody>
      </p:sp>
    </p:spTree>
    <p:extLst>
      <p:ext uri="{BB962C8B-B14F-4D97-AF65-F5344CB8AC3E}">
        <p14:creationId xmlns:p14="http://schemas.microsoft.com/office/powerpoint/2010/main" val="29937080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human subjects also overfit their reward functions. </a:t>
            </a:r>
          </a:p>
          <a:p>
            <a:endParaRPr lang="en-US" dirty="0"/>
          </a:p>
          <a:p>
            <a:r>
              <a:rPr lang="en-US" dirty="0"/>
              <a:t>For example, user P20 first tried a reward function which achieved a mean performance of 138,092. Their ‘final’ reward function achieved a mean performance of just 1,031 – so this user overfit their reward function. </a:t>
            </a:r>
          </a:p>
        </p:txBody>
      </p:sp>
      <p:sp>
        <p:nvSpPr>
          <p:cNvPr id="4" name="Slide Number Placeholder 3"/>
          <p:cNvSpPr>
            <a:spLocks noGrp="1"/>
          </p:cNvSpPr>
          <p:nvPr>
            <p:ph type="sldNum" sz="quarter" idx="5"/>
          </p:nvPr>
        </p:nvSpPr>
        <p:spPr/>
        <p:txBody>
          <a:bodyPr/>
          <a:lstStyle/>
          <a:p>
            <a:fld id="{BBFB3055-27FA-4E71-A74A-1CF7CE95C39B}" type="slidenum">
              <a:rPr lang="en-US" smtClean="0"/>
              <a:t>60</a:t>
            </a:fld>
            <a:endParaRPr lang="en-US" dirty="0"/>
          </a:p>
        </p:txBody>
      </p:sp>
    </p:spTree>
    <p:extLst>
      <p:ext uri="{BB962C8B-B14F-4D97-AF65-F5344CB8AC3E}">
        <p14:creationId xmlns:p14="http://schemas.microsoft.com/office/powerpoint/2010/main" val="390161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human subjects also overfit their reward functions. </a:t>
            </a:r>
          </a:p>
          <a:p>
            <a:endParaRPr lang="en-US" dirty="0"/>
          </a:p>
          <a:p>
            <a:r>
              <a:rPr lang="en-US" dirty="0"/>
              <a:t>For example, user P20 first tried a reward function which achieved a mean performance of 138,092. Their ‘final’ reward function achieved a mean performance of just 1,031 – so this user overfit their reward function. </a:t>
            </a:r>
          </a:p>
          <a:p>
            <a:endParaRPr lang="en-US" dirty="0"/>
          </a:p>
          <a:p>
            <a:r>
              <a:rPr lang="en-US" dirty="0"/>
              <a:t>68% of users overfit their reward functions. </a:t>
            </a:r>
          </a:p>
        </p:txBody>
      </p:sp>
      <p:sp>
        <p:nvSpPr>
          <p:cNvPr id="4" name="Slide Number Placeholder 3"/>
          <p:cNvSpPr>
            <a:spLocks noGrp="1"/>
          </p:cNvSpPr>
          <p:nvPr>
            <p:ph type="sldNum" sz="quarter" idx="5"/>
          </p:nvPr>
        </p:nvSpPr>
        <p:spPr/>
        <p:txBody>
          <a:bodyPr/>
          <a:lstStyle/>
          <a:p>
            <a:fld id="{BBFB3055-27FA-4E71-A74A-1CF7CE95C39B}" type="slidenum">
              <a:rPr lang="en-US" smtClean="0"/>
              <a:t>61</a:t>
            </a:fld>
            <a:endParaRPr lang="en-US" dirty="0"/>
          </a:p>
        </p:txBody>
      </p:sp>
    </p:spTree>
    <p:extLst>
      <p:ext uri="{BB962C8B-B14F-4D97-AF65-F5344CB8AC3E}">
        <p14:creationId xmlns:p14="http://schemas.microsoft.com/office/powerpoint/2010/main" val="33478909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finding overfitting, we found evidence that people – experts – are simply bad at writing reward functions, even in simple settings like this </a:t>
            </a:r>
            <a:r>
              <a:rPr lang="en-US" dirty="0" err="1"/>
              <a:t>gridworld</a:t>
            </a:r>
            <a:r>
              <a:rPr lang="en-US" dirty="0"/>
              <a:t> task. </a:t>
            </a:r>
          </a:p>
        </p:txBody>
      </p:sp>
      <p:sp>
        <p:nvSpPr>
          <p:cNvPr id="4" name="Slide Number Placeholder 3"/>
          <p:cNvSpPr>
            <a:spLocks noGrp="1"/>
          </p:cNvSpPr>
          <p:nvPr>
            <p:ph type="sldNum" sz="quarter" idx="5"/>
          </p:nvPr>
        </p:nvSpPr>
        <p:spPr/>
        <p:txBody>
          <a:bodyPr/>
          <a:lstStyle/>
          <a:p>
            <a:fld id="{BBFB3055-27FA-4E71-A74A-1CF7CE95C39B}" type="slidenum">
              <a:rPr lang="en-US" smtClean="0"/>
              <a:t>62</a:t>
            </a:fld>
            <a:endParaRPr lang="en-US" dirty="0"/>
          </a:p>
        </p:txBody>
      </p:sp>
    </p:spTree>
    <p:extLst>
      <p:ext uri="{BB962C8B-B14F-4D97-AF65-F5344CB8AC3E}">
        <p14:creationId xmlns:p14="http://schemas.microsoft.com/office/powerpoint/2010/main" val="18785268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Hungry Thirsty has some “harder” and “easier configurations”. </a:t>
            </a:r>
          </a:p>
          <a:p>
            <a:r>
              <a:rPr lang="en-US" dirty="0"/>
              <a:t>On the left, the food and water are located 15 steps apart – so this configuration is hard. </a:t>
            </a:r>
          </a:p>
          <a:p>
            <a:r>
              <a:rPr lang="en-US" dirty="0"/>
              <a:t>On the right, the food and water are only located 5 steps apart – so this configuration is easy.</a:t>
            </a:r>
          </a:p>
        </p:txBody>
      </p:sp>
      <p:sp>
        <p:nvSpPr>
          <p:cNvPr id="4" name="Slide Number Placeholder 3"/>
          <p:cNvSpPr>
            <a:spLocks noGrp="1"/>
          </p:cNvSpPr>
          <p:nvPr>
            <p:ph type="sldNum" sz="quarter" idx="5"/>
          </p:nvPr>
        </p:nvSpPr>
        <p:spPr/>
        <p:txBody>
          <a:bodyPr/>
          <a:lstStyle/>
          <a:p>
            <a:fld id="{BBFB3055-27FA-4E71-A74A-1CF7CE95C39B}" type="slidenum">
              <a:rPr lang="en-US" smtClean="0"/>
              <a:t>63</a:t>
            </a:fld>
            <a:endParaRPr lang="en-US" dirty="0"/>
          </a:p>
        </p:txBody>
      </p:sp>
    </p:spTree>
    <p:extLst>
      <p:ext uri="{BB962C8B-B14F-4D97-AF65-F5344CB8AC3E}">
        <p14:creationId xmlns:p14="http://schemas.microsoft.com/office/powerpoint/2010/main" val="22726796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Forget “alignment” in the real world; 53% of RL experts wrote reward functions which failed to encode the task in the hard configuration for this simple </a:t>
            </a:r>
            <a:r>
              <a:rPr lang="en-US" dirty="0" err="1"/>
              <a:t>gridworld</a:t>
            </a:r>
            <a:r>
              <a:rPr lang="en-US" dirty="0"/>
              <a:t> environment!</a:t>
            </a:r>
          </a:p>
        </p:txBody>
      </p:sp>
      <p:sp>
        <p:nvSpPr>
          <p:cNvPr id="4" name="Slide Number Placeholder 3"/>
          <p:cNvSpPr>
            <a:spLocks noGrp="1"/>
          </p:cNvSpPr>
          <p:nvPr>
            <p:ph type="sldNum" sz="quarter" idx="5"/>
          </p:nvPr>
        </p:nvSpPr>
        <p:spPr/>
        <p:txBody>
          <a:bodyPr/>
          <a:lstStyle/>
          <a:p>
            <a:fld id="{BBFB3055-27FA-4E71-A74A-1CF7CE95C39B}" type="slidenum">
              <a:rPr lang="en-US" smtClean="0"/>
              <a:t>64</a:t>
            </a:fld>
            <a:endParaRPr lang="en-US" dirty="0"/>
          </a:p>
        </p:txBody>
      </p:sp>
    </p:spTree>
    <p:extLst>
      <p:ext uri="{BB962C8B-B14F-4D97-AF65-F5344CB8AC3E}">
        <p14:creationId xmlns:p14="http://schemas.microsoft.com/office/powerpoint/2010/main" val="34255957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User P3’s reward function fails to encode the task in the hard case. In this setting, the benefit of drinking (-0.1 relative to a penalty of -1 for being Hungry and Thirsty) outweighs the benefit of eating.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hard case, these reward functions consistently incentivize getting water too heavily.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also tend to disregard the “cost” associated with traveling from the food to the water (almost invariably in the Hungry and Thirsty state). </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65</a:t>
            </a:fld>
            <a:endParaRPr lang="en-US" dirty="0"/>
          </a:p>
        </p:txBody>
      </p:sp>
    </p:spTree>
    <p:extLst>
      <p:ext uri="{BB962C8B-B14F-4D97-AF65-F5344CB8AC3E}">
        <p14:creationId xmlns:p14="http://schemas.microsoft.com/office/powerpoint/2010/main" val="25225523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most – 83% -- of experts use a myopic design strategy of weighing state goodness to design their reward functions.</a:t>
            </a:r>
          </a:p>
        </p:txBody>
      </p:sp>
      <p:sp>
        <p:nvSpPr>
          <p:cNvPr id="4" name="Slide Number Placeholder 3"/>
          <p:cNvSpPr>
            <a:spLocks noGrp="1"/>
          </p:cNvSpPr>
          <p:nvPr>
            <p:ph type="sldNum" sz="quarter" idx="5"/>
          </p:nvPr>
        </p:nvSpPr>
        <p:spPr/>
        <p:txBody>
          <a:bodyPr/>
          <a:lstStyle/>
          <a:p>
            <a:fld id="{BBFB3055-27FA-4E71-A74A-1CF7CE95C39B}" type="slidenum">
              <a:rPr lang="en-US" smtClean="0"/>
              <a:t>66</a:t>
            </a:fld>
            <a:endParaRPr lang="en-US" dirty="0"/>
          </a:p>
        </p:txBody>
      </p:sp>
    </p:spTree>
    <p:extLst>
      <p:ext uri="{BB962C8B-B14F-4D97-AF65-F5344CB8AC3E}">
        <p14:creationId xmlns:p14="http://schemas.microsoft.com/office/powerpoint/2010/main" val="21882634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P25 stated: </a:t>
            </a:r>
          </a:p>
          <a:p>
            <a:r>
              <a:rPr lang="en-US" dirty="0"/>
              <a:t>“It’s best to not hungry and not thirsty, so I’ll set that to the max, 1. Being not thirsty is better than being not hungry. Worst is at hungry AND thirsty; setting that to -1”. </a:t>
            </a:r>
          </a:p>
          <a:p>
            <a:endParaRPr lang="en-US" dirty="0"/>
          </a:p>
          <a:p>
            <a:r>
              <a:rPr lang="en-US" dirty="0"/>
              <a:t>This myopic strategy focuses on the relative goodness of individual states, and it does not align with the RL optimization objective of maximizing expected discounted return. This strategy often leads to </a:t>
            </a:r>
            <a:r>
              <a:rPr lang="en-US" dirty="0" err="1"/>
              <a:t>misdesigned</a:t>
            </a:r>
            <a:r>
              <a:rPr lang="en-US" dirty="0"/>
              <a:t> reward functions, as it did for user P25. </a:t>
            </a:r>
          </a:p>
        </p:txBody>
      </p:sp>
      <p:sp>
        <p:nvSpPr>
          <p:cNvPr id="4" name="Slide Number Placeholder 3"/>
          <p:cNvSpPr>
            <a:spLocks noGrp="1"/>
          </p:cNvSpPr>
          <p:nvPr>
            <p:ph type="sldNum" sz="quarter" idx="5"/>
          </p:nvPr>
        </p:nvSpPr>
        <p:spPr/>
        <p:txBody>
          <a:bodyPr/>
          <a:lstStyle/>
          <a:p>
            <a:fld id="{BBFB3055-27FA-4E71-A74A-1CF7CE95C39B}" type="slidenum">
              <a:rPr lang="en-US" smtClean="0"/>
              <a:t>67</a:t>
            </a:fld>
            <a:endParaRPr lang="en-US" dirty="0"/>
          </a:p>
        </p:txBody>
      </p:sp>
    </p:spTree>
    <p:extLst>
      <p:ext uri="{BB962C8B-B14F-4D97-AF65-F5344CB8AC3E}">
        <p14:creationId xmlns:p14="http://schemas.microsoft.com/office/powerpoint/2010/main" val="2222799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qualitatively analyzing expert’s comments, we particularly believe that people are bad at reasoning about reward accumulation, and especially temporal discounting. </a:t>
            </a:r>
          </a:p>
          <a:p>
            <a:endParaRPr lang="en-US" dirty="0"/>
          </a:p>
          <a:p>
            <a:r>
              <a:rPr lang="en-US" dirty="0"/>
              <a:t>This is interesting, because it provides insight on how we might think about supporting people in designing better reward functions. </a:t>
            </a:r>
          </a:p>
          <a:p>
            <a:r>
              <a:rPr lang="en-US" dirty="0"/>
              <a:t>We need to think about how we can support people in reasoning about temporal discounting.  </a:t>
            </a:r>
          </a:p>
        </p:txBody>
      </p:sp>
      <p:sp>
        <p:nvSpPr>
          <p:cNvPr id="4" name="Slide Number Placeholder 3"/>
          <p:cNvSpPr>
            <a:spLocks noGrp="1"/>
          </p:cNvSpPr>
          <p:nvPr>
            <p:ph type="sldNum" sz="quarter" idx="5"/>
          </p:nvPr>
        </p:nvSpPr>
        <p:spPr/>
        <p:txBody>
          <a:bodyPr/>
          <a:lstStyle/>
          <a:p>
            <a:fld id="{BBFB3055-27FA-4E71-A74A-1CF7CE95C39B}" type="slidenum">
              <a:rPr lang="en-US" smtClean="0"/>
              <a:t>68</a:t>
            </a:fld>
            <a:endParaRPr lang="en-US" dirty="0"/>
          </a:p>
        </p:txBody>
      </p:sp>
    </p:spTree>
    <p:extLst>
      <p:ext uri="{BB962C8B-B14F-4D97-AF65-F5344CB8AC3E}">
        <p14:creationId xmlns:p14="http://schemas.microsoft.com/office/powerpoint/2010/main" val="4893949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takeaway is that reward functions can be overfit to learning algorithms and contexts. This has implications for reproducibility in RL, and this means we must even more carefully and critically evaluate research contributions. </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69</a:t>
            </a:fld>
            <a:endParaRPr lang="en-US" dirty="0"/>
          </a:p>
        </p:txBody>
      </p:sp>
    </p:spTree>
    <p:extLst>
      <p:ext uri="{BB962C8B-B14F-4D97-AF65-F5344CB8AC3E}">
        <p14:creationId xmlns:p14="http://schemas.microsoft.com/office/powerpoint/2010/main" val="2588158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500"/>
              </a:spcBef>
              <a:buFont typeface="+mj-lt"/>
              <a:buNone/>
            </a:pPr>
            <a:r>
              <a:rPr lang="en-US" sz="1200" dirty="0"/>
              <a:t>And then we would see if the policy looks right. If not, we might change some combination of the reward function, state representation, algorithm, or hyperparameters and try again!</a:t>
            </a:r>
          </a:p>
        </p:txBody>
      </p:sp>
      <p:sp>
        <p:nvSpPr>
          <p:cNvPr id="4" name="Slide Number Placeholder 3"/>
          <p:cNvSpPr>
            <a:spLocks noGrp="1"/>
          </p:cNvSpPr>
          <p:nvPr>
            <p:ph type="sldNum" sz="quarter" idx="5"/>
          </p:nvPr>
        </p:nvSpPr>
        <p:spPr/>
        <p:txBody>
          <a:bodyPr/>
          <a:lstStyle/>
          <a:p>
            <a:fld id="{BBFB3055-27FA-4E71-A74A-1CF7CE95C39B}" type="slidenum">
              <a:rPr lang="en-US" smtClean="0"/>
              <a:t>7</a:t>
            </a:fld>
            <a:endParaRPr lang="en-US" dirty="0"/>
          </a:p>
        </p:txBody>
      </p:sp>
    </p:spTree>
    <p:extLst>
      <p:ext uri="{BB962C8B-B14F-4D97-AF65-F5344CB8AC3E}">
        <p14:creationId xmlns:p14="http://schemas.microsoft.com/office/powerpoint/2010/main" val="212631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takeaway for practitioners is that they should consider constructing two reward functions, particularly when shaping or conducting trial and error reward design. One of these reward functions should be used strictly for learning – trying to support the fastest and best learning possible – and the other should be used for evaluation, to facilitate comparisons across algorithms and learning contexts. </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70</a:t>
            </a:fld>
            <a:endParaRPr lang="en-US" dirty="0"/>
          </a:p>
        </p:txBody>
      </p:sp>
    </p:spTree>
    <p:extLst>
      <p:ext uri="{BB962C8B-B14F-4D97-AF65-F5344CB8AC3E}">
        <p14:creationId xmlns:p14="http://schemas.microsoft.com/office/powerpoint/2010/main" val="36788807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lastly, we should work to support human reward designers by finding mechanisms to align the process of reward design and the RL objective of maximizing expected discounted return. </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71</a:t>
            </a:fld>
            <a:endParaRPr lang="en-US" dirty="0"/>
          </a:p>
        </p:txBody>
      </p:sp>
    </p:spTree>
    <p:extLst>
      <p:ext uri="{BB962C8B-B14F-4D97-AF65-F5344CB8AC3E}">
        <p14:creationId xmlns:p14="http://schemas.microsoft.com/office/powerpoint/2010/main" val="41084249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limitation of this work is that we only tested with one domain. While this domain has significant richness, it’s clearly not representative of all RL settings – so expanding this work to look at other domains is one compelling direction. </a:t>
            </a:r>
          </a:p>
        </p:txBody>
      </p:sp>
      <p:sp>
        <p:nvSpPr>
          <p:cNvPr id="4" name="Slide Number Placeholder 3"/>
          <p:cNvSpPr>
            <a:spLocks noGrp="1"/>
          </p:cNvSpPr>
          <p:nvPr>
            <p:ph type="sldNum" sz="quarter" idx="5"/>
          </p:nvPr>
        </p:nvSpPr>
        <p:spPr/>
        <p:txBody>
          <a:bodyPr/>
          <a:lstStyle/>
          <a:p>
            <a:fld id="{BBFB3055-27FA-4E71-A74A-1CF7CE95C39B}" type="slidenum">
              <a:rPr lang="en-US" smtClean="0"/>
              <a:t>72</a:t>
            </a:fld>
            <a:endParaRPr lang="en-US" dirty="0"/>
          </a:p>
        </p:txBody>
      </p:sp>
    </p:spTree>
    <p:extLst>
      <p:ext uri="{BB962C8B-B14F-4D97-AF65-F5344CB8AC3E}">
        <p14:creationId xmlns:p14="http://schemas.microsoft.com/office/powerpoint/2010/main" val="3470622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can alternative models of reward or reward inference help? Can we support humans in doing a better job of designing reward functions?</a:t>
            </a:r>
          </a:p>
        </p:txBody>
      </p:sp>
      <p:sp>
        <p:nvSpPr>
          <p:cNvPr id="4" name="Slide Number Placeholder 3"/>
          <p:cNvSpPr>
            <a:spLocks noGrp="1"/>
          </p:cNvSpPr>
          <p:nvPr>
            <p:ph type="sldNum" sz="quarter" idx="5"/>
          </p:nvPr>
        </p:nvSpPr>
        <p:spPr/>
        <p:txBody>
          <a:bodyPr/>
          <a:lstStyle/>
          <a:p>
            <a:fld id="{BBFB3055-27FA-4E71-A74A-1CF7CE95C39B}" type="slidenum">
              <a:rPr lang="en-US" smtClean="0"/>
              <a:t>73</a:t>
            </a:fld>
            <a:endParaRPr lang="en-US" dirty="0"/>
          </a:p>
        </p:txBody>
      </p:sp>
    </p:spTree>
    <p:extLst>
      <p:ext uri="{BB962C8B-B14F-4D97-AF65-F5344CB8AC3E}">
        <p14:creationId xmlns:p14="http://schemas.microsoft.com/office/powerpoint/2010/main" val="16600804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how has overfitting affected the research record? Where should we as a community focus our efforts, as we yet again reconsider issues of reproducibility and comparison in our efforts?</a:t>
            </a:r>
          </a:p>
        </p:txBody>
      </p:sp>
      <p:sp>
        <p:nvSpPr>
          <p:cNvPr id="4" name="Slide Number Placeholder 3"/>
          <p:cNvSpPr>
            <a:spLocks noGrp="1"/>
          </p:cNvSpPr>
          <p:nvPr>
            <p:ph type="sldNum" sz="quarter" idx="5"/>
          </p:nvPr>
        </p:nvSpPr>
        <p:spPr/>
        <p:txBody>
          <a:bodyPr/>
          <a:lstStyle/>
          <a:p>
            <a:fld id="{BBFB3055-27FA-4E71-A74A-1CF7CE95C39B}" type="slidenum">
              <a:rPr lang="en-US" smtClean="0"/>
              <a:t>74</a:t>
            </a:fld>
            <a:endParaRPr lang="en-US" dirty="0"/>
          </a:p>
        </p:txBody>
      </p:sp>
    </p:spTree>
    <p:extLst>
      <p:ext uri="{BB962C8B-B14F-4D97-AF65-F5344CB8AC3E}">
        <p14:creationId xmlns:p14="http://schemas.microsoft.com/office/powerpoint/2010/main" val="19385472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Hello, I’m Serena Booth, and I’m presenting our AAAI 2023 paper: “The Perils of Trial-and-Error Reward Design: </a:t>
            </a:r>
            <a:r>
              <a:rPr lang="en-US" sz="1200" dirty="0" err="1"/>
              <a:t>Misdesign</a:t>
            </a:r>
            <a:r>
              <a:rPr lang="en-US" sz="1200" dirty="0"/>
              <a:t> Through Overfitting and Invalid Task Specifications”</a:t>
            </a:r>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75</a:t>
            </a:fld>
            <a:endParaRPr lang="en-US" dirty="0"/>
          </a:p>
        </p:txBody>
      </p:sp>
    </p:spTree>
    <p:extLst>
      <p:ext uri="{BB962C8B-B14F-4D97-AF65-F5344CB8AC3E}">
        <p14:creationId xmlns:p14="http://schemas.microsoft.com/office/powerpoint/2010/main" val="1756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trial-and-error process is common. </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8</a:t>
            </a:fld>
            <a:endParaRPr lang="en-US" dirty="0"/>
          </a:p>
        </p:txBody>
      </p:sp>
    </p:spTree>
    <p:extLst>
      <p:ext uri="{BB962C8B-B14F-4D97-AF65-F5344CB8AC3E}">
        <p14:creationId xmlns:p14="http://schemas.microsoft.com/office/powerpoint/2010/main" val="3506971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started looking into this, we surveyed 24 expert RL practitioners, and found that 92% reported using trial-and-error to design their most recent </a:t>
            </a:r>
            <a:r>
              <a:rPr lang="en-US" dirty="0" err="1"/>
              <a:t>rewafunction</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trial-and-error reward design is in contention with typical RL advice.</a:t>
            </a:r>
          </a:p>
          <a:p>
            <a:endParaRPr lang="en-US" dirty="0"/>
          </a:p>
        </p:txBody>
      </p:sp>
      <p:sp>
        <p:nvSpPr>
          <p:cNvPr id="4" name="Slide Number Placeholder 3"/>
          <p:cNvSpPr>
            <a:spLocks noGrp="1"/>
          </p:cNvSpPr>
          <p:nvPr>
            <p:ph type="sldNum" sz="quarter" idx="5"/>
          </p:nvPr>
        </p:nvSpPr>
        <p:spPr/>
        <p:txBody>
          <a:bodyPr/>
          <a:lstStyle/>
          <a:p>
            <a:fld id="{BBFB3055-27FA-4E71-A74A-1CF7CE95C39B}" type="slidenum">
              <a:rPr lang="en-US" smtClean="0"/>
              <a:t>9</a:t>
            </a:fld>
            <a:endParaRPr lang="en-US" dirty="0"/>
          </a:p>
        </p:txBody>
      </p:sp>
    </p:spTree>
    <p:extLst>
      <p:ext uri="{BB962C8B-B14F-4D97-AF65-F5344CB8AC3E}">
        <p14:creationId xmlns:p14="http://schemas.microsoft.com/office/powerpoint/2010/main" val="320162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16A7-56B4-470E-AD63-5622DC90E9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F1CA82-BB1B-4D3A-9E0B-ED5E094DC2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D947E2-A7D3-404A-AB99-13077DE8F373}"/>
              </a:ext>
            </a:extLst>
          </p:cNvPr>
          <p:cNvSpPr>
            <a:spLocks noGrp="1"/>
          </p:cNvSpPr>
          <p:nvPr>
            <p:ph type="dt" sz="half" idx="10"/>
          </p:nvPr>
        </p:nvSpPr>
        <p:spPr/>
        <p:txBody>
          <a:bodyPr/>
          <a:lstStyle/>
          <a:p>
            <a:fld id="{2984F76D-F937-4502-ABDB-629B7699536B}" type="datetimeFigureOut">
              <a:rPr lang="en-US" smtClean="0"/>
              <a:t>2/7/2023</a:t>
            </a:fld>
            <a:endParaRPr lang="en-US" dirty="0"/>
          </a:p>
        </p:txBody>
      </p:sp>
      <p:sp>
        <p:nvSpPr>
          <p:cNvPr id="5" name="Footer Placeholder 4">
            <a:extLst>
              <a:ext uri="{FF2B5EF4-FFF2-40B4-BE49-F238E27FC236}">
                <a16:creationId xmlns:a16="http://schemas.microsoft.com/office/drawing/2014/main" id="{E61DC81C-9B0B-4346-B14C-F53C815DA2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CCB7F2-6DB9-4671-8C30-D4BE3C5749B9}"/>
              </a:ext>
            </a:extLst>
          </p:cNvPr>
          <p:cNvSpPr>
            <a:spLocks noGrp="1"/>
          </p:cNvSpPr>
          <p:nvPr>
            <p:ph type="sldNum" sz="quarter" idx="12"/>
          </p:nvPr>
        </p:nvSpPr>
        <p:spPr/>
        <p:txBody>
          <a:bodyPr/>
          <a:lstStyle/>
          <a:p>
            <a:fld id="{46349386-65B2-42FD-8A30-4465B1E763F6}" type="slidenum">
              <a:rPr lang="en-US" smtClean="0"/>
              <a:t>‹#›</a:t>
            </a:fld>
            <a:endParaRPr lang="en-US" dirty="0"/>
          </a:p>
        </p:txBody>
      </p:sp>
    </p:spTree>
    <p:extLst>
      <p:ext uri="{BB962C8B-B14F-4D97-AF65-F5344CB8AC3E}">
        <p14:creationId xmlns:p14="http://schemas.microsoft.com/office/powerpoint/2010/main" val="284101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3ED8D-BBE1-4285-A299-2460E3345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369814-0646-4AA0-BBE0-E0D49E7EC4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A9EAD-8E62-41F6-B4A3-10FEA93BA669}"/>
              </a:ext>
            </a:extLst>
          </p:cNvPr>
          <p:cNvSpPr>
            <a:spLocks noGrp="1"/>
          </p:cNvSpPr>
          <p:nvPr>
            <p:ph type="dt" sz="half" idx="10"/>
          </p:nvPr>
        </p:nvSpPr>
        <p:spPr/>
        <p:txBody>
          <a:bodyPr/>
          <a:lstStyle/>
          <a:p>
            <a:fld id="{2984F76D-F937-4502-ABDB-629B7699536B}" type="datetimeFigureOut">
              <a:rPr lang="en-US" smtClean="0"/>
              <a:t>2/7/2023</a:t>
            </a:fld>
            <a:endParaRPr lang="en-US" dirty="0"/>
          </a:p>
        </p:txBody>
      </p:sp>
      <p:sp>
        <p:nvSpPr>
          <p:cNvPr id="5" name="Footer Placeholder 4">
            <a:extLst>
              <a:ext uri="{FF2B5EF4-FFF2-40B4-BE49-F238E27FC236}">
                <a16:creationId xmlns:a16="http://schemas.microsoft.com/office/drawing/2014/main" id="{9B3FFB56-BF9D-4191-84EB-6B104D0A47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618109-E18E-495E-8681-962587EC4781}"/>
              </a:ext>
            </a:extLst>
          </p:cNvPr>
          <p:cNvSpPr>
            <a:spLocks noGrp="1"/>
          </p:cNvSpPr>
          <p:nvPr>
            <p:ph type="sldNum" sz="quarter" idx="12"/>
          </p:nvPr>
        </p:nvSpPr>
        <p:spPr/>
        <p:txBody>
          <a:bodyPr/>
          <a:lstStyle/>
          <a:p>
            <a:fld id="{46349386-65B2-42FD-8A30-4465B1E763F6}" type="slidenum">
              <a:rPr lang="en-US" smtClean="0"/>
              <a:t>‹#›</a:t>
            </a:fld>
            <a:endParaRPr lang="en-US" dirty="0"/>
          </a:p>
        </p:txBody>
      </p:sp>
    </p:spTree>
    <p:extLst>
      <p:ext uri="{BB962C8B-B14F-4D97-AF65-F5344CB8AC3E}">
        <p14:creationId xmlns:p14="http://schemas.microsoft.com/office/powerpoint/2010/main" val="399947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C260ED-DB16-436A-B37A-085AE72A80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7779CA-DDF4-49D4-848A-79904257F5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0CBC1-8A86-4152-BB53-3DD7D218C670}"/>
              </a:ext>
            </a:extLst>
          </p:cNvPr>
          <p:cNvSpPr>
            <a:spLocks noGrp="1"/>
          </p:cNvSpPr>
          <p:nvPr>
            <p:ph type="dt" sz="half" idx="10"/>
          </p:nvPr>
        </p:nvSpPr>
        <p:spPr/>
        <p:txBody>
          <a:bodyPr/>
          <a:lstStyle/>
          <a:p>
            <a:fld id="{2984F76D-F937-4502-ABDB-629B7699536B}" type="datetimeFigureOut">
              <a:rPr lang="en-US" smtClean="0"/>
              <a:t>2/7/2023</a:t>
            </a:fld>
            <a:endParaRPr lang="en-US" dirty="0"/>
          </a:p>
        </p:txBody>
      </p:sp>
      <p:sp>
        <p:nvSpPr>
          <p:cNvPr id="5" name="Footer Placeholder 4">
            <a:extLst>
              <a:ext uri="{FF2B5EF4-FFF2-40B4-BE49-F238E27FC236}">
                <a16:creationId xmlns:a16="http://schemas.microsoft.com/office/drawing/2014/main" id="{F1FD0FD7-74D8-4355-8F61-80EE5ABE7B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DDD72E-135B-4D58-B058-F371B93537C5}"/>
              </a:ext>
            </a:extLst>
          </p:cNvPr>
          <p:cNvSpPr>
            <a:spLocks noGrp="1"/>
          </p:cNvSpPr>
          <p:nvPr>
            <p:ph type="sldNum" sz="quarter" idx="12"/>
          </p:nvPr>
        </p:nvSpPr>
        <p:spPr/>
        <p:txBody>
          <a:bodyPr/>
          <a:lstStyle/>
          <a:p>
            <a:fld id="{46349386-65B2-42FD-8A30-4465B1E763F6}" type="slidenum">
              <a:rPr lang="en-US" smtClean="0"/>
              <a:t>‹#›</a:t>
            </a:fld>
            <a:endParaRPr lang="en-US" dirty="0"/>
          </a:p>
        </p:txBody>
      </p:sp>
    </p:spTree>
    <p:extLst>
      <p:ext uri="{BB962C8B-B14F-4D97-AF65-F5344CB8AC3E}">
        <p14:creationId xmlns:p14="http://schemas.microsoft.com/office/powerpoint/2010/main" val="145238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FBA2-8709-4B0F-98AB-7EEF8683D9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7DE40-9970-49A5-AC99-9E6F432BD1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5DCFE-5454-455A-9C71-1DC79727A952}"/>
              </a:ext>
            </a:extLst>
          </p:cNvPr>
          <p:cNvSpPr>
            <a:spLocks noGrp="1"/>
          </p:cNvSpPr>
          <p:nvPr>
            <p:ph type="dt" sz="half" idx="10"/>
          </p:nvPr>
        </p:nvSpPr>
        <p:spPr/>
        <p:txBody>
          <a:bodyPr/>
          <a:lstStyle/>
          <a:p>
            <a:fld id="{2984F76D-F937-4502-ABDB-629B7699536B}" type="datetimeFigureOut">
              <a:rPr lang="en-US" smtClean="0"/>
              <a:t>2/7/2023</a:t>
            </a:fld>
            <a:endParaRPr lang="en-US" dirty="0"/>
          </a:p>
        </p:txBody>
      </p:sp>
      <p:sp>
        <p:nvSpPr>
          <p:cNvPr id="5" name="Footer Placeholder 4">
            <a:extLst>
              <a:ext uri="{FF2B5EF4-FFF2-40B4-BE49-F238E27FC236}">
                <a16:creationId xmlns:a16="http://schemas.microsoft.com/office/drawing/2014/main" id="{5F00C983-66BF-4602-BB7D-490524BAF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11852C-DAEB-4D59-B0F0-C174E779C9C6}"/>
              </a:ext>
            </a:extLst>
          </p:cNvPr>
          <p:cNvSpPr>
            <a:spLocks noGrp="1"/>
          </p:cNvSpPr>
          <p:nvPr>
            <p:ph type="sldNum" sz="quarter" idx="12"/>
          </p:nvPr>
        </p:nvSpPr>
        <p:spPr/>
        <p:txBody>
          <a:bodyPr/>
          <a:lstStyle/>
          <a:p>
            <a:fld id="{46349386-65B2-42FD-8A30-4465B1E763F6}" type="slidenum">
              <a:rPr lang="en-US" smtClean="0"/>
              <a:t>‹#›</a:t>
            </a:fld>
            <a:endParaRPr lang="en-US" dirty="0"/>
          </a:p>
        </p:txBody>
      </p:sp>
    </p:spTree>
    <p:extLst>
      <p:ext uri="{BB962C8B-B14F-4D97-AF65-F5344CB8AC3E}">
        <p14:creationId xmlns:p14="http://schemas.microsoft.com/office/powerpoint/2010/main" val="330654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797CE-B1A6-4249-9DFF-C9BDF0BDE1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4C2806-F81C-4E7E-B705-5CAE813648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6E8BE1-A61A-42CE-B077-E77431F7B0C8}"/>
              </a:ext>
            </a:extLst>
          </p:cNvPr>
          <p:cNvSpPr>
            <a:spLocks noGrp="1"/>
          </p:cNvSpPr>
          <p:nvPr>
            <p:ph type="dt" sz="half" idx="10"/>
          </p:nvPr>
        </p:nvSpPr>
        <p:spPr/>
        <p:txBody>
          <a:bodyPr/>
          <a:lstStyle/>
          <a:p>
            <a:fld id="{2984F76D-F937-4502-ABDB-629B7699536B}" type="datetimeFigureOut">
              <a:rPr lang="en-US" smtClean="0"/>
              <a:t>2/7/2023</a:t>
            </a:fld>
            <a:endParaRPr lang="en-US" dirty="0"/>
          </a:p>
        </p:txBody>
      </p:sp>
      <p:sp>
        <p:nvSpPr>
          <p:cNvPr id="5" name="Footer Placeholder 4">
            <a:extLst>
              <a:ext uri="{FF2B5EF4-FFF2-40B4-BE49-F238E27FC236}">
                <a16:creationId xmlns:a16="http://schemas.microsoft.com/office/drawing/2014/main" id="{3F9D738C-18E4-4E67-AA42-A98C4CF688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34498C-7AF9-4EE4-AB63-B3898A938E64}"/>
              </a:ext>
            </a:extLst>
          </p:cNvPr>
          <p:cNvSpPr>
            <a:spLocks noGrp="1"/>
          </p:cNvSpPr>
          <p:nvPr>
            <p:ph type="sldNum" sz="quarter" idx="12"/>
          </p:nvPr>
        </p:nvSpPr>
        <p:spPr/>
        <p:txBody>
          <a:bodyPr/>
          <a:lstStyle/>
          <a:p>
            <a:fld id="{46349386-65B2-42FD-8A30-4465B1E763F6}" type="slidenum">
              <a:rPr lang="en-US" smtClean="0"/>
              <a:t>‹#›</a:t>
            </a:fld>
            <a:endParaRPr lang="en-US" dirty="0"/>
          </a:p>
        </p:txBody>
      </p:sp>
    </p:spTree>
    <p:extLst>
      <p:ext uri="{BB962C8B-B14F-4D97-AF65-F5344CB8AC3E}">
        <p14:creationId xmlns:p14="http://schemas.microsoft.com/office/powerpoint/2010/main" val="355333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7559-085A-47A0-83E6-8953EBA811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AE762F-9936-4969-A270-0AC9BBC284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D671F2-A657-4E38-91A0-C0610C5780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FB1CBA-6109-4EB5-88CF-6B4A37A33134}"/>
              </a:ext>
            </a:extLst>
          </p:cNvPr>
          <p:cNvSpPr>
            <a:spLocks noGrp="1"/>
          </p:cNvSpPr>
          <p:nvPr>
            <p:ph type="dt" sz="half" idx="10"/>
          </p:nvPr>
        </p:nvSpPr>
        <p:spPr/>
        <p:txBody>
          <a:bodyPr/>
          <a:lstStyle/>
          <a:p>
            <a:fld id="{2984F76D-F937-4502-ABDB-629B7699536B}" type="datetimeFigureOut">
              <a:rPr lang="en-US" smtClean="0"/>
              <a:t>2/7/2023</a:t>
            </a:fld>
            <a:endParaRPr lang="en-US" dirty="0"/>
          </a:p>
        </p:txBody>
      </p:sp>
      <p:sp>
        <p:nvSpPr>
          <p:cNvPr id="6" name="Footer Placeholder 5">
            <a:extLst>
              <a:ext uri="{FF2B5EF4-FFF2-40B4-BE49-F238E27FC236}">
                <a16:creationId xmlns:a16="http://schemas.microsoft.com/office/drawing/2014/main" id="{1EA9EC49-55EC-4FFE-A009-648877C928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BFE2DA-DEDF-456E-A0AB-8C9F993D2F71}"/>
              </a:ext>
            </a:extLst>
          </p:cNvPr>
          <p:cNvSpPr>
            <a:spLocks noGrp="1"/>
          </p:cNvSpPr>
          <p:nvPr>
            <p:ph type="sldNum" sz="quarter" idx="12"/>
          </p:nvPr>
        </p:nvSpPr>
        <p:spPr/>
        <p:txBody>
          <a:bodyPr/>
          <a:lstStyle/>
          <a:p>
            <a:fld id="{46349386-65B2-42FD-8A30-4465B1E763F6}" type="slidenum">
              <a:rPr lang="en-US" smtClean="0"/>
              <a:t>‹#›</a:t>
            </a:fld>
            <a:endParaRPr lang="en-US" dirty="0"/>
          </a:p>
        </p:txBody>
      </p:sp>
    </p:spTree>
    <p:extLst>
      <p:ext uri="{BB962C8B-B14F-4D97-AF65-F5344CB8AC3E}">
        <p14:creationId xmlns:p14="http://schemas.microsoft.com/office/powerpoint/2010/main" val="207813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2BE6-D10C-4F37-98DB-41C978F3B6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914E9C-947A-4602-B451-96C80FF9F1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5B6644-BB03-44A2-A943-F7B1B87860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6B1DF7-CD87-4DC1-83F1-E64438A99E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C6470D-23B9-45FD-BA48-3533A1C921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74778F-9374-4869-AF52-1371FE61B300}"/>
              </a:ext>
            </a:extLst>
          </p:cNvPr>
          <p:cNvSpPr>
            <a:spLocks noGrp="1"/>
          </p:cNvSpPr>
          <p:nvPr>
            <p:ph type="dt" sz="half" idx="10"/>
          </p:nvPr>
        </p:nvSpPr>
        <p:spPr/>
        <p:txBody>
          <a:bodyPr/>
          <a:lstStyle/>
          <a:p>
            <a:fld id="{2984F76D-F937-4502-ABDB-629B7699536B}" type="datetimeFigureOut">
              <a:rPr lang="en-US" smtClean="0"/>
              <a:t>2/7/2023</a:t>
            </a:fld>
            <a:endParaRPr lang="en-US" dirty="0"/>
          </a:p>
        </p:txBody>
      </p:sp>
      <p:sp>
        <p:nvSpPr>
          <p:cNvPr id="8" name="Footer Placeholder 7">
            <a:extLst>
              <a:ext uri="{FF2B5EF4-FFF2-40B4-BE49-F238E27FC236}">
                <a16:creationId xmlns:a16="http://schemas.microsoft.com/office/drawing/2014/main" id="{923038F8-DA58-4414-8D44-CFEFB818500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1992C62-1E63-43E5-AC9D-5FA2F24B58AA}"/>
              </a:ext>
            </a:extLst>
          </p:cNvPr>
          <p:cNvSpPr>
            <a:spLocks noGrp="1"/>
          </p:cNvSpPr>
          <p:nvPr>
            <p:ph type="sldNum" sz="quarter" idx="12"/>
          </p:nvPr>
        </p:nvSpPr>
        <p:spPr/>
        <p:txBody>
          <a:bodyPr/>
          <a:lstStyle/>
          <a:p>
            <a:fld id="{46349386-65B2-42FD-8A30-4465B1E763F6}" type="slidenum">
              <a:rPr lang="en-US" smtClean="0"/>
              <a:t>‹#›</a:t>
            </a:fld>
            <a:endParaRPr lang="en-US" dirty="0"/>
          </a:p>
        </p:txBody>
      </p:sp>
    </p:spTree>
    <p:extLst>
      <p:ext uri="{BB962C8B-B14F-4D97-AF65-F5344CB8AC3E}">
        <p14:creationId xmlns:p14="http://schemas.microsoft.com/office/powerpoint/2010/main" val="72187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E03B-5E1E-4371-AEFD-AA92618F1D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F7B371-B61C-499F-9966-E6C59CD7AED2}"/>
              </a:ext>
            </a:extLst>
          </p:cNvPr>
          <p:cNvSpPr>
            <a:spLocks noGrp="1"/>
          </p:cNvSpPr>
          <p:nvPr>
            <p:ph type="dt" sz="half" idx="10"/>
          </p:nvPr>
        </p:nvSpPr>
        <p:spPr/>
        <p:txBody>
          <a:bodyPr/>
          <a:lstStyle/>
          <a:p>
            <a:fld id="{2984F76D-F937-4502-ABDB-629B7699536B}" type="datetimeFigureOut">
              <a:rPr lang="en-US" smtClean="0"/>
              <a:t>2/7/2023</a:t>
            </a:fld>
            <a:endParaRPr lang="en-US" dirty="0"/>
          </a:p>
        </p:txBody>
      </p:sp>
      <p:sp>
        <p:nvSpPr>
          <p:cNvPr id="4" name="Footer Placeholder 3">
            <a:extLst>
              <a:ext uri="{FF2B5EF4-FFF2-40B4-BE49-F238E27FC236}">
                <a16:creationId xmlns:a16="http://schemas.microsoft.com/office/drawing/2014/main" id="{302AF006-CD89-4113-90E7-8B1EAFF19F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4870249-6ABE-4F16-9CE6-3547B9B81BD3}"/>
              </a:ext>
            </a:extLst>
          </p:cNvPr>
          <p:cNvSpPr>
            <a:spLocks noGrp="1"/>
          </p:cNvSpPr>
          <p:nvPr>
            <p:ph type="sldNum" sz="quarter" idx="12"/>
          </p:nvPr>
        </p:nvSpPr>
        <p:spPr/>
        <p:txBody>
          <a:bodyPr/>
          <a:lstStyle/>
          <a:p>
            <a:fld id="{46349386-65B2-42FD-8A30-4465B1E763F6}" type="slidenum">
              <a:rPr lang="en-US" smtClean="0"/>
              <a:t>‹#›</a:t>
            </a:fld>
            <a:endParaRPr lang="en-US" dirty="0"/>
          </a:p>
        </p:txBody>
      </p:sp>
    </p:spTree>
    <p:extLst>
      <p:ext uri="{BB962C8B-B14F-4D97-AF65-F5344CB8AC3E}">
        <p14:creationId xmlns:p14="http://schemas.microsoft.com/office/powerpoint/2010/main" val="199188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3FE132-4EE1-48B4-8CC6-49002C923ADD}"/>
              </a:ext>
            </a:extLst>
          </p:cNvPr>
          <p:cNvSpPr>
            <a:spLocks noGrp="1"/>
          </p:cNvSpPr>
          <p:nvPr>
            <p:ph type="dt" sz="half" idx="10"/>
          </p:nvPr>
        </p:nvSpPr>
        <p:spPr/>
        <p:txBody>
          <a:bodyPr/>
          <a:lstStyle/>
          <a:p>
            <a:fld id="{2984F76D-F937-4502-ABDB-629B7699536B}" type="datetimeFigureOut">
              <a:rPr lang="en-US" smtClean="0"/>
              <a:t>2/7/2023</a:t>
            </a:fld>
            <a:endParaRPr lang="en-US" dirty="0"/>
          </a:p>
        </p:txBody>
      </p:sp>
      <p:sp>
        <p:nvSpPr>
          <p:cNvPr id="3" name="Footer Placeholder 2">
            <a:extLst>
              <a:ext uri="{FF2B5EF4-FFF2-40B4-BE49-F238E27FC236}">
                <a16:creationId xmlns:a16="http://schemas.microsoft.com/office/drawing/2014/main" id="{86D1CA55-0856-47B6-9639-3A8193F9802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362A577-36FE-461E-99F9-DE260C0E55E0}"/>
              </a:ext>
            </a:extLst>
          </p:cNvPr>
          <p:cNvSpPr>
            <a:spLocks noGrp="1"/>
          </p:cNvSpPr>
          <p:nvPr>
            <p:ph type="sldNum" sz="quarter" idx="12"/>
          </p:nvPr>
        </p:nvSpPr>
        <p:spPr/>
        <p:txBody>
          <a:bodyPr/>
          <a:lstStyle/>
          <a:p>
            <a:fld id="{46349386-65B2-42FD-8A30-4465B1E763F6}" type="slidenum">
              <a:rPr lang="en-US" smtClean="0"/>
              <a:t>‹#›</a:t>
            </a:fld>
            <a:endParaRPr lang="en-US" dirty="0"/>
          </a:p>
        </p:txBody>
      </p:sp>
    </p:spTree>
    <p:extLst>
      <p:ext uri="{BB962C8B-B14F-4D97-AF65-F5344CB8AC3E}">
        <p14:creationId xmlns:p14="http://schemas.microsoft.com/office/powerpoint/2010/main" val="90303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3FF6-6BA5-464D-B8B3-BD6D588AB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2D3AE5-5B36-4989-AEC6-204D2D7719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287BF6-D049-493A-88EF-8F61B53A0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BAA7C2-4314-41AD-8ECF-74029D8DD8B4}"/>
              </a:ext>
            </a:extLst>
          </p:cNvPr>
          <p:cNvSpPr>
            <a:spLocks noGrp="1"/>
          </p:cNvSpPr>
          <p:nvPr>
            <p:ph type="dt" sz="half" idx="10"/>
          </p:nvPr>
        </p:nvSpPr>
        <p:spPr/>
        <p:txBody>
          <a:bodyPr/>
          <a:lstStyle/>
          <a:p>
            <a:fld id="{2984F76D-F937-4502-ABDB-629B7699536B}" type="datetimeFigureOut">
              <a:rPr lang="en-US" smtClean="0"/>
              <a:t>2/7/2023</a:t>
            </a:fld>
            <a:endParaRPr lang="en-US" dirty="0"/>
          </a:p>
        </p:txBody>
      </p:sp>
      <p:sp>
        <p:nvSpPr>
          <p:cNvPr id="6" name="Footer Placeholder 5">
            <a:extLst>
              <a:ext uri="{FF2B5EF4-FFF2-40B4-BE49-F238E27FC236}">
                <a16:creationId xmlns:a16="http://schemas.microsoft.com/office/drawing/2014/main" id="{2CE4ED33-8D8C-47E0-BD23-C8F86A71F4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AD4EEA-E808-4628-966A-461C6E314652}"/>
              </a:ext>
            </a:extLst>
          </p:cNvPr>
          <p:cNvSpPr>
            <a:spLocks noGrp="1"/>
          </p:cNvSpPr>
          <p:nvPr>
            <p:ph type="sldNum" sz="quarter" idx="12"/>
          </p:nvPr>
        </p:nvSpPr>
        <p:spPr/>
        <p:txBody>
          <a:bodyPr/>
          <a:lstStyle/>
          <a:p>
            <a:fld id="{46349386-65B2-42FD-8A30-4465B1E763F6}" type="slidenum">
              <a:rPr lang="en-US" smtClean="0"/>
              <a:t>‹#›</a:t>
            </a:fld>
            <a:endParaRPr lang="en-US" dirty="0"/>
          </a:p>
        </p:txBody>
      </p:sp>
    </p:spTree>
    <p:extLst>
      <p:ext uri="{BB962C8B-B14F-4D97-AF65-F5344CB8AC3E}">
        <p14:creationId xmlns:p14="http://schemas.microsoft.com/office/powerpoint/2010/main" val="159930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A57C-4B6F-48A2-B3A7-F5D121784E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9ABF9C-2F41-41D3-8D4D-39193DF6A6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4D861D4-7A45-49AB-B0B8-88CF669B9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8CE8AF-6E13-4A65-BF5E-7E247E0A0CBB}"/>
              </a:ext>
            </a:extLst>
          </p:cNvPr>
          <p:cNvSpPr>
            <a:spLocks noGrp="1"/>
          </p:cNvSpPr>
          <p:nvPr>
            <p:ph type="dt" sz="half" idx="10"/>
          </p:nvPr>
        </p:nvSpPr>
        <p:spPr/>
        <p:txBody>
          <a:bodyPr/>
          <a:lstStyle/>
          <a:p>
            <a:fld id="{2984F76D-F937-4502-ABDB-629B7699536B}" type="datetimeFigureOut">
              <a:rPr lang="en-US" smtClean="0"/>
              <a:t>2/7/2023</a:t>
            </a:fld>
            <a:endParaRPr lang="en-US" dirty="0"/>
          </a:p>
        </p:txBody>
      </p:sp>
      <p:sp>
        <p:nvSpPr>
          <p:cNvPr id="6" name="Footer Placeholder 5">
            <a:extLst>
              <a:ext uri="{FF2B5EF4-FFF2-40B4-BE49-F238E27FC236}">
                <a16:creationId xmlns:a16="http://schemas.microsoft.com/office/drawing/2014/main" id="{695595B9-6A1B-491C-B940-ACD99A2ADE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E5491A-5BA0-4559-9949-518C9AB7A452}"/>
              </a:ext>
            </a:extLst>
          </p:cNvPr>
          <p:cNvSpPr>
            <a:spLocks noGrp="1"/>
          </p:cNvSpPr>
          <p:nvPr>
            <p:ph type="sldNum" sz="quarter" idx="12"/>
          </p:nvPr>
        </p:nvSpPr>
        <p:spPr/>
        <p:txBody>
          <a:bodyPr/>
          <a:lstStyle/>
          <a:p>
            <a:fld id="{46349386-65B2-42FD-8A30-4465B1E763F6}" type="slidenum">
              <a:rPr lang="en-US" smtClean="0"/>
              <a:t>‹#›</a:t>
            </a:fld>
            <a:endParaRPr lang="en-US" dirty="0"/>
          </a:p>
        </p:txBody>
      </p:sp>
    </p:spTree>
    <p:extLst>
      <p:ext uri="{BB962C8B-B14F-4D97-AF65-F5344CB8AC3E}">
        <p14:creationId xmlns:p14="http://schemas.microsoft.com/office/powerpoint/2010/main" val="371956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09DA37-1744-42E7-AB05-FB442B28D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4981A1-A79D-47A7-9ACD-A87E3D946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25922-C2E8-40C7-BD8F-C16721BFC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4F76D-F937-4502-ABDB-629B7699536B}" type="datetimeFigureOut">
              <a:rPr lang="en-US" smtClean="0"/>
              <a:t>2/7/2023</a:t>
            </a:fld>
            <a:endParaRPr lang="en-US" dirty="0"/>
          </a:p>
        </p:txBody>
      </p:sp>
      <p:sp>
        <p:nvSpPr>
          <p:cNvPr id="5" name="Footer Placeholder 4">
            <a:extLst>
              <a:ext uri="{FF2B5EF4-FFF2-40B4-BE49-F238E27FC236}">
                <a16:creationId xmlns:a16="http://schemas.microsoft.com/office/drawing/2014/main" id="{762B17EE-65DE-4513-84DB-522A9CDBA2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FD21436-15A6-4355-A75A-19623942C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49386-65B2-42FD-8A30-4465B1E763F6}" type="slidenum">
              <a:rPr lang="en-US" smtClean="0"/>
              <a:t>‹#›</a:t>
            </a:fld>
            <a:endParaRPr lang="en-US" dirty="0"/>
          </a:p>
        </p:txBody>
      </p:sp>
    </p:spTree>
    <p:extLst>
      <p:ext uri="{BB962C8B-B14F-4D97-AF65-F5344CB8AC3E}">
        <p14:creationId xmlns:p14="http://schemas.microsoft.com/office/powerpoint/2010/main" val="1565849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sv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ustomXml" Target="../ink/ink2.xml"/><Relationship Id="rId7" Type="http://schemas.openxmlformats.org/officeDocument/2006/relationships/customXml" Target="../ink/ink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ustomXml" Target="../ink/ink4.xml"/><Relationship Id="rId7" Type="http://schemas.openxmlformats.org/officeDocument/2006/relationships/customXml" Target="../ink/ink5.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4.png"/><Relationship Id="rId10" Type="http://schemas.openxmlformats.org/officeDocument/2006/relationships/image" Target="../media/image26.png"/><Relationship Id="rId9" Type="http://schemas.openxmlformats.org/officeDocument/2006/relationships/customXml" Target="../ink/ink6.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ustomXml" Target="../ink/ink7.xml"/><Relationship Id="rId7" Type="http://schemas.openxmlformats.org/officeDocument/2006/relationships/customXml" Target="../ink/ink8.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4.png"/><Relationship Id="rId10" Type="http://schemas.openxmlformats.org/officeDocument/2006/relationships/image" Target="../media/image26.png"/><Relationship Id="rId9" Type="http://schemas.openxmlformats.org/officeDocument/2006/relationships/customXml" Target="../ink/ink9.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ustomXml" Target="../ink/ink10.xml"/><Relationship Id="rId7" Type="http://schemas.openxmlformats.org/officeDocument/2006/relationships/customXml" Target="../ink/ink11.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4.png"/><Relationship Id="rId10" Type="http://schemas.openxmlformats.org/officeDocument/2006/relationships/image" Target="../media/image26.png"/><Relationship Id="rId9" Type="http://schemas.openxmlformats.org/officeDocument/2006/relationships/customXml" Target="../ink/ink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9.sv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3.sv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4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4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4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4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45.png"/><Relationship Id="rId7"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46.svg"/></Relationships>
</file>

<file path=ppt/slides/_rels/slide44.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37.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48.sv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40.svg"/><Relationship Id="rId11" Type="http://schemas.openxmlformats.org/officeDocument/2006/relationships/image" Target="../media/image47.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42.svg"/><Relationship Id="rId9" Type="http://schemas.openxmlformats.org/officeDocument/2006/relationships/image" Target="../media/image43.png"/><Relationship Id="rId14" Type="http://schemas.openxmlformats.org/officeDocument/2006/relationships/image" Target="../media/image38.sv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31.sv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0.sv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0.sv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46.sv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0.svg"/><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46.sv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0.sv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6.xml"/><Relationship Id="rId5" Type="http://schemas.openxmlformats.org/officeDocument/2006/relationships/image" Target="../media/image59.svg"/><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5.sv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sv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hyperlink" Target="mailto:sbooth@mit.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2493-B2B7-41F5-950D-D9976930DFED}"/>
              </a:ext>
            </a:extLst>
          </p:cNvPr>
          <p:cNvSpPr>
            <a:spLocks noGrp="1"/>
          </p:cNvSpPr>
          <p:nvPr>
            <p:ph type="ctrTitle"/>
          </p:nvPr>
        </p:nvSpPr>
        <p:spPr>
          <a:xfrm>
            <a:off x="585354" y="1796081"/>
            <a:ext cx="11021292" cy="1588381"/>
          </a:xfrm>
        </p:spPr>
        <p:txBody>
          <a:bodyPr>
            <a:noAutofit/>
          </a:bodyPr>
          <a:lstStyle/>
          <a:p>
            <a:r>
              <a:rPr lang="en-US" sz="4400" dirty="0"/>
              <a:t>The Perils of Trial-and-Error Reward Design: </a:t>
            </a:r>
            <a:br>
              <a:rPr lang="en-US" sz="4400" dirty="0"/>
            </a:br>
            <a:r>
              <a:rPr lang="en-US" sz="4400" dirty="0" err="1"/>
              <a:t>Misdesign</a:t>
            </a:r>
            <a:r>
              <a:rPr lang="en-US" sz="4400" dirty="0"/>
              <a:t> Through Overfitting and </a:t>
            </a:r>
            <a:br>
              <a:rPr lang="en-US" sz="4400" dirty="0"/>
            </a:br>
            <a:r>
              <a:rPr lang="en-US" sz="4400" dirty="0"/>
              <a:t>Invalid Task Specifications</a:t>
            </a:r>
          </a:p>
        </p:txBody>
      </p:sp>
      <p:pic>
        <p:nvPicPr>
          <p:cNvPr id="5" name="Picture 4">
            <a:extLst>
              <a:ext uri="{FF2B5EF4-FFF2-40B4-BE49-F238E27FC236}">
                <a16:creationId xmlns:a16="http://schemas.microsoft.com/office/drawing/2014/main" id="{A0A3A344-FEBE-483C-A353-3439011F4831}"/>
              </a:ext>
            </a:extLst>
          </p:cNvPr>
          <p:cNvPicPr>
            <a:picLocks noChangeAspect="1"/>
          </p:cNvPicPr>
          <p:nvPr/>
        </p:nvPicPr>
        <p:blipFill rotWithShape="1">
          <a:blip r:embed="rId3"/>
          <a:srcRect l="1" r="-785" b="-7538"/>
          <a:stretch/>
        </p:blipFill>
        <p:spPr>
          <a:xfrm>
            <a:off x="9131484" y="66707"/>
            <a:ext cx="2843179" cy="746382"/>
          </a:xfrm>
          <a:prstGeom prst="rect">
            <a:avLst/>
          </a:prstGeom>
        </p:spPr>
      </p:pic>
      <p:grpSp>
        <p:nvGrpSpPr>
          <p:cNvPr id="37" name="Group 36">
            <a:extLst>
              <a:ext uri="{FF2B5EF4-FFF2-40B4-BE49-F238E27FC236}">
                <a16:creationId xmlns:a16="http://schemas.microsoft.com/office/drawing/2014/main" id="{949522B2-0D2E-436C-930B-573AACFA7131}"/>
              </a:ext>
            </a:extLst>
          </p:cNvPr>
          <p:cNvGrpSpPr/>
          <p:nvPr/>
        </p:nvGrpSpPr>
        <p:grpSpPr>
          <a:xfrm>
            <a:off x="83771" y="3953786"/>
            <a:ext cx="12024459" cy="2434306"/>
            <a:chOff x="167540" y="4197716"/>
            <a:chExt cx="12024459" cy="2434306"/>
          </a:xfrm>
        </p:grpSpPr>
        <p:grpSp>
          <p:nvGrpSpPr>
            <p:cNvPr id="21" name="Group 20">
              <a:extLst>
                <a:ext uri="{FF2B5EF4-FFF2-40B4-BE49-F238E27FC236}">
                  <a16:creationId xmlns:a16="http://schemas.microsoft.com/office/drawing/2014/main" id="{9DDC6F3A-D79B-4061-B4B9-2EB11BB52A8D}"/>
                </a:ext>
              </a:extLst>
            </p:cNvPr>
            <p:cNvGrpSpPr/>
            <p:nvPr/>
          </p:nvGrpSpPr>
          <p:grpSpPr>
            <a:xfrm>
              <a:off x="4195414" y="4197718"/>
              <a:ext cx="1703074" cy="2434304"/>
              <a:chOff x="3757115" y="4197718"/>
              <a:chExt cx="1703074" cy="2434304"/>
            </a:xfrm>
          </p:grpSpPr>
          <p:pic>
            <p:nvPicPr>
              <p:cNvPr id="8" name="Picture 8" descr="http://www.slbooth.com/Human_Concept_Learning_For_HRI/Authors/julie_shah.jpg">
                <a:extLst>
                  <a:ext uri="{FF2B5EF4-FFF2-40B4-BE49-F238E27FC236}">
                    <a16:creationId xmlns:a16="http://schemas.microsoft.com/office/drawing/2014/main" id="{AF47BE4C-B6D2-42A9-AE0B-3288E85736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115" y="4197718"/>
                <a:ext cx="1703074" cy="1706480"/>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76C54CAA-4B56-4214-86AF-B5998B2ABF72}"/>
                  </a:ext>
                </a:extLst>
              </p:cNvPr>
              <p:cNvSpPr txBox="1">
                <a:spLocks/>
              </p:cNvSpPr>
              <p:nvPr/>
            </p:nvSpPr>
            <p:spPr>
              <a:xfrm>
                <a:off x="3757115" y="5904196"/>
                <a:ext cx="1703074" cy="72782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t>Julie Shah</a:t>
                </a:r>
              </a:p>
            </p:txBody>
          </p:sp>
        </p:grpSp>
        <p:grpSp>
          <p:nvGrpSpPr>
            <p:cNvPr id="24" name="Group 23">
              <a:extLst>
                <a:ext uri="{FF2B5EF4-FFF2-40B4-BE49-F238E27FC236}">
                  <a16:creationId xmlns:a16="http://schemas.microsoft.com/office/drawing/2014/main" id="{736CBFB8-0BEF-40E1-9234-768418F61C6A}"/>
                </a:ext>
              </a:extLst>
            </p:cNvPr>
            <p:cNvGrpSpPr/>
            <p:nvPr/>
          </p:nvGrpSpPr>
          <p:grpSpPr>
            <a:xfrm>
              <a:off x="10349345" y="4197717"/>
              <a:ext cx="1842654" cy="2434303"/>
              <a:chOff x="10349345" y="4197717"/>
              <a:chExt cx="1842654" cy="2434303"/>
            </a:xfrm>
          </p:grpSpPr>
          <p:pic>
            <p:nvPicPr>
              <p:cNvPr id="13" name="Picture 8" descr="Bridging the Gap Between Industry and Academia | UT Research Showcase">
                <a:extLst>
                  <a:ext uri="{FF2B5EF4-FFF2-40B4-BE49-F238E27FC236}">
                    <a16:creationId xmlns:a16="http://schemas.microsoft.com/office/drawing/2014/main" id="{545892A6-BA97-459F-BF3B-A98C5EED43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42" t="5779" r="29113" b="43534"/>
              <a:stretch/>
            </p:blipFill>
            <p:spPr bwMode="auto">
              <a:xfrm>
                <a:off x="10365278" y="4197717"/>
                <a:ext cx="1762296" cy="1706479"/>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2">
                <a:extLst>
                  <a:ext uri="{FF2B5EF4-FFF2-40B4-BE49-F238E27FC236}">
                    <a16:creationId xmlns:a16="http://schemas.microsoft.com/office/drawing/2014/main" id="{717C07A5-9650-4B77-A11A-42D98546F763}"/>
                  </a:ext>
                </a:extLst>
              </p:cNvPr>
              <p:cNvSpPr txBox="1">
                <a:spLocks/>
              </p:cNvSpPr>
              <p:nvPr/>
            </p:nvSpPr>
            <p:spPr>
              <a:xfrm>
                <a:off x="10349345" y="5904196"/>
                <a:ext cx="1842654" cy="727824"/>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t>Alessandro </a:t>
                </a:r>
                <a:r>
                  <a:rPr lang="en-US" sz="1800" dirty="0" err="1"/>
                  <a:t>Allievi</a:t>
                </a:r>
                <a:endParaRPr lang="en-US" sz="1800" dirty="0"/>
              </a:p>
            </p:txBody>
          </p:sp>
        </p:grpSp>
        <p:grpSp>
          <p:nvGrpSpPr>
            <p:cNvPr id="20" name="Group 19">
              <a:extLst>
                <a:ext uri="{FF2B5EF4-FFF2-40B4-BE49-F238E27FC236}">
                  <a16:creationId xmlns:a16="http://schemas.microsoft.com/office/drawing/2014/main" id="{2EA9789F-1FD0-4B29-9D5E-51F1DBDDC0FD}"/>
                </a:ext>
              </a:extLst>
            </p:cNvPr>
            <p:cNvGrpSpPr/>
            <p:nvPr/>
          </p:nvGrpSpPr>
          <p:grpSpPr>
            <a:xfrm>
              <a:off x="2181476" y="4197717"/>
              <a:ext cx="1706483" cy="2434305"/>
              <a:chOff x="1775223" y="4197717"/>
              <a:chExt cx="1706483" cy="2434305"/>
            </a:xfrm>
          </p:grpSpPr>
          <p:pic>
            <p:nvPicPr>
              <p:cNvPr id="10" name="Picture 2" descr="Loop | W Bradley Knox">
                <a:extLst>
                  <a:ext uri="{FF2B5EF4-FFF2-40B4-BE49-F238E27FC236}">
                    <a16:creationId xmlns:a16="http://schemas.microsoft.com/office/drawing/2014/main" id="{578C7099-40D1-46A8-AC39-2C03DC3AAB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5226" y="4197717"/>
                <a:ext cx="1706480" cy="1706480"/>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a:extLst>
                  <a:ext uri="{FF2B5EF4-FFF2-40B4-BE49-F238E27FC236}">
                    <a16:creationId xmlns:a16="http://schemas.microsoft.com/office/drawing/2014/main" id="{99A31853-A006-4371-8C2C-B3DDAB2FD463}"/>
                  </a:ext>
                </a:extLst>
              </p:cNvPr>
              <p:cNvSpPr txBox="1">
                <a:spLocks/>
              </p:cNvSpPr>
              <p:nvPr/>
            </p:nvSpPr>
            <p:spPr>
              <a:xfrm>
                <a:off x="1775223" y="5904196"/>
                <a:ext cx="1706479" cy="72782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t>Brad Knox</a:t>
                </a:r>
              </a:p>
            </p:txBody>
          </p:sp>
        </p:grpSp>
        <p:grpSp>
          <p:nvGrpSpPr>
            <p:cNvPr id="23" name="Group 22">
              <a:extLst>
                <a:ext uri="{FF2B5EF4-FFF2-40B4-BE49-F238E27FC236}">
                  <a16:creationId xmlns:a16="http://schemas.microsoft.com/office/drawing/2014/main" id="{97471C70-D7DA-4B0D-9C0B-7DA6C9982AA7}"/>
                </a:ext>
              </a:extLst>
            </p:cNvPr>
            <p:cNvGrpSpPr/>
            <p:nvPr/>
          </p:nvGrpSpPr>
          <p:grpSpPr>
            <a:xfrm>
              <a:off x="8341731" y="4197718"/>
              <a:ext cx="1712200" cy="2434304"/>
              <a:chOff x="8246666" y="4197718"/>
              <a:chExt cx="1712200" cy="2434304"/>
            </a:xfrm>
          </p:grpSpPr>
          <p:pic>
            <p:nvPicPr>
              <p:cNvPr id="11" name="Picture 4" descr="Peter Stone :: Professor at the University of Texas at Austin, Department  of Computer Science">
                <a:extLst>
                  <a:ext uri="{FF2B5EF4-FFF2-40B4-BE49-F238E27FC236}">
                    <a16:creationId xmlns:a16="http://schemas.microsoft.com/office/drawing/2014/main" id="{9D26F598-AED6-44C8-9396-D0867AF7216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3556"/>
              <a:stretch/>
            </p:blipFill>
            <p:spPr bwMode="auto">
              <a:xfrm>
                <a:off x="8246666" y="4197718"/>
                <a:ext cx="1712200" cy="1706479"/>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a:extLst>
                  <a:ext uri="{FF2B5EF4-FFF2-40B4-BE49-F238E27FC236}">
                    <a16:creationId xmlns:a16="http://schemas.microsoft.com/office/drawing/2014/main" id="{C0B6553E-CFAC-4B4E-8A51-FCB8C9AE01F5}"/>
                  </a:ext>
                </a:extLst>
              </p:cNvPr>
              <p:cNvSpPr txBox="1">
                <a:spLocks/>
              </p:cNvSpPr>
              <p:nvPr/>
            </p:nvSpPr>
            <p:spPr>
              <a:xfrm>
                <a:off x="8246666" y="5904196"/>
                <a:ext cx="1712200" cy="72782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t>Peter Stone</a:t>
                </a:r>
              </a:p>
            </p:txBody>
          </p:sp>
        </p:grpSp>
        <p:grpSp>
          <p:nvGrpSpPr>
            <p:cNvPr id="22" name="Group 21">
              <a:extLst>
                <a:ext uri="{FF2B5EF4-FFF2-40B4-BE49-F238E27FC236}">
                  <a16:creationId xmlns:a16="http://schemas.microsoft.com/office/drawing/2014/main" id="{7F987060-D1E7-42AB-B8A9-2A4468DA1663}"/>
                </a:ext>
              </a:extLst>
            </p:cNvPr>
            <p:cNvGrpSpPr/>
            <p:nvPr/>
          </p:nvGrpSpPr>
          <p:grpSpPr>
            <a:xfrm>
              <a:off x="6205943" y="4197718"/>
              <a:ext cx="1828333" cy="2434304"/>
              <a:chOff x="5910852" y="4197718"/>
              <a:chExt cx="1828333" cy="2434304"/>
            </a:xfrm>
          </p:grpSpPr>
          <p:pic>
            <p:nvPicPr>
              <p:cNvPr id="12" name="Picture 6" descr="Scott Niekum">
                <a:extLst>
                  <a:ext uri="{FF2B5EF4-FFF2-40B4-BE49-F238E27FC236}">
                    <a16:creationId xmlns:a16="http://schemas.microsoft.com/office/drawing/2014/main" id="{07B89632-8475-4240-A180-27A1B000429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315" t="2260" r="8368" b="31583"/>
              <a:stretch/>
            </p:blipFill>
            <p:spPr bwMode="auto">
              <a:xfrm>
                <a:off x="5910852" y="4197718"/>
                <a:ext cx="1818111" cy="1706479"/>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2">
                <a:extLst>
                  <a:ext uri="{FF2B5EF4-FFF2-40B4-BE49-F238E27FC236}">
                    <a16:creationId xmlns:a16="http://schemas.microsoft.com/office/drawing/2014/main" id="{95EDDC98-32D7-42E6-BC1D-00180BA0F7B5}"/>
                  </a:ext>
                </a:extLst>
              </p:cNvPr>
              <p:cNvSpPr txBox="1">
                <a:spLocks/>
              </p:cNvSpPr>
              <p:nvPr/>
            </p:nvSpPr>
            <p:spPr>
              <a:xfrm>
                <a:off x="5910852" y="5904196"/>
                <a:ext cx="1828333" cy="72782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t>Scott </a:t>
                </a:r>
                <a:r>
                  <a:rPr lang="en-US" sz="1800" dirty="0" err="1"/>
                  <a:t>Niekum</a:t>
                </a:r>
                <a:endParaRPr lang="en-US" sz="1800" dirty="0"/>
              </a:p>
            </p:txBody>
          </p:sp>
        </p:grpSp>
        <p:grpSp>
          <p:nvGrpSpPr>
            <p:cNvPr id="36" name="Group 35">
              <a:extLst>
                <a:ext uri="{FF2B5EF4-FFF2-40B4-BE49-F238E27FC236}">
                  <a16:creationId xmlns:a16="http://schemas.microsoft.com/office/drawing/2014/main" id="{199A5A18-C348-43B1-9EE0-2E61B0177B3A}"/>
                </a:ext>
              </a:extLst>
            </p:cNvPr>
            <p:cNvGrpSpPr/>
            <p:nvPr/>
          </p:nvGrpSpPr>
          <p:grpSpPr>
            <a:xfrm>
              <a:off x="167540" y="4197716"/>
              <a:ext cx="1706481" cy="2434306"/>
              <a:chOff x="167540" y="4197716"/>
              <a:chExt cx="1706481" cy="2434306"/>
            </a:xfrm>
          </p:grpSpPr>
          <p:pic>
            <p:nvPicPr>
              <p:cNvPr id="19" name="Picture 18">
                <a:extLst>
                  <a:ext uri="{FF2B5EF4-FFF2-40B4-BE49-F238E27FC236}">
                    <a16:creationId xmlns:a16="http://schemas.microsoft.com/office/drawing/2014/main" id="{13290A29-D44E-4606-BC40-8E9D356ED369}"/>
                  </a:ext>
                </a:extLst>
              </p:cNvPr>
              <p:cNvPicPr>
                <a:picLocks noChangeAspect="1"/>
              </p:cNvPicPr>
              <p:nvPr/>
            </p:nvPicPr>
            <p:blipFill rotWithShape="1">
              <a:blip r:embed="rId9">
                <a:extLst>
                  <a:ext uri="{28A0092B-C50C-407E-A947-70E740481C1C}">
                    <a14:useLocalDpi xmlns:a14="http://schemas.microsoft.com/office/drawing/2010/main" val="0"/>
                  </a:ext>
                </a:extLst>
              </a:blip>
              <a:srcRect l="22975" t="7342" r="19698" b="6566"/>
              <a:stretch/>
            </p:blipFill>
            <p:spPr>
              <a:xfrm>
                <a:off x="170947" y="4197716"/>
                <a:ext cx="1703074" cy="1706479"/>
              </a:xfrm>
              <a:prstGeom prst="rect">
                <a:avLst/>
              </a:prstGeom>
            </p:spPr>
          </p:pic>
          <p:sp>
            <p:nvSpPr>
              <p:cNvPr id="35" name="Subtitle 2">
                <a:extLst>
                  <a:ext uri="{FF2B5EF4-FFF2-40B4-BE49-F238E27FC236}">
                    <a16:creationId xmlns:a16="http://schemas.microsoft.com/office/drawing/2014/main" id="{9C249F2B-8068-4E13-8DD5-687F5636D3ED}"/>
                  </a:ext>
                </a:extLst>
              </p:cNvPr>
              <p:cNvSpPr txBox="1">
                <a:spLocks/>
              </p:cNvSpPr>
              <p:nvPr/>
            </p:nvSpPr>
            <p:spPr>
              <a:xfrm>
                <a:off x="167540" y="5904196"/>
                <a:ext cx="1706481" cy="72782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t>Serena Booth</a:t>
                </a:r>
              </a:p>
            </p:txBody>
          </p:sp>
        </p:grpSp>
      </p:grpSp>
      <p:sp>
        <p:nvSpPr>
          <p:cNvPr id="25" name="Text Placeholder 5">
            <a:extLst>
              <a:ext uri="{FF2B5EF4-FFF2-40B4-BE49-F238E27FC236}">
                <a16:creationId xmlns:a16="http://schemas.microsoft.com/office/drawing/2014/main" id="{7B018A59-CCF4-4787-B51E-12E9F7AA1780}"/>
              </a:ext>
            </a:extLst>
          </p:cNvPr>
          <p:cNvSpPr txBox="1">
            <a:spLocks/>
          </p:cNvSpPr>
          <p:nvPr/>
        </p:nvSpPr>
        <p:spPr>
          <a:xfrm>
            <a:off x="167540" y="6486550"/>
            <a:ext cx="11807123" cy="303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AAAI 2023</a:t>
            </a:r>
          </a:p>
        </p:txBody>
      </p:sp>
      <p:pic>
        <p:nvPicPr>
          <p:cNvPr id="6" name="Graphic 5">
            <a:extLst>
              <a:ext uri="{FF2B5EF4-FFF2-40B4-BE49-F238E27FC236}">
                <a16:creationId xmlns:a16="http://schemas.microsoft.com/office/drawing/2014/main" id="{648D9FDB-6F4D-4AD8-84BC-3D5AEED19545}"/>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650" t="14736" r="51235" b="12497"/>
          <a:stretch/>
        </p:blipFill>
        <p:spPr>
          <a:xfrm>
            <a:off x="4716296" y="66707"/>
            <a:ext cx="2843179" cy="813089"/>
          </a:xfrm>
          <a:prstGeom prst="rect">
            <a:avLst/>
          </a:prstGeom>
        </p:spPr>
      </p:pic>
      <p:pic>
        <p:nvPicPr>
          <p:cNvPr id="27" name="Graphic 26">
            <a:extLst>
              <a:ext uri="{FF2B5EF4-FFF2-40B4-BE49-F238E27FC236}">
                <a16:creationId xmlns:a16="http://schemas.microsoft.com/office/drawing/2014/main" id="{F9046F61-1121-4173-B9EB-7449674A0A4B}"/>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0093" t="25554" r="9272" b="26754"/>
          <a:stretch/>
        </p:blipFill>
        <p:spPr>
          <a:xfrm>
            <a:off x="83770" y="66707"/>
            <a:ext cx="3154906" cy="746382"/>
          </a:xfrm>
          <a:prstGeom prst="rect">
            <a:avLst/>
          </a:prstGeom>
        </p:spPr>
      </p:pic>
    </p:spTree>
    <p:extLst>
      <p:ext uri="{BB962C8B-B14F-4D97-AF65-F5344CB8AC3E}">
        <p14:creationId xmlns:p14="http://schemas.microsoft.com/office/powerpoint/2010/main" val="4223304262"/>
      </p:ext>
    </p:extLst>
  </p:cSld>
  <p:clrMapOvr>
    <a:masterClrMapping/>
  </p:clrMapOvr>
  <mc:AlternateContent xmlns:mc="http://schemas.openxmlformats.org/markup-compatibility/2006" xmlns:p14="http://schemas.microsoft.com/office/powerpoint/2010/main">
    <mc:Choice Requires="p14">
      <p:transition spd="slow" p14:dur="2000" advTm="13136"/>
    </mc:Choice>
    <mc:Fallback xmlns="">
      <p:transition spd="slow" advTm="131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2493-B2B7-41F5-950D-D9976930DFED}"/>
              </a:ext>
            </a:extLst>
          </p:cNvPr>
          <p:cNvSpPr>
            <a:spLocks noGrp="1"/>
          </p:cNvSpPr>
          <p:nvPr>
            <p:ph type="ctrTitle"/>
          </p:nvPr>
        </p:nvSpPr>
        <p:spPr>
          <a:xfrm>
            <a:off x="1092821" y="0"/>
            <a:ext cx="10253546" cy="6858000"/>
          </a:xfrm>
        </p:spPr>
        <p:txBody>
          <a:bodyPr anchor="ctr">
            <a:noAutofit/>
          </a:bodyPr>
          <a:lstStyle/>
          <a:p>
            <a:r>
              <a:rPr lang="en-US" sz="4400" dirty="0"/>
              <a:t>“The reward signal is your way of communicating to the agent what you want achieved, not </a:t>
            </a:r>
            <a:r>
              <a:rPr lang="en-US" sz="4400" i="1" dirty="0"/>
              <a:t>how</a:t>
            </a:r>
            <a:r>
              <a:rPr lang="en-US" sz="4400" dirty="0"/>
              <a:t> you want it achieved”</a:t>
            </a:r>
            <a:br>
              <a:rPr lang="en-US" sz="4400" dirty="0"/>
            </a:br>
            <a:br>
              <a:rPr lang="en-US" sz="4400" dirty="0"/>
            </a:br>
            <a:r>
              <a:rPr lang="en-US" sz="4400" dirty="0"/>
              <a:t>- Sutton &amp; </a:t>
            </a:r>
            <a:r>
              <a:rPr lang="en-US" sz="4400" dirty="0" err="1"/>
              <a:t>Barto</a:t>
            </a:r>
            <a:r>
              <a:rPr lang="en-US" sz="4400" dirty="0"/>
              <a:t> </a:t>
            </a:r>
          </a:p>
        </p:txBody>
      </p:sp>
    </p:spTree>
    <p:extLst>
      <p:ext uri="{BB962C8B-B14F-4D97-AF65-F5344CB8AC3E}">
        <p14:creationId xmlns:p14="http://schemas.microsoft.com/office/powerpoint/2010/main" val="3678863599"/>
      </p:ext>
    </p:extLst>
  </p:cSld>
  <p:clrMapOvr>
    <a:masterClrMapping/>
  </p:clrMapOvr>
  <mc:AlternateContent xmlns:mc="http://schemas.openxmlformats.org/markup-compatibility/2006" xmlns:p14="http://schemas.microsoft.com/office/powerpoint/2010/main">
    <mc:Choice Requires="p14">
      <p:transition spd="slow" p14:dur="2000" advTm="11969"/>
    </mc:Choice>
    <mc:Fallback xmlns="">
      <p:transition spd="slow" advTm="1196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4942493-B2B7-41F5-950D-D9976930DFED}"/>
                  </a:ext>
                </a:extLst>
              </p:cNvPr>
              <p:cNvSpPr>
                <a:spLocks noGrp="1"/>
              </p:cNvSpPr>
              <p:nvPr>
                <p:ph type="ctrTitle"/>
              </p:nvPr>
            </p:nvSpPr>
            <p:spPr>
              <a:xfrm>
                <a:off x="1092821" y="0"/>
                <a:ext cx="10253546" cy="6858000"/>
              </a:xfrm>
            </p:spPr>
            <p:txBody>
              <a:bodyPr anchor="ctr">
                <a:noAutofit/>
              </a:bodyPr>
              <a:lstStyle/>
              <a:p>
                <a:r>
                  <a:rPr lang="en-US" sz="4400" dirty="0"/>
                  <a:t>For a Dyna-Q+ agent, Sutton &amp; </a:t>
                </a:r>
                <a:r>
                  <a:rPr lang="en-US" sz="4400" dirty="0" err="1"/>
                  <a:t>Barto</a:t>
                </a:r>
                <a:r>
                  <a:rPr lang="en-US" sz="4400" dirty="0"/>
                  <a:t> </a:t>
                </a:r>
                <a:br>
                  <a:rPr lang="en-US" sz="4400" dirty="0"/>
                </a:br>
                <a:r>
                  <a:rPr lang="en-US" sz="4400" dirty="0"/>
                  <a:t>replace the</a:t>
                </a:r>
                <a14:m>
                  <m:oMath xmlns:m="http://schemas.openxmlformats.org/officeDocument/2006/math">
                    <m:r>
                      <a:rPr lang="en-US" sz="4400" b="0" i="0" smtClean="0">
                        <a:latin typeface="Cambria Math" panose="02040503050406030204" pitchFamily="18" charset="0"/>
                      </a:rPr>
                      <m:t> </m:t>
                    </m:r>
                  </m:oMath>
                </a14:m>
                <a:r>
                  <a:rPr lang="en-US" sz="4400" dirty="0"/>
                  <a:t>reward function r with r + κ</a:t>
                </a:r>
                <a14:m>
                  <m:oMath xmlns:m="http://schemas.openxmlformats.org/officeDocument/2006/math">
                    <m:rad>
                      <m:radPr>
                        <m:degHide m:val="on"/>
                        <m:ctrlPr>
                          <a:rPr lang="en-US" sz="4400" i="1">
                            <a:latin typeface="Cambria Math" panose="02040503050406030204" pitchFamily="18" charset="0"/>
                          </a:rPr>
                        </m:ctrlPr>
                      </m:radPr>
                      <m:deg/>
                      <m:e>
                        <m:r>
                          <m:rPr>
                            <m:nor/>
                          </m:rPr>
                          <a:rPr lang="en-US" sz="4400" dirty="0"/>
                          <m:t>τ</m:t>
                        </m:r>
                      </m:e>
                    </m:rad>
                  </m:oMath>
                </a14:m>
                <a:r>
                  <a:rPr lang="en-US" sz="4400" dirty="0"/>
                  <a:t>. </a:t>
                </a:r>
                <a:br>
                  <a:rPr lang="en-US" sz="4400" dirty="0"/>
                </a:br>
                <a:br>
                  <a:rPr lang="en-US" sz="4400" dirty="0"/>
                </a:br>
                <a:r>
                  <a:rPr lang="en-US" sz="4000" dirty="0"/>
                  <a:t>(This additional term encourages exploration.)</a:t>
                </a:r>
              </a:p>
            </p:txBody>
          </p:sp>
        </mc:Choice>
        <mc:Fallback xmlns="">
          <p:sp>
            <p:nvSpPr>
              <p:cNvPr id="2" name="Title 1">
                <a:extLst>
                  <a:ext uri="{FF2B5EF4-FFF2-40B4-BE49-F238E27FC236}">
                    <a16:creationId xmlns:a16="http://schemas.microsoft.com/office/drawing/2014/main" id="{E4942493-B2B7-41F5-950D-D9976930DFED}"/>
                  </a:ext>
                </a:extLst>
              </p:cNvPr>
              <p:cNvSpPr>
                <a:spLocks noGrp="1" noRot="1" noChangeAspect="1" noMove="1" noResize="1" noEditPoints="1" noAdjustHandles="1" noChangeArrowheads="1" noChangeShapeType="1" noTextEdit="1"/>
              </p:cNvSpPr>
              <p:nvPr>
                <p:ph type="ctrTitle"/>
              </p:nvPr>
            </p:nvSpPr>
            <p:spPr>
              <a:xfrm>
                <a:off x="1092821" y="0"/>
                <a:ext cx="10253546" cy="6858000"/>
              </a:xfrm>
              <a:blipFill>
                <a:blip r:embed="rId5"/>
                <a:stretch>
                  <a:fillRect r="-713"/>
                </a:stretch>
              </a:blipFill>
            </p:spPr>
            <p:txBody>
              <a:bodyPr/>
              <a:lstStyle/>
              <a:p>
                <a:r>
                  <a:rPr lang="en-US">
                    <a:noFill/>
                  </a:rPr>
                  <a:t> </a:t>
                </a:r>
              </a:p>
            </p:txBody>
          </p:sp>
        </mc:Fallback>
      </mc:AlternateContent>
    </p:spTree>
    <p:extLst>
      <p:ext uri="{BB962C8B-B14F-4D97-AF65-F5344CB8AC3E}">
        <p14:creationId xmlns:p14="http://schemas.microsoft.com/office/powerpoint/2010/main" val="811671541"/>
      </p:ext>
    </p:extLst>
  </p:cSld>
  <p:clrMapOvr>
    <a:masterClrMapping/>
  </p:clrMapOvr>
  <mc:AlternateContent xmlns:mc="http://schemas.openxmlformats.org/markup-compatibility/2006" xmlns:p14="http://schemas.microsoft.com/office/powerpoint/2010/main">
    <mc:Choice Requires="p14">
      <p:transition spd="slow" p14:dur="2000" advTm="12424"/>
    </mc:Choice>
    <mc:Fallback xmlns="">
      <p:transition spd="slow" advTm="1242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2493-B2B7-41F5-950D-D9976930DFED}"/>
              </a:ext>
            </a:extLst>
          </p:cNvPr>
          <p:cNvSpPr>
            <a:spLocks noGrp="1"/>
          </p:cNvSpPr>
          <p:nvPr>
            <p:ph type="ctrTitle"/>
          </p:nvPr>
        </p:nvSpPr>
        <p:spPr>
          <a:xfrm>
            <a:off x="1092821" y="0"/>
            <a:ext cx="10253546" cy="6858000"/>
          </a:xfrm>
        </p:spPr>
        <p:txBody>
          <a:bodyPr anchor="ctr">
            <a:noAutofit/>
          </a:bodyPr>
          <a:lstStyle/>
          <a:p>
            <a:pPr algn="l"/>
            <a:r>
              <a:rPr lang="en-US" sz="4400" dirty="0"/>
              <a:t>Why does reward design practice matter?</a:t>
            </a:r>
            <a:br>
              <a:rPr lang="en-US" sz="4400" dirty="0"/>
            </a:br>
            <a:br>
              <a:rPr lang="en-US" sz="4400" dirty="0"/>
            </a:br>
            <a:r>
              <a:rPr lang="en-US" sz="4400" dirty="0"/>
              <a:t> </a:t>
            </a:r>
          </a:p>
        </p:txBody>
      </p:sp>
    </p:spTree>
    <p:extLst>
      <p:ext uri="{BB962C8B-B14F-4D97-AF65-F5344CB8AC3E}">
        <p14:creationId xmlns:p14="http://schemas.microsoft.com/office/powerpoint/2010/main" val="1282981085"/>
      </p:ext>
    </p:extLst>
  </p:cSld>
  <p:clrMapOvr>
    <a:masterClrMapping/>
  </p:clrMapOvr>
  <mc:AlternateContent xmlns:mc="http://schemas.openxmlformats.org/markup-compatibility/2006" xmlns:p14="http://schemas.microsoft.com/office/powerpoint/2010/main">
    <mc:Choice Requires="p14">
      <p:transition spd="slow" p14:dur="2000" advTm="3070"/>
    </mc:Choice>
    <mc:Fallback xmlns="">
      <p:transition spd="slow" advTm="307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2493-B2B7-41F5-950D-D9976930DFED}"/>
              </a:ext>
            </a:extLst>
          </p:cNvPr>
          <p:cNvSpPr>
            <a:spLocks noGrp="1"/>
          </p:cNvSpPr>
          <p:nvPr>
            <p:ph type="ctrTitle"/>
          </p:nvPr>
        </p:nvSpPr>
        <p:spPr>
          <a:xfrm>
            <a:off x="1092821" y="0"/>
            <a:ext cx="10253546" cy="6858000"/>
          </a:xfrm>
        </p:spPr>
        <p:txBody>
          <a:bodyPr anchor="ctr">
            <a:noAutofit/>
          </a:bodyPr>
          <a:lstStyle/>
          <a:p>
            <a:pPr algn="l"/>
            <a:r>
              <a:rPr lang="en-US" sz="4400" dirty="0"/>
              <a:t>Why does reward design practice matter?</a:t>
            </a:r>
            <a:br>
              <a:rPr lang="en-US" sz="4400" dirty="0"/>
            </a:br>
            <a:br>
              <a:rPr lang="en-US" sz="4400" dirty="0"/>
            </a:br>
            <a:r>
              <a:rPr lang="en-US" sz="4400" dirty="0"/>
              <a:t>Why be concerned about trial-and-error?</a:t>
            </a:r>
          </a:p>
        </p:txBody>
      </p:sp>
    </p:spTree>
    <p:extLst>
      <p:ext uri="{BB962C8B-B14F-4D97-AF65-F5344CB8AC3E}">
        <p14:creationId xmlns:p14="http://schemas.microsoft.com/office/powerpoint/2010/main" val="3497593973"/>
      </p:ext>
    </p:extLst>
  </p:cSld>
  <p:clrMapOvr>
    <a:masterClrMapping/>
  </p:clrMapOvr>
  <mc:AlternateContent xmlns:mc="http://schemas.openxmlformats.org/markup-compatibility/2006" xmlns:p14="http://schemas.microsoft.com/office/powerpoint/2010/main">
    <mc:Choice Requires="p14">
      <p:transition spd="slow" p14:dur="2000" advTm="12797"/>
    </mc:Choice>
    <mc:Fallback xmlns="">
      <p:transition spd="slow" advTm="1279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A Known Concern: Unsafe Shaping</a:t>
            </a:r>
          </a:p>
        </p:txBody>
      </p:sp>
      <p:sp>
        <p:nvSpPr>
          <p:cNvPr id="3" name="Text Placeholder 5">
            <a:extLst>
              <a:ext uri="{FF2B5EF4-FFF2-40B4-BE49-F238E27FC236}">
                <a16:creationId xmlns:a16="http://schemas.microsoft.com/office/drawing/2014/main" id="{449EEC32-E6E2-462F-BD0D-BB0B394C0D89}"/>
              </a:ext>
            </a:extLst>
          </p:cNvPr>
          <p:cNvSpPr txBox="1">
            <a:spLocks/>
          </p:cNvSpPr>
          <p:nvPr/>
        </p:nvSpPr>
        <p:spPr>
          <a:xfrm>
            <a:off x="5216237" y="6213764"/>
            <a:ext cx="6747163" cy="56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a:t>Ng, Harada, and Stuart, 1999</a:t>
            </a:r>
          </a:p>
        </p:txBody>
      </p:sp>
      <p:sp>
        <p:nvSpPr>
          <p:cNvPr id="7" name="Google Shape;72;p14">
            <a:extLst>
              <a:ext uri="{FF2B5EF4-FFF2-40B4-BE49-F238E27FC236}">
                <a16:creationId xmlns:a16="http://schemas.microsoft.com/office/drawing/2014/main" id="{4B62C9A3-AE07-4FCC-A669-618415F1F42E}"/>
              </a:ext>
            </a:extLst>
          </p:cNvPr>
          <p:cNvSpPr txBox="1"/>
          <p:nvPr/>
        </p:nvSpPr>
        <p:spPr>
          <a:xfrm>
            <a:off x="7315200" y="1426331"/>
            <a:ext cx="4274126" cy="3753590"/>
          </a:xfrm>
          <a:prstGeom prst="rect">
            <a:avLst/>
          </a:prstGeom>
          <a:noFill/>
          <a:ln>
            <a:noFill/>
          </a:ln>
        </p:spPr>
        <p:txBody>
          <a:bodyPr spcFirstLastPara="1" wrap="square" lIns="121900" tIns="121900" rIns="121900" bIns="121900" anchor="ctr" anchorCtr="0">
            <a:noAutofit/>
          </a:bodyPr>
          <a:lstStyle/>
          <a:p>
            <a:r>
              <a:rPr lang="en-US" sz="4400" baseline="-25000" dirty="0">
                <a:ea typeface="Spectral"/>
                <a:cs typeface="Spectral"/>
                <a:sym typeface="Spectral"/>
              </a:rPr>
              <a:t>Potential-based shaping is known to be safe*, meaning optimal policies are unchanged.</a:t>
            </a:r>
          </a:p>
          <a:p>
            <a:endParaRPr lang="en-US" sz="4400" baseline="-25000" dirty="0">
              <a:ea typeface="Spectral"/>
              <a:cs typeface="Spectral"/>
              <a:sym typeface="Spectral"/>
            </a:endParaRPr>
          </a:p>
          <a:p>
            <a:endParaRPr lang="en-US" sz="4400" baseline="-25000" dirty="0">
              <a:ea typeface="Spectral"/>
              <a:cs typeface="Spectral"/>
              <a:sym typeface="Spectral"/>
            </a:endParaRPr>
          </a:p>
          <a:p>
            <a:endParaRPr lang="en-US" sz="4400" baseline="-25000" dirty="0">
              <a:ea typeface="Spectral"/>
              <a:cs typeface="Spectral"/>
              <a:sym typeface="Spectral"/>
            </a:endParaRPr>
          </a:p>
          <a:p>
            <a:endParaRPr lang="en-US" sz="4400" baseline="-25000" dirty="0">
              <a:ea typeface="Spectral"/>
              <a:cs typeface="Spectral"/>
              <a:sym typeface="Spectral"/>
            </a:endParaRPr>
          </a:p>
        </p:txBody>
      </p:sp>
      <p:pic>
        <p:nvPicPr>
          <p:cNvPr id="11" name="Graphic 10">
            <a:extLst>
              <a:ext uri="{FF2B5EF4-FFF2-40B4-BE49-F238E27FC236}">
                <a16:creationId xmlns:a16="http://schemas.microsoft.com/office/drawing/2014/main" id="{21974585-4E7A-4FB5-9608-D361F030E3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649" y="2448663"/>
            <a:ext cx="6362294" cy="2521782"/>
          </a:xfrm>
          <a:prstGeom prst="rect">
            <a:avLst/>
          </a:prstGeom>
        </p:spPr>
      </p:pic>
      <p:sp>
        <p:nvSpPr>
          <p:cNvPr id="8" name="Text Placeholder 5">
            <a:extLst>
              <a:ext uri="{FF2B5EF4-FFF2-40B4-BE49-F238E27FC236}">
                <a16:creationId xmlns:a16="http://schemas.microsoft.com/office/drawing/2014/main" id="{4D3C94CC-2E8E-4140-B0BC-F478CC204FC6}"/>
              </a:ext>
            </a:extLst>
          </p:cNvPr>
          <p:cNvSpPr txBox="1">
            <a:spLocks/>
          </p:cNvSpPr>
          <p:nvPr/>
        </p:nvSpPr>
        <p:spPr>
          <a:xfrm>
            <a:off x="7315200" y="5431669"/>
            <a:ext cx="3671454" cy="56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t>
            </a:r>
            <a:r>
              <a:rPr lang="en-US" sz="2400" i="1" dirty="0"/>
              <a:t> Under some assumptions</a:t>
            </a:r>
          </a:p>
        </p:txBody>
      </p:sp>
    </p:spTree>
    <p:extLst>
      <p:ext uri="{BB962C8B-B14F-4D97-AF65-F5344CB8AC3E}">
        <p14:creationId xmlns:p14="http://schemas.microsoft.com/office/powerpoint/2010/main" val="1099968377"/>
      </p:ext>
    </p:extLst>
  </p:cSld>
  <p:clrMapOvr>
    <a:masterClrMapping/>
  </p:clrMapOvr>
  <mc:AlternateContent xmlns:mc="http://schemas.openxmlformats.org/markup-compatibility/2006" xmlns:p14="http://schemas.microsoft.com/office/powerpoint/2010/main">
    <mc:Choice Requires="p14">
      <p:transition spd="slow" p14:dur="2000" advTm="13251"/>
    </mc:Choice>
    <mc:Fallback xmlns="">
      <p:transition spd="slow" advTm="1325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A Known Concern: Unsafe Shaping</a:t>
            </a:r>
          </a:p>
        </p:txBody>
      </p:sp>
      <p:sp>
        <p:nvSpPr>
          <p:cNvPr id="3" name="Text Placeholder 5">
            <a:extLst>
              <a:ext uri="{FF2B5EF4-FFF2-40B4-BE49-F238E27FC236}">
                <a16:creationId xmlns:a16="http://schemas.microsoft.com/office/drawing/2014/main" id="{449EEC32-E6E2-462F-BD0D-BB0B394C0D89}"/>
              </a:ext>
            </a:extLst>
          </p:cNvPr>
          <p:cNvSpPr txBox="1">
            <a:spLocks/>
          </p:cNvSpPr>
          <p:nvPr/>
        </p:nvSpPr>
        <p:spPr>
          <a:xfrm>
            <a:off x="5216237" y="6213764"/>
            <a:ext cx="6747163" cy="56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a:t>Ng, Harada, and Stuart, 1999</a:t>
            </a:r>
          </a:p>
        </p:txBody>
      </p:sp>
      <p:sp>
        <p:nvSpPr>
          <p:cNvPr id="7" name="Google Shape;72;p14">
            <a:extLst>
              <a:ext uri="{FF2B5EF4-FFF2-40B4-BE49-F238E27FC236}">
                <a16:creationId xmlns:a16="http://schemas.microsoft.com/office/drawing/2014/main" id="{4B62C9A3-AE07-4FCC-A669-618415F1F42E}"/>
              </a:ext>
            </a:extLst>
          </p:cNvPr>
          <p:cNvSpPr txBox="1"/>
          <p:nvPr/>
        </p:nvSpPr>
        <p:spPr>
          <a:xfrm>
            <a:off x="7315200" y="1426331"/>
            <a:ext cx="4274126" cy="3753590"/>
          </a:xfrm>
          <a:prstGeom prst="rect">
            <a:avLst/>
          </a:prstGeom>
          <a:noFill/>
          <a:ln>
            <a:noFill/>
          </a:ln>
        </p:spPr>
        <p:txBody>
          <a:bodyPr spcFirstLastPara="1" wrap="square" lIns="121900" tIns="121900" rIns="121900" bIns="121900" anchor="ctr" anchorCtr="0">
            <a:noAutofit/>
          </a:bodyPr>
          <a:lstStyle/>
          <a:p>
            <a:r>
              <a:rPr lang="en-US" sz="4400" baseline="-25000" dirty="0">
                <a:ea typeface="Spectral"/>
                <a:cs typeface="Spectral"/>
                <a:sym typeface="Spectral"/>
              </a:rPr>
              <a:t>Potential-based shaping is known to be safe*, meaning optimal policies are unchanged.</a:t>
            </a:r>
          </a:p>
          <a:p>
            <a:endParaRPr lang="en-US" sz="4400" baseline="-25000" dirty="0">
              <a:ea typeface="Spectral"/>
              <a:cs typeface="Spectral"/>
              <a:sym typeface="Spectral"/>
            </a:endParaRPr>
          </a:p>
          <a:p>
            <a:r>
              <a:rPr lang="en-US" sz="4400" baseline="-25000" dirty="0">
                <a:ea typeface="Spectral"/>
                <a:cs typeface="Spectral"/>
                <a:sym typeface="Spectral"/>
              </a:rPr>
              <a:t>But trial-and-error reward shaping is typically </a:t>
            </a:r>
            <a:r>
              <a:rPr lang="en-US" sz="4400" b="1" baseline="-25000" dirty="0">
                <a:ea typeface="Spectral"/>
                <a:cs typeface="Spectral"/>
                <a:sym typeface="Spectral"/>
              </a:rPr>
              <a:t>not</a:t>
            </a:r>
            <a:r>
              <a:rPr lang="en-US" sz="4400" baseline="-25000" dirty="0">
                <a:ea typeface="Spectral"/>
                <a:cs typeface="Spectral"/>
                <a:sym typeface="Spectral"/>
              </a:rPr>
              <a:t> potential-based.</a:t>
            </a:r>
          </a:p>
        </p:txBody>
      </p:sp>
      <p:pic>
        <p:nvPicPr>
          <p:cNvPr id="11" name="Graphic 10">
            <a:extLst>
              <a:ext uri="{FF2B5EF4-FFF2-40B4-BE49-F238E27FC236}">
                <a16:creationId xmlns:a16="http://schemas.microsoft.com/office/drawing/2014/main" id="{21974585-4E7A-4FB5-9608-D361F030E3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649" y="2448663"/>
            <a:ext cx="6362294" cy="2521782"/>
          </a:xfrm>
          <a:prstGeom prst="rect">
            <a:avLst/>
          </a:prstGeom>
        </p:spPr>
      </p:pic>
      <p:sp>
        <p:nvSpPr>
          <p:cNvPr id="8" name="Text Placeholder 5">
            <a:extLst>
              <a:ext uri="{FF2B5EF4-FFF2-40B4-BE49-F238E27FC236}">
                <a16:creationId xmlns:a16="http://schemas.microsoft.com/office/drawing/2014/main" id="{4D3C94CC-2E8E-4140-B0BC-F478CC204FC6}"/>
              </a:ext>
            </a:extLst>
          </p:cNvPr>
          <p:cNvSpPr txBox="1">
            <a:spLocks/>
          </p:cNvSpPr>
          <p:nvPr/>
        </p:nvSpPr>
        <p:spPr>
          <a:xfrm>
            <a:off x="7315200" y="5431669"/>
            <a:ext cx="3671454" cy="56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t>
            </a:r>
            <a:r>
              <a:rPr lang="en-US" sz="2400" i="1" dirty="0"/>
              <a:t> Under some assumptions</a:t>
            </a:r>
          </a:p>
        </p:txBody>
      </p:sp>
    </p:spTree>
    <p:extLst>
      <p:ext uri="{BB962C8B-B14F-4D97-AF65-F5344CB8AC3E}">
        <p14:creationId xmlns:p14="http://schemas.microsoft.com/office/powerpoint/2010/main" val="3689511471"/>
      </p:ext>
    </p:extLst>
  </p:cSld>
  <p:clrMapOvr>
    <a:masterClrMapping/>
  </p:clrMapOvr>
  <mc:AlternateContent xmlns:mc="http://schemas.openxmlformats.org/markup-compatibility/2006" xmlns:p14="http://schemas.microsoft.com/office/powerpoint/2010/main">
    <mc:Choice Requires="p14">
      <p:transition spd="slow" p14:dur="2000" advTm="13251"/>
    </mc:Choice>
    <mc:Fallback xmlns="">
      <p:transition spd="slow" advTm="1325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A Known Concern: Misspecification</a:t>
            </a:r>
          </a:p>
        </p:txBody>
      </p:sp>
      <p:sp>
        <p:nvSpPr>
          <p:cNvPr id="3" name="Text Placeholder 5">
            <a:extLst>
              <a:ext uri="{FF2B5EF4-FFF2-40B4-BE49-F238E27FC236}">
                <a16:creationId xmlns:a16="http://schemas.microsoft.com/office/drawing/2014/main" id="{449EEC32-E6E2-462F-BD0D-BB0B394C0D89}"/>
              </a:ext>
            </a:extLst>
          </p:cNvPr>
          <p:cNvSpPr txBox="1">
            <a:spLocks/>
          </p:cNvSpPr>
          <p:nvPr/>
        </p:nvSpPr>
        <p:spPr>
          <a:xfrm>
            <a:off x="5216237" y="6213764"/>
            <a:ext cx="6747163" cy="56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err="1"/>
              <a:t>Amodei</a:t>
            </a:r>
            <a:r>
              <a:rPr lang="en-US" sz="2400" dirty="0"/>
              <a:t> et al., 2016; Knox et al., 2021</a:t>
            </a:r>
          </a:p>
        </p:txBody>
      </p:sp>
      <p:pic>
        <p:nvPicPr>
          <p:cNvPr id="6" name="Picture 5">
            <a:extLst>
              <a:ext uri="{FF2B5EF4-FFF2-40B4-BE49-F238E27FC236}">
                <a16:creationId xmlns:a16="http://schemas.microsoft.com/office/drawing/2014/main" id="{50ED4546-AC35-4C37-A8E4-988E66338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43" y="1492486"/>
            <a:ext cx="5367415" cy="4042405"/>
          </a:xfrm>
          <a:prstGeom prst="rect">
            <a:avLst/>
          </a:prstGeom>
        </p:spPr>
      </p:pic>
      <p:sp>
        <p:nvSpPr>
          <p:cNvPr id="7" name="Google Shape;72;p14">
            <a:extLst>
              <a:ext uri="{FF2B5EF4-FFF2-40B4-BE49-F238E27FC236}">
                <a16:creationId xmlns:a16="http://schemas.microsoft.com/office/drawing/2014/main" id="{6B049055-B7CF-4DDD-8968-0C2D6FB5C20F}"/>
              </a:ext>
            </a:extLst>
          </p:cNvPr>
          <p:cNvSpPr txBox="1"/>
          <p:nvPr/>
        </p:nvSpPr>
        <p:spPr>
          <a:xfrm>
            <a:off x="7315200" y="1426331"/>
            <a:ext cx="4274126" cy="4198614"/>
          </a:xfrm>
          <a:prstGeom prst="rect">
            <a:avLst/>
          </a:prstGeom>
          <a:noFill/>
          <a:ln>
            <a:noFill/>
          </a:ln>
        </p:spPr>
        <p:txBody>
          <a:bodyPr spcFirstLastPara="1" wrap="square" lIns="121900" tIns="121900" rIns="121900" bIns="121900" anchor="ctr" anchorCtr="0">
            <a:noAutofit/>
          </a:bodyPr>
          <a:lstStyle/>
          <a:p>
            <a:r>
              <a:rPr lang="en-US" sz="4400" baseline="-25000" dirty="0">
                <a:ea typeface="Spectral"/>
                <a:cs typeface="Spectral"/>
                <a:sym typeface="Spectral"/>
              </a:rPr>
              <a:t>Reward functions are often wrong and/or underspecified. </a:t>
            </a:r>
          </a:p>
          <a:p>
            <a:endParaRPr lang="en-US" sz="4400" baseline="-25000" dirty="0">
              <a:ea typeface="Spectral"/>
              <a:cs typeface="Spectral"/>
              <a:sym typeface="Spectral"/>
            </a:endParaRPr>
          </a:p>
          <a:p>
            <a:endParaRPr lang="en-US" sz="4400" baseline="-25000" dirty="0">
              <a:ea typeface="Spectral"/>
              <a:cs typeface="Spectral"/>
              <a:sym typeface="Spectral"/>
            </a:endParaRPr>
          </a:p>
          <a:p>
            <a:endParaRPr lang="en-US" sz="4400" baseline="-25000" dirty="0">
              <a:ea typeface="Spectral"/>
              <a:cs typeface="Spectral"/>
              <a:sym typeface="Spectral"/>
            </a:endParaRPr>
          </a:p>
          <a:p>
            <a:endParaRPr lang="en-US" sz="4400" baseline="-25000" dirty="0">
              <a:ea typeface="Spectral"/>
              <a:cs typeface="Spectral"/>
              <a:sym typeface="Spectral"/>
            </a:endParaRPr>
          </a:p>
        </p:txBody>
      </p:sp>
    </p:spTree>
    <p:extLst>
      <p:ext uri="{BB962C8B-B14F-4D97-AF65-F5344CB8AC3E}">
        <p14:creationId xmlns:p14="http://schemas.microsoft.com/office/powerpoint/2010/main" val="147166234"/>
      </p:ext>
    </p:extLst>
  </p:cSld>
  <p:clrMapOvr>
    <a:masterClrMapping/>
  </p:clrMapOvr>
  <mc:AlternateContent xmlns:mc="http://schemas.openxmlformats.org/markup-compatibility/2006" xmlns:p14="http://schemas.microsoft.com/office/powerpoint/2010/main">
    <mc:Choice Requires="p14">
      <p:transition spd="slow" p14:dur="2000" advTm="9572"/>
    </mc:Choice>
    <mc:Fallback xmlns="">
      <p:transition spd="slow" advTm="957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A Known Concern: Misspecification</a:t>
            </a:r>
          </a:p>
        </p:txBody>
      </p:sp>
      <p:sp>
        <p:nvSpPr>
          <p:cNvPr id="3" name="Text Placeholder 5">
            <a:extLst>
              <a:ext uri="{FF2B5EF4-FFF2-40B4-BE49-F238E27FC236}">
                <a16:creationId xmlns:a16="http://schemas.microsoft.com/office/drawing/2014/main" id="{449EEC32-E6E2-462F-BD0D-BB0B394C0D89}"/>
              </a:ext>
            </a:extLst>
          </p:cNvPr>
          <p:cNvSpPr txBox="1">
            <a:spLocks/>
          </p:cNvSpPr>
          <p:nvPr/>
        </p:nvSpPr>
        <p:spPr>
          <a:xfrm>
            <a:off x="5216237" y="6213764"/>
            <a:ext cx="6747163" cy="56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err="1"/>
              <a:t>Amodei</a:t>
            </a:r>
            <a:r>
              <a:rPr lang="en-US" sz="2400" dirty="0"/>
              <a:t> et al., 2016; Knox et al., 2021</a:t>
            </a:r>
          </a:p>
        </p:txBody>
      </p:sp>
      <p:pic>
        <p:nvPicPr>
          <p:cNvPr id="6" name="Picture 5">
            <a:extLst>
              <a:ext uri="{FF2B5EF4-FFF2-40B4-BE49-F238E27FC236}">
                <a16:creationId xmlns:a16="http://schemas.microsoft.com/office/drawing/2014/main" id="{50ED4546-AC35-4C37-A8E4-988E66338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43" y="1492486"/>
            <a:ext cx="5367415" cy="4042405"/>
          </a:xfrm>
          <a:prstGeom prst="rect">
            <a:avLst/>
          </a:prstGeom>
        </p:spPr>
      </p:pic>
      <p:sp>
        <p:nvSpPr>
          <p:cNvPr id="7" name="Google Shape;72;p14">
            <a:extLst>
              <a:ext uri="{FF2B5EF4-FFF2-40B4-BE49-F238E27FC236}">
                <a16:creationId xmlns:a16="http://schemas.microsoft.com/office/drawing/2014/main" id="{6B049055-B7CF-4DDD-8968-0C2D6FB5C20F}"/>
              </a:ext>
            </a:extLst>
          </p:cNvPr>
          <p:cNvSpPr txBox="1"/>
          <p:nvPr/>
        </p:nvSpPr>
        <p:spPr>
          <a:xfrm>
            <a:off x="7315200" y="1426331"/>
            <a:ext cx="4274126" cy="4198614"/>
          </a:xfrm>
          <a:prstGeom prst="rect">
            <a:avLst/>
          </a:prstGeom>
          <a:noFill/>
          <a:ln>
            <a:noFill/>
          </a:ln>
        </p:spPr>
        <p:txBody>
          <a:bodyPr spcFirstLastPara="1" wrap="square" lIns="121900" tIns="121900" rIns="121900" bIns="121900" anchor="ctr" anchorCtr="0">
            <a:noAutofit/>
          </a:bodyPr>
          <a:lstStyle/>
          <a:p>
            <a:r>
              <a:rPr lang="en-US" sz="4400" baseline="-25000" dirty="0">
                <a:ea typeface="Spectral"/>
                <a:cs typeface="Spectral"/>
                <a:sym typeface="Spectral"/>
              </a:rPr>
              <a:t>Reward functions are often wrong and/or underspecified. </a:t>
            </a:r>
          </a:p>
          <a:p>
            <a:endParaRPr lang="en-US" sz="4400" baseline="-25000" dirty="0">
              <a:ea typeface="Spectral"/>
              <a:cs typeface="Spectral"/>
              <a:sym typeface="Spectral"/>
            </a:endParaRPr>
          </a:p>
          <a:p>
            <a:r>
              <a:rPr lang="en-US" sz="4400" baseline="-25000" dirty="0">
                <a:ea typeface="Spectral"/>
                <a:cs typeface="Spectral"/>
                <a:sym typeface="Spectral"/>
              </a:rPr>
              <a:t>Does trial-and-error reward design make this problem worse?</a:t>
            </a:r>
          </a:p>
        </p:txBody>
      </p:sp>
    </p:spTree>
    <p:extLst>
      <p:ext uri="{BB962C8B-B14F-4D97-AF65-F5344CB8AC3E}">
        <p14:creationId xmlns:p14="http://schemas.microsoft.com/office/powerpoint/2010/main" val="225022109"/>
      </p:ext>
    </p:extLst>
  </p:cSld>
  <p:clrMapOvr>
    <a:masterClrMapping/>
  </p:clrMapOvr>
  <mc:AlternateContent xmlns:mc="http://schemas.openxmlformats.org/markup-compatibility/2006" xmlns:p14="http://schemas.microsoft.com/office/powerpoint/2010/main">
    <mc:Choice Requires="p14">
      <p:transition spd="slow" p14:dur="2000" advTm="9572"/>
    </mc:Choice>
    <mc:Fallback xmlns="">
      <p:transition spd="slow" advTm="957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0FF4EC54-522E-46E5-BA32-F58D176C8158}"/>
                  </a:ext>
                </a:extLst>
              </p14:cNvPr>
              <p14:cNvContentPartPr/>
              <p14:nvPr/>
            </p14:nvContentPartPr>
            <p14:xfrm>
              <a:off x="-2597945" y="4731065"/>
              <a:ext cx="360" cy="360"/>
            </p14:xfrm>
          </p:contentPart>
        </mc:Choice>
        <mc:Fallback xmlns="">
          <p:pic>
            <p:nvPicPr>
              <p:cNvPr id="20" name="Ink 19">
                <a:extLst>
                  <a:ext uri="{FF2B5EF4-FFF2-40B4-BE49-F238E27FC236}">
                    <a16:creationId xmlns:a16="http://schemas.microsoft.com/office/drawing/2014/main" id="{0FF4EC54-522E-46E5-BA32-F58D176C8158}"/>
                  </a:ext>
                </a:extLst>
              </p:cNvPr>
              <p:cNvPicPr/>
              <p:nvPr/>
            </p:nvPicPr>
            <p:blipFill>
              <a:blip r:embed="rId6"/>
              <a:stretch>
                <a:fillRect/>
              </a:stretch>
            </p:blipFill>
            <p:spPr>
              <a:xfrm>
                <a:off x="-2606585" y="4722425"/>
                <a:ext cx="18000" cy="18000"/>
              </a:xfrm>
              <a:prstGeom prst="rect">
                <a:avLst/>
              </a:prstGeom>
            </p:spPr>
          </p:pic>
        </mc:Fallback>
      </mc:AlternateContent>
      <p:sp>
        <p:nvSpPr>
          <p:cNvPr id="75" name="Title 1">
            <a:extLst>
              <a:ext uri="{FF2B5EF4-FFF2-40B4-BE49-F238E27FC236}">
                <a16:creationId xmlns:a16="http://schemas.microsoft.com/office/drawing/2014/main" id="{2FF54084-CC9B-4E7C-8F64-FD73BB7DAC1F}"/>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A New Concern: Overfitting</a:t>
            </a:r>
          </a:p>
        </p:txBody>
      </p:sp>
    </p:spTree>
    <p:extLst>
      <p:ext uri="{BB962C8B-B14F-4D97-AF65-F5344CB8AC3E}">
        <p14:creationId xmlns:p14="http://schemas.microsoft.com/office/powerpoint/2010/main" val="1241693858"/>
      </p:ext>
    </p:extLst>
  </p:cSld>
  <p:clrMapOvr>
    <a:masterClrMapping/>
  </p:clrMapOvr>
  <mc:AlternateContent xmlns:mc="http://schemas.openxmlformats.org/markup-compatibility/2006" xmlns:p14="http://schemas.microsoft.com/office/powerpoint/2010/main">
    <mc:Choice Requires="p14">
      <p:transition spd="slow" p14:dur="2000" advTm="3970"/>
    </mc:Choice>
    <mc:Fallback xmlns="">
      <p:transition spd="slow" advTm="397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0FF4EC54-522E-46E5-BA32-F58D176C8158}"/>
                  </a:ext>
                </a:extLst>
              </p14:cNvPr>
              <p14:cNvContentPartPr/>
              <p14:nvPr/>
            </p14:nvContentPartPr>
            <p14:xfrm>
              <a:off x="-2597945" y="4731065"/>
              <a:ext cx="360" cy="360"/>
            </p14:xfrm>
          </p:contentPart>
        </mc:Choice>
        <mc:Fallback xmlns="">
          <p:pic>
            <p:nvPicPr>
              <p:cNvPr id="20" name="Ink 19">
                <a:extLst>
                  <a:ext uri="{FF2B5EF4-FFF2-40B4-BE49-F238E27FC236}">
                    <a16:creationId xmlns:a16="http://schemas.microsoft.com/office/drawing/2014/main" id="{0FF4EC54-522E-46E5-BA32-F58D176C8158}"/>
                  </a:ext>
                </a:extLst>
              </p:cNvPr>
              <p:cNvPicPr/>
              <p:nvPr/>
            </p:nvPicPr>
            <p:blipFill>
              <a:blip r:embed="rId6"/>
              <a:stretch>
                <a:fillRect/>
              </a:stretch>
            </p:blipFill>
            <p:spPr>
              <a:xfrm>
                <a:off x="-2606585" y="4722425"/>
                <a:ext cx="18000" cy="18000"/>
              </a:xfrm>
              <a:prstGeom prst="rect">
                <a:avLst/>
              </a:prstGeom>
            </p:spPr>
          </p:pic>
        </mc:Fallback>
      </mc:AlternateContent>
      <p:grpSp>
        <p:nvGrpSpPr>
          <p:cNvPr id="73" name="Group 72">
            <a:extLst>
              <a:ext uri="{FF2B5EF4-FFF2-40B4-BE49-F238E27FC236}">
                <a16:creationId xmlns:a16="http://schemas.microsoft.com/office/drawing/2014/main" id="{6E1363DE-52E2-49EE-BB8F-2FFB98B2679E}"/>
              </a:ext>
            </a:extLst>
          </p:cNvPr>
          <p:cNvGrpSpPr/>
          <p:nvPr/>
        </p:nvGrpSpPr>
        <p:grpSpPr>
          <a:xfrm>
            <a:off x="1225749" y="2344041"/>
            <a:ext cx="4682212" cy="4233498"/>
            <a:chOff x="551413" y="1483532"/>
            <a:chExt cx="5191297" cy="4693793"/>
          </a:xfrm>
        </p:grpSpPr>
        <p:grpSp>
          <p:nvGrpSpPr>
            <p:cNvPr id="15" name="Group 14">
              <a:extLst>
                <a:ext uri="{FF2B5EF4-FFF2-40B4-BE49-F238E27FC236}">
                  <a16:creationId xmlns:a16="http://schemas.microsoft.com/office/drawing/2014/main" id="{005CA472-A89C-4159-B5D2-486DC784C5BD}"/>
                </a:ext>
              </a:extLst>
            </p:cNvPr>
            <p:cNvGrpSpPr/>
            <p:nvPr/>
          </p:nvGrpSpPr>
          <p:grpSpPr>
            <a:xfrm>
              <a:off x="1149928" y="1489364"/>
              <a:ext cx="4592782" cy="3491346"/>
              <a:chOff x="1066800" y="1489364"/>
              <a:chExt cx="4592782" cy="3491346"/>
            </a:xfrm>
          </p:grpSpPr>
          <p:cxnSp>
            <p:nvCxnSpPr>
              <p:cNvPr id="5" name="Straight Connector 4">
                <a:extLst>
                  <a:ext uri="{FF2B5EF4-FFF2-40B4-BE49-F238E27FC236}">
                    <a16:creationId xmlns:a16="http://schemas.microsoft.com/office/drawing/2014/main" id="{471FDFD6-0E02-4F64-9F70-2797C1008780}"/>
                  </a:ext>
                </a:extLst>
              </p:cNvPr>
              <p:cNvCxnSpPr/>
              <p:nvPr/>
            </p:nvCxnSpPr>
            <p:spPr>
              <a:xfrm>
                <a:off x="1066800" y="1489364"/>
                <a:ext cx="0" cy="3491346"/>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9C0E323-CD69-4131-90D4-7FD55C292C0F}"/>
                  </a:ext>
                </a:extLst>
              </p:cNvPr>
              <p:cNvCxnSpPr/>
              <p:nvPr/>
            </p:nvCxnSpPr>
            <p:spPr>
              <a:xfrm>
                <a:off x="1066800" y="4980710"/>
                <a:ext cx="4592782"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18" name="Google Shape;72;p14">
              <a:extLst>
                <a:ext uri="{FF2B5EF4-FFF2-40B4-BE49-F238E27FC236}">
                  <a16:creationId xmlns:a16="http://schemas.microsoft.com/office/drawing/2014/main" id="{00354138-707C-443A-892B-2E8E2417FD92}"/>
                </a:ext>
              </a:extLst>
            </p:cNvPr>
            <p:cNvSpPr txBox="1"/>
            <p:nvPr/>
          </p:nvSpPr>
          <p:spPr>
            <a:xfrm>
              <a:off x="1149928" y="5186728"/>
              <a:ext cx="4592782" cy="990597"/>
            </a:xfrm>
            <a:prstGeom prst="rect">
              <a:avLst/>
            </a:prstGeom>
            <a:noFill/>
            <a:ln>
              <a:noFill/>
            </a:ln>
          </p:spPr>
          <p:txBody>
            <a:bodyPr spcFirstLastPara="1" wrap="square" lIns="121900" tIns="121900" rIns="121900" bIns="121900" anchor="ctr" anchorCtr="0">
              <a:noAutofit/>
            </a:bodyPr>
            <a:lstStyle/>
            <a:p>
              <a:pPr algn="ctr"/>
              <a:r>
                <a:rPr lang="en-US" sz="5200" baseline="-25000" dirty="0">
                  <a:ea typeface="Spectral"/>
                  <a:cs typeface="Spectral"/>
                  <a:sym typeface="Spectral"/>
                </a:rPr>
                <a:t>Test Algorithm </a:t>
              </a:r>
            </a:p>
          </p:txBody>
        </p:sp>
        <mc:AlternateContent xmlns:mc="http://schemas.openxmlformats.org/markup-compatibility/2006" xmlns:p14="http://schemas.microsoft.com/office/powerpoint/2010/main">
          <mc:Choice Requires="p14">
            <p:contentPart p14:bwMode="auto" r:id="rId7">
              <p14:nvContentPartPr>
                <p14:cNvPr id="68" name="Ink 67">
                  <a:extLst>
                    <a:ext uri="{FF2B5EF4-FFF2-40B4-BE49-F238E27FC236}">
                      <a16:creationId xmlns:a16="http://schemas.microsoft.com/office/drawing/2014/main" id="{B2073885-82C6-477E-BDBE-F3F0601D5637}"/>
                    </a:ext>
                  </a:extLst>
                </p14:cNvPr>
                <p14:cNvContentPartPr/>
                <p14:nvPr/>
              </p14:nvContentPartPr>
              <p14:xfrm>
                <a:off x="1149927" y="1947350"/>
                <a:ext cx="4484758" cy="3033078"/>
              </p14:xfrm>
            </p:contentPart>
          </mc:Choice>
          <mc:Fallback xmlns="">
            <p:pic>
              <p:nvPicPr>
                <p:cNvPr id="68" name="Ink 67">
                  <a:extLst>
                    <a:ext uri="{FF2B5EF4-FFF2-40B4-BE49-F238E27FC236}">
                      <a16:creationId xmlns:a16="http://schemas.microsoft.com/office/drawing/2014/main" id="{B2073885-82C6-477E-BDBE-F3F0601D5637}"/>
                    </a:ext>
                  </a:extLst>
                </p:cNvPr>
                <p:cNvPicPr/>
                <p:nvPr/>
              </p:nvPicPr>
              <p:blipFill>
                <a:blip r:embed="rId8"/>
                <a:stretch>
                  <a:fillRect/>
                </a:stretch>
              </p:blipFill>
              <p:spPr>
                <a:xfrm>
                  <a:off x="1107619" y="1905438"/>
                  <a:ext cx="10285265" cy="3124618"/>
                </a:xfrm>
                <a:prstGeom prst="rect">
                  <a:avLst/>
                </a:prstGeom>
              </p:spPr>
            </p:pic>
          </mc:Fallback>
        </mc:AlternateContent>
        <p:sp>
          <p:nvSpPr>
            <p:cNvPr id="69" name="TextBox 68">
              <a:extLst>
                <a:ext uri="{FF2B5EF4-FFF2-40B4-BE49-F238E27FC236}">
                  <a16:creationId xmlns:a16="http://schemas.microsoft.com/office/drawing/2014/main" id="{3945246E-CDEB-48F8-9BE5-D0640C3A893B}"/>
                </a:ext>
              </a:extLst>
            </p:cNvPr>
            <p:cNvSpPr txBox="1"/>
            <p:nvPr/>
          </p:nvSpPr>
          <p:spPr>
            <a:xfrm rot="16200000">
              <a:off x="-969146" y="3004091"/>
              <a:ext cx="3502783" cy="461665"/>
            </a:xfrm>
            <a:prstGeom prst="rect">
              <a:avLst/>
            </a:prstGeom>
            <a:noFill/>
          </p:spPr>
          <p:txBody>
            <a:bodyPr wrap="square" rtlCol="0">
              <a:spAutoFit/>
            </a:bodyPr>
            <a:lstStyle/>
            <a:p>
              <a:pPr algn="ctr"/>
              <a:r>
                <a:rPr lang="en-US" sz="2400" dirty="0"/>
                <a:t>Performance</a:t>
              </a:r>
            </a:p>
          </p:txBody>
        </p:sp>
        <p:sp>
          <p:nvSpPr>
            <p:cNvPr id="71" name="TextBox 70">
              <a:extLst>
                <a:ext uri="{FF2B5EF4-FFF2-40B4-BE49-F238E27FC236}">
                  <a16:creationId xmlns:a16="http://schemas.microsoft.com/office/drawing/2014/main" id="{5076005F-30FB-4688-9360-32A0FD609F6C}"/>
                </a:ext>
              </a:extLst>
            </p:cNvPr>
            <p:cNvSpPr txBox="1"/>
            <p:nvPr/>
          </p:nvSpPr>
          <p:spPr>
            <a:xfrm>
              <a:off x="1149927" y="5067536"/>
              <a:ext cx="4592782" cy="461665"/>
            </a:xfrm>
            <a:prstGeom prst="rect">
              <a:avLst/>
            </a:prstGeom>
            <a:noFill/>
          </p:spPr>
          <p:txBody>
            <a:bodyPr wrap="square" rtlCol="0">
              <a:spAutoFit/>
            </a:bodyPr>
            <a:lstStyle/>
            <a:p>
              <a:pPr algn="ctr"/>
              <a:r>
                <a:rPr lang="en-US" sz="2400" dirty="0"/>
                <a:t>Timesteps</a:t>
              </a:r>
            </a:p>
          </p:txBody>
        </p:sp>
      </p:grpSp>
      <p:sp>
        <p:nvSpPr>
          <p:cNvPr id="75" name="Title 1">
            <a:extLst>
              <a:ext uri="{FF2B5EF4-FFF2-40B4-BE49-F238E27FC236}">
                <a16:creationId xmlns:a16="http://schemas.microsoft.com/office/drawing/2014/main" id="{2FF54084-CC9B-4E7C-8F64-FD73BB7DAC1F}"/>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A New Concern: Overfitting</a:t>
            </a:r>
          </a:p>
        </p:txBody>
      </p:sp>
    </p:spTree>
    <p:extLst>
      <p:ext uri="{BB962C8B-B14F-4D97-AF65-F5344CB8AC3E}">
        <p14:creationId xmlns:p14="http://schemas.microsoft.com/office/powerpoint/2010/main" val="490108742"/>
      </p:ext>
    </p:extLst>
  </p:cSld>
  <p:clrMapOvr>
    <a:masterClrMapping/>
  </p:clrMapOvr>
  <mc:AlternateContent xmlns:mc="http://schemas.openxmlformats.org/markup-compatibility/2006" xmlns:p14="http://schemas.microsoft.com/office/powerpoint/2010/main">
    <mc:Choice Requires="p14">
      <p:transition spd="slow" p14:dur="2000" advTm="4538"/>
    </mc:Choice>
    <mc:Fallback xmlns="">
      <p:transition spd="slow" advTm="453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2493-B2B7-41F5-950D-D9976930DFED}"/>
              </a:ext>
            </a:extLst>
          </p:cNvPr>
          <p:cNvSpPr>
            <a:spLocks noGrp="1"/>
          </p:cNvSpPr>
          <p:nvPr>
            <p:ph type="ctrTitle"/>
          </p:nvPr>
        </p:nvSpPr>
        <p:spPr>
          <a:xfrm>
            <a:off x="1092821" y="0"/>
            <a:ext cx="10253546" cy="6858000"/>
          </a:xfrm>
        </p:spPr>
        <p:txBody>
          <a:bodyPr anchor="ctr">
            <a:noAutofit/>
          </a:bodyPr>
          <a:lstStyle/>
          <a:p>
            <a:r>
              <a:rPr lang="en-US" sz="4400" dirty="0"/>
              <a:t>Imagine you want to design a new environment for using or benchmarking RL. </a:t>
            </a:r>
            <a:br>
              <a:rPr lang="en-US" sz="4400" dirty="0"/>
            </a:br>
            <a:br>
              <a:rPr lang="en-US" sz="4400" dirty="0"/>
            </a:br>
            <a:endParaRPr lang="en-US" sz="4400" dirty="0"/>
          </a:p>
        </p:txBody>
      </p:sp>
    </p:spTree>
    <p:extLst>
      <p:ext uri="{BB962C8B-B14F-4D97-AF65-F5344CB8AC3E}">
        <p14:creationId xmlns:p14="http://schemas.microsoft.com/office/powerpoint/2010/main" val="2773753286"/>
      </p:ext>
    </p:extLst>
  </p:cSld>
  <p:clrMapOvr>
    <a:masterClrMapping/>
  </p:clrMapOvr>
  <mc:AlternateContent xmlns:mc="http://schemas.openxmlformats.org/markup-compatibility/2006" xmlns:p14="http://schemas.microsoft.com/office/powerpoint/2010/main">
    <mc:Choice Requires="p14">
      <p:transition spd="slow" p14:dur="2000" advTm="7494"/>
    </mc:Choice>
    <mc:Fallback xmlns="">
      <p:transition spd="slow" advTm="749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0FF4EC54-522E-46E5-BA32-F58D176C8158}"/>
                  </a:ext>
                </a:extLst>
              </p14:cNvPr>
              <p14:cNvContentPartPr/>
              <p14:nvPr/>
            </p14:nvContentPartPr>
            <p14:xfrm>
              <a:off x="-2597945" y="4731065"/>
              <a:ext cx="360" cy="360"/>
            </p14:xfrm>
          </p:contentPart>
        </mc:Choice>
        <mc:Fallback xmlns="">
          <p:pic>
            <p:nvPicPr>
              <p:cNvPr id="20" name="Ink 19">
                <a:extLst>
                  <a:ext uri="{FF2B5EF4-FFF2-40B4-BE49-F238E27FC236}">
                    <a16:creationId xmlns:a16="http://schemas.microsoft.com/office/drawing/2014/main" id="{0FF4EC54-522E-46E5-BA32-F58D176C8158}"/>
                  </a:ext>
                </a:extLst>
              </p:cNvPr>
              <p:cNvPicPr/>
              <p:nvPr/>
            </p:nvPicPr>
            <p:blipFill>
              <a:blip r:embed="rId6"/>
              <a:stretch>
                <a:fillRect/>
              </a:stretch>
            </p:blipFill>
            <p:spPr>
              <a:xfrm>
                <a:off x="-2606585" y="4722425"/>
                <a:ext cx="18000" cy="18000"/>
              </a:xfrm>
              <a:prstGeom prst="rect">
                <a:avLst/>
              </a:prstGeom>
            </p:spPr>
          </p:pic>
        </mc:Fallback>
      </mc:AlternateContent>
      <p:grpSp>
        <p:nvGrpSpPr>
          <p:cNvPr id="73" name="Group 72">
            <a:extLst>
              <a:ext uri="{FF2B5EF4-FFF2-40B4-BE49-F238E27FC236}">
                <a16:creationId xmlns:a16="http://schemas.microsoft.com/office/drawing/2014/main" id="{6E1363DE-52E2-49EE-BB8F-2FFB98B2679E}"/>
              </a:ext>
            </a:extLst>
          </p:cNvPr>
          <p:cNvGrpSpPr/>
          <p:nvPr/>
        </p:nvGrpSpPr>
        <p:grpSpPr>
          <a:xfrm>
            <a:off x="1225749" y="2338986"/>
            <a:ext cx="9705563" cy="4238553"/>
            <a:chOff x="551413" y="1477927"/>
            <a:chExt cx="10760824" cy="4699398"/>
          </a:xfrm>
        </p:grpSpPr>
        <p:grpSp>
          <p:nvGrpSpPr>
            <p:cNvPr id="15" name="Group 14">
              <a:extLst>
                <a:ext uri="{FF2B5EF4-FFF2-40B4-BE49-F238E27FC236}">
                  <a16:creationId xmlns:a16="http://schemas.microsoft.com/office/drawing/2014/main" id="{005CA472-A89C-4159-B5D2-486DC784C5BD}"/>
                </a:ext>
              </a:extLst>
            </p:cNvPr>
            <p:cNvGrpSpPr/>
            <p:nvPr/>
          </p:nvGrpSpPr>
          <p:grpSpPr>
            <a:xfrm>
              <a:off x="1149928" y="1489364"/>
              <a:ext cx="4592782" cy="3491346"/>
              <a:chOff x="1066800" y="1489364"/>
              <a:chExt cx="4592782" cy="3491346"/>
            </a:xfrm>
          </p:grpSpPr>
          <p:cxnSp>
            <p:nvCxnSpPr>
              <p:cNvPr id="5" name="Straight Connector 4">
                <a:extLst>
                  <a:ext uri="{FF2B5EF4-FFF2-40B4-BE49-F238E27FC236}">
                    <a16:creationId xmlns:a16="http://schemas.microsoft.com/office/drawing/2014/main" id="{471FDFD6-0E02-4F64-9F70-2797C1008780}"/>
                  </a:ext>
                </a:extLst>
              </p:cNvPr>
              <p:cNvCxnSpPr/>
              <p:nvPr/>
            </p:nvCxnSpPr>
            <p:spPr>
              <a:xfrm>
                <a:off x="1066800" y="1489364"/>
                <a:ext cx="0" cy="3491346"/>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9C0E323-CD69-4131-90D4-7FD55C292C0F}"/>
                  </a:ext>
                </a:extLst>
              </p:cNvPr>
              <p:cNvCxnSpPr/>
              <p:nvPr/>
            </p:nvCxnSpPr>
            <p:spPr>
              <a:xfrm>
                <a:off x="1066800" y="4980710"/>
                <a:ext cx="4592782"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F79B026B-EB03-4643-A1A4-9FDFB8D1DAFA}"/>
                </a:ext>
              </a:extLst>
            </p:cNvPr>
            <p:cNvGrpSpPr/>
            <p:nvPr/>
          </p:nvGrpSpPr>
          <p:grpSpPr>
            <a:xfrm>
              <a:off x="6719455" y="1489364"/>
              <a:ext cx="4592782" cy="3491346"/>
              <a:chOff x="6636327" y="1489364"/>
              <a:chExt cx="4592782" cy="3491346"/>
            </a:xfrm>
          </p:grpSpPr>
          <p:cxnSp>
            <p:nvCxnSpPr>
              <p:cNvPr id="12" name="Straight Connector 11">
                <a:extLst>
                  <a:ext uri="{FF2B5EF4-FFF2-40B4-BE49-F238E27FC236}">
                    <a16:creationId xmlns:a16="http://schemas.microsoft.com/office/drawing/2014/main" id="{DBEAAB3F-C34D-435E-81D0-9CD04AD09DA3}"/>
                  </a:ext>
                </a:extLst>
              </p:cNvPr>
              <p:cNvCxnSpPr/>
              <p:nvPr/>
            </p:nvCxnSpPr>
            <p:spPr>
              <a:xfrm>
                <a:off x="6636327" y="1489364"/>
                <a:ext cx="0" cy="3491346"/>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C74C7E4-3675-413B-B5C1-340E1755733C}"/>
                  </a:ext>
                </a:extLst>
              </p:cNvPr>
              <p:cNvCxnSpPr/>
              <p:nvPr/>
            </p:nvCxnSpPr>
            <p:spPr>
              <a:xfrm>
                <a:off x="6636327" y="4980710"/>
                <a:ext cx="4592782"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18" name="Google Shape;72;p14">
              <a:extLst>
                <a:ext uri="{FF2B5EF4-FFF2-40B4-BE49-F238E27FC236}">
                  <a16:creationId xmlns:a16="http://schemas.microsoft.com/office/drawing/2014/main" id="{00354138-707C-443A-892B-2E8E2417FD92}"/>
                </a:ext>
              </a:extLst>
            </p:cNvPr>
            <p:cNvSpPr txBox="1"/>
            <p:nvPr/>
          </p:nvSpPr>
          <p:spPr>
            <a:xfrm>
              <a:off x="1149928" y="5186728"/>
              <a:ext cx="4592782" cy="990597"/>
            </a:xfrm>
            <a:prstGeom prst="rect">
              <a:avLst/>
            </a:prstGeom>
            <a:noFill/>
            <a:ln>
              <a:noFill/>
            </a:ln>
          </p:spPr>
          <p:txBody>
            <a:bodyPr spcFirstLastPara="1" wrap="square" lIns="121900" tIns="121900" rIns="121900" bIns="121900" anchor="ctr" anchorCtr="0">
              <a:noAutofit/>
            </a:bodyPr>
            <a:lstStyle/>
            <a:p>
              <a:pPr algn="ctr"/>
              <a:r>
                <a:rPr lang="en-US" sz="5200" baseline="-25000" dirty="0">
                  <a:ea typeface="Spectral"/>
                  <a:cs typeface="Spectral"/>
                  <a:sym typeface="Spectral"/>
                </a:rPr>
                <a:t>Test Algorithm </a:t>
              </a:r>
            </a:p>
          </p:txBody>
        </p:sp>
        <p:sp>
          <p:nvSpPr>
            <p:cNvPr id="19" name="Google Shape;72;p14">
              <a:extLst>
                <a:ext uri="{FF2B5EF4-FFF2-40B4-BE49-F238E27FC236}">
                  <a16:creationId xmlns:a16="http://schemas.microsoft.com/office/drawing/2014/main" id="{9AC9035B-FE07-470F-8FAD-8AAD608A4327}"/>
                </a:ext>
              </a:extLst>
            </p:cNvPr>
            <p:cNvSpPr txBox="1"/>
            <p:nvPr/>
          </p:nvSpPr>
          <p:spPr>
            <a:xfrm>
              <a:off x="6719455" y="5186725"/>
              <a:ext cx="4592782" cy="990597"/>
            </a:xfrm>
            <a:prstGeom prst="rect">
              <a:avLst/>
            </a:prstGeom>
            <a:noFill/>
            <a:ln>
              <a:noFill/>
            </a:ln>
          </p:spPr>
          <p:txBody>
            <a:bodyPr spcFirstLastPara="1" wrap="square" lIns="121900" tIns="121900" rIns="121900" bIns="121900" anchor="ctr" anchorCtr="0">
              <a:noAutofit/>
            </a:bodyPr>
            <a:lstStyle/>
            <a:p>
              <a:pPr algn="ctr"/>
              <a:r>
                <a:rPr lang="en-US" sz="5200" baseline="-25000" dirty="0">
                  <a:ea typeface="Spectral"/>
                  <a:cs typeface="Spectral"/>
                  <a:sym typeface="Spectral"/>
                </a:rPr>
                <a:t>Other Algorithms</a:t>
              </a:r>
            </a:p>
          </p:txBody>
        </p:sp>
        <mc:AlternateContent xmlns:mc="http://schemas.openxmlformats.org/markup-compatibility/2006" xmlns:p14="http://schemas.microsoft.com/office/powerpoint/2010/main">
          <mc:Choice Requires="p14">
            <p:contentPart p14:bwMode="auto" r:id="rId7">
              <p14:nvContentPartPr>
                <p14:cNvPr id="68" name="Ink 67">
                  <a:extLst>
                    <a:ext uri="{FF2B5EF4-FFF2-40B4-BE49-F238E27FC236}">
                      <a16:creationId xmlns:a16="http://schemas.microsoft.com/office/drawing/2014/main" id="{B2073885-82C6-477E-BDBE-F3F0601D5637}"/>
                    </a:ext>
                  </a:extLst>
                </p14:cNvPr>
                <p14:cNvContentPartPr/>
                <p14:nvPr/>
              </p14:nvContentPartPr>
              <p14:xfrm>
                <a:off x="1149927" y="1947350"/>
                <a:ext cx="4484758" cy="3033078"/>
              </p14:xfrm>
            </p:contentPart>
          </mc:Choice>
          <mc:Fallback xmlns="">
            <p:pic>
              <p:nvPicPr>
                <p:cNvPr id="68" name="Ink 67">
                  <a:extLst>
                    <a:ext uri="{FF2B5EF4-FFF2-40B4-BE49-F238E27FC236}">
                      <a16:creationId xmlns:a16="http://schemas.microsoft.com/office/drawing/2014/main" id="{B2073885-82C6-477E-BDBE-F3F0601D5637}"/>
                    </a:ext>
                  </a:extLst>
                </p:cNvPr>
                <p:cNvPicPr/>
                <p:nvPr/>
              </p:nvPicPr>
              <p:blipFill>
                <a:blip r:embed="rId8"/>
                <a:stretch>
                  <a:fillRect/>
                </a:stretch>
              </p:blipFill>
              <p:spPr>
                <a:xfrm>
                  <a:off x="1107619" y="1905438"/>
                  <a:ext cx="10285265" cy="3124618"/>
                </a:xfrm>
                <a:prstGeom prst="rect">
                  <a:avLst/>
                </a:prstGeom>
              </p:spPr>
            </p:pic>
          </mc:Fallback>
        </mc:AlternateContent>
        <p:sp>
          <p:nvSpPr>
            <p:cNvPr id="69" name="TextBox 68">
              <a:extLst>
                <a:ext uri="{FF2B5EF4-FFF2-40B4-BE49-F238E27FC236}">
                  <a16:creationId xmlns:a16="http://schemas.microsoft.com/office/drawing/2014/main" id="{3945246E-CDEB-48F8-9BE5-D0640C3A893B}"/>
                </a:ext>
              </a:extLst>
            </p:cNvPr>
            <p:cNvSpPr txBox="1"/>
            <p:nvPr/>
          </p:nvSpPr>
          <p:spPr>
            <a:xfrm rot="16200000">
              <a:off x="-969146" y="3004091"/>
              <a:ext cx="3502783" cy="461665"/>
            </a:xfrm>
            <a:prstGeom prst="rect">
              <a:avLst/>
            </a:prstGeom>
            <a:noFill/>
          </p:spPr>
          <p:txBody>
            <a:bodyPr wrap="square" rtlCol="0">
              <a:spAutoFit/>
            </a:bodyPr>
            <a:lstStyle/>
            <a:p>
              <a:pPr algn="ctr"/>
              <a:r>
                <a:rPr lang="en-US" sz="2400" dirty="0"/>
                <a:t>Performance</a:t>
              </a:r>
            </a:p>
          </p:txBody>
        </p:sp>
        <p:sp>
          <p:nvSpPr>
            <p:cNvPr id="70" name="TextBox 69">
              <a:extLst>
                <a:ext uri="{FF2B5EF4-FFF2-40B4-BE49-F238E27FC236}">
                  <a16:creationId xmlns:a16="http://schemas.microsoft.com/office/drawing/2014/main" id="{759D5E06-9A54-4D36-B5D7-D08F5D981FA4}"/>
                </a:ext>
              </a:extLst>
            </p:cNvPr>
            <p:cNvSpPr txBox="1"/>
            <p:nvPr/>
          </p:nvSpPr>
          <p:spPr>
            <a:xfrm rot="16200000">
              <a:off x="4600380" y="2998486"/>
              <a:ext cx="3502783" cy="461665"/>
            </a:xfrm>
            <a:prstGeom prst="rect">
              <a:avLst/>
            </a:prstGeom>
            <a:noFill/>
          </p:spPr>
          <p:txBody>
            <a:bodyPr wrap="square" rtlCol="0">
              <a:spAutoFit/>
            </a:bodyPr>
            <a:lstStyle/>
            <a:p>
              <a:pPr algn="ctr"/>
              <a:r>
                <a:rPr lang="en-US" sz="2400" dirty="0"/>
                <a:t>Performance</a:t>
              </a:r>
            </a:p>
          </p:txBody>
        </p:sp>
        <p:sp>
          <p:nvSpPr>
            <p:cNvPr id="71" name="TextBox 70">
              <a:extLst>
                <a:ext uri="{FF2B5EF4-FFF2-40B4-BE49-F238E27FC236}">
                  <a16:creationId xmlns:a16="http://schemas.microsoft.com/office/drawing/2014/main" id="{5076005F-30FB-4688-9360-32A0FD609F6C}"/>
                </a:ext>
              </a:extLst>
            </p:cNvPr>
            <p:cNvSpPr txBox="1"/>
            <p:nvPr/>
          </p:nvSpPr>
          <p:spPr>
            <a:xfrm>
              <a:off x="1149927" y="5067536"/>
              <a:ext cx="4592782" cy="461665"/>
            </a:xfrm>
            <a:prstGeom prst="rect">
              <a:avLst/>
            </a:prstGeom>
            <a:noFill/>
          </p:spPr>
          <p:txBody>
            <a:bodyPr wrap="square" rtlCol="0">
              <a:spAutoFit/>
            </a:bodyPr>
            <a:lstStyle/>
            <a:p>
              <a:pPr algn="ctr"/>
              <a:r>
                <a:rPr lang="en-US" sz="2400" dirty="0"/>
                <a:t>Timesteps</a:t>
              </a:r>
            </a:p>
          </p:txBody>
        </p:sp>
        <p:sp>
          <p:nvSpPr>
            <p:cNvPr id="72" name="TextBox 71">
              <a:extLst>
                <a:ext uri="{FF2B5EF4-FFF2-40B4-BE49-F238E27FC236}">
                  <a16:creationId xmlns:a16="http://schemas.microsoft.com/office/drawing/2014/main" id="{C4073638-3322-4D64-AACE-C4DD51140697}"/>
                </a:ext>
              </a:extLst>
            </p:cNvPr>
            <p:cNvSpPr txBox="1"/>
            <p:nvPr/>
          </p:nvSpPr>
          <p:spPr>
            <a:xfrm>
              <a:off x="6719455" y="5067536"/>
              <a:ext cx="4592782" cy="461665"/>
            </a:xfrm>
            <a:prstGeom prst="rect">
              <a:avLst/>
            </a:prstGeom>
            <a:noFill/>
          </p:spPr>
          <p:txBody>
            <a:bodyPr wrap="square" rtlCol="0">
              <a:spAutoFit/>
            </a:bodyPr>
            <a:lstStyle/>
            <a:p>
              <a:pPr algn="ctr"/>
              <a:r>
                <a:rPr lang="en-US" sz="2400" dirty="0"/>
                <a:t>Timesteps</a:t>
              </a:r>
            </a:p>
          </p:txBody>
        </p:sp>
      </p:grpSp>
      <p:sp>
        <p:nvSpPr>
          <p:cNvPr id="75" name="Title 1">
            <a:extLst>
              <a:ext uri="{FF2B5EF4-FFF2-40B4-BE49-F238E27FC236}">
                <a16:creationId xmlns:a16="http://schemas.microsoft.com/office/drawing/2014/main" id="{2FF54084-CC9B-4E7C-8F64-FD73BB7DAC1F}"/>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A New Concern: Overfitting</a:t>
            </a:r>
          </a:p>
        </p:txBody>
      </p:sp>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19479A75-4EFD-42E5-924A-4B370823EEB2}"/>
                  </a:ext>
                </a:extLst>
              </p14:cNvPr>
              <p14:cNvContentPartPr/>
              <p14:nvPr/>
            </p14:nvContentPartPr>
            <p14:xfrm>
              <a:off x="6817357" y="5315415"/>
              <a:ext cx="4148891" cy="158377"/>
            </p14:xfrm>
          </p:contentPart>
        </mc:Choice>
        <mc:Fallback xmlns="">
          <p:pic>
            <p:nvPicPr>
              <p:cNvPr id="3" name="Ink 2">
                <a:extLst>
                  <a:ext uri="{FF2B5EF4-FFF2-40B4-BE49-F238E27FC236}">
                    <a16:creationId xmlns:a16="http://schemas.microsoft.com/office/drawing/2014/main" id="{19479A75-4EFD-42E5-924A-4B370823EEB2}"/>
                  </a:ext>
                </a:extLst>
              </p:cNvPr>
              <p:cNvPicPr/>
              <p:nvPr/>
            </p:nvPicPr>
            <p:blipFill>
              <a:blip r:embed="rId10"/>
              <a:stretch>
                <a:fillRect/>
              </a:stretch>
            </p:blipFill>
            <p:spPr>
              <a:xfrm>
                <a:off x="6779558" y="5277261"/>
                <a:ext cx="4224489" cy="234326"/>
              </a:xfrm>
              <a:prstGeom prst="rect">
                <a:avLst/>
              </a:prstGeom>
            </p:spPr>
          </p:pic>
        </mc:Fallback>
      </mc:AlternateContent>
    </p:spTree>
    <p:extLst>
      <p:ext uri="{BB962C8B-B14F-4D97-AF65-F5344CB8AC3E}">
        <p14:creationId xmlns:p14="http://schemas.microsoft.com/office/powerpoint/2010/main" val="3445123928"/>
      </p:ext>
    </p:extLst>
  </p:cSld>
  <p:clrMapOvr>
    <a:masterClrMapping/>
  </p:clrMapOvr>
  <mc:AlternateContent xmlns:mc="http://schemas.openxmlformats.org/markup-compatibility/2006" xmlns:p14="http://schemas.microsoft.com/office/powerpoint/2010/main">
    <mc:Choice Requires="p14">
      <p:transition spd="slow" p14:dur="2000" advTm="3361"/>
    </mc:Choice>
    <mc:Fallback xmlns="">
      <p:transition spd="slow" advTm="336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0FF4EC54-522E-46E5-BA32-F58D176C8158}"/>
                  </a:ext>
                </a:extLst>
              </p14:cNvPr>
              <p14:cNvContentPartPr/>
              <p14:nvPr/>
            </p14:nvContentPartPr>
            <p14:xfrm>
              <a:off x="-2597945" y="4731065"/>
              <a:ext cx="360" cy="360"/>
            </p14:xfrm>
          </p:contentPart>
        </mc:Choice>
        <mc:Fallback xmlns="">
          <p:pic>
            <p:nvPicPr>
              <p:cNvPr id="20" name="Ink 19">
                <a:extLst>
                  <a:ext uri="{FF2B5EF4-FFF2-40B4-BE49-F238E27FC236}">
                    <a16:creationId xmlns:a16="http://schemas.microsoft.com/office/drawing/2014/main" id="{0FF4EC54-522E-46E5-BA32-F58D176C8158}"/>
                  </a:ext>
                </a:extLst>
              </p:cNvPr>
              <p:cNvPicPr/>
              <p:nvPr/>
            </p:nvPicPr>
            <p:blipFill>
              <a:blip r:embed="rId6"/>
              <a:stretch>
                <a:fillRect/>
              </a:stretch>
            </p:blipFill>
            <p:spPr>
              <a:xfrm>
                <a:off x="-2606585" y="4722425"/>
                <a:ext cx="18000" cy="18000"/>
              </a:xfrm>
              <a:prstGeom prst="rect">
                <a:avLst/>
              </a:prstGeom>
            </p:spPr>
          </p:pic>
        </mc:Fallback>
      </mc:AlternateContent>
      <p:grpSp>
        <p:nvGrpSpPr>
          <p:cNvPr id="73" name="Group 72">
            <a:extLst>
              <a:ext uri="{FF2B5EF4-FFF2-40B4-BE49-F238E27FC236}">
                <a16:creationId xmlns:a16="http://schemas.microsoft.com/office/drawing/2014/main" id="{6E1363DE-52E2-49EE-BB8F-2FFB98B2679E}"/>
              </a:ext>
            </a:extLst>
          </p:cNvPr>
          <p:cNvGrpSpPr/>
          <p:nvPr/>
        </p:nvGrpSpPr>
        <p:grpSpPr>
          <a:xfrm>
            <a:off x="1225749" y="2338986"/>
            <a:ext cx="9705563" cy="4238553"/>
            <a:chOff x="551413" y="1477927"/>
            <a:chExt cx="10760824" cy="4699398"/>
          </a:xfrm>
        </p:grpSpPr>
        <p:grpSp>
          <p:nvGrpSpPr>
            <p:cNvPr id="15" name="Group 14">
              <a:extLst>
                <a:ext uri="{FF2B5EF4-FFF2-40B4-BE49-F238E27FC236}">
                  <a16:creationId xmlns:a16="http://schemas.microsoft.com/office/drawing/2014/main" id="{005CA472-A89C-4159-B5D2-486DC784C5BD}"/>
                </a:ext>
              </a:extLst>
            </p:cNvPr>
            <p:cNvGrpSpPr/>
            <p:nvPr/>
          </p:nvGrpSpPr>
          <p:grpSpPr>
            <a:xfrm>
              <a:off x="1149928" y="1489364"/>
              <a:ext cx="4592782" cy="3491346"/>
              <a:chOff x="1066800" y="1489364"/>
              <a:chExt cx="4592782" cy="3491346"/>
            </a:xfrm>
          </p:grpSpPr>
          <p:cxnSp>
            <p:nvCxnSpPr>
              <p:cNvPr id="5" name="Straight Connector 4">
                <a:extLst>
                  <a:ext uri="{FF2B5EF4-FFF2-40B4-BE49-F238E27FC236}">
                    <a16:creationId xmlns:a16="http://schemas.microsoft.com/office/drawing/2014/main" id="{471FDFD6-0E02-4F64-9F70-2797C1008780}"/>
                  </a:ext>
                </a:extLst>
              </p:cNvPr>
              <p:cNvCxnSpPr/>
              <p:nvPr/>
            </p:nvCxnSpPr>
            <p:spPr>
              <a:xfrm>
                <a:off x="1066800" y="1489364"/>
                <a:ext cx="0" cy="3491346"/>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9C0E323-CD69-4131-90D4-7FD55C292C0F}"/>
                  </a:ext>
                </a:extLst>
              </p:cNvPr>
              <p:cNvCxnSpPr/>
              <p:nvPr/>
            </p:nvCxnSpPr>
            <p:spPr>
              <a:xfrm>
                <a:off x="1066800" y="4980710"/>
                <a:ext cx="4592782"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F79B026B-EB03-4643-A1A4-9FDFB8D1DAFA}"/>
                </a:ext>
              </a:extLst>
            </p:cNvPr>
            <p:cNvGrpSpPr/>
            <p:nvPr/>
          </p:nvGrpSpPr>
          <p:grpSpPr>
            <a:xfrm>
              <a:off x="6719455" y="1489364"/>
              <a:ext cx="4592782" cy="3491346"/>
              <a:chOff x="6636327" y="1489364"/>
              <a:chExt cx="4592782" cy="3491346"/>
            </a:xfrm>
          </p:grpSpPr>
          <p:cxnSp>
            <p:nvCxnSpPr>
              <p:cNvPr id="12" name="Straight Connector 11">
                <a:extLst>
                  <a:ext uri="{FF2B5EF4-FFF2-40B4-BE49-F238E27FC236}">
                    <a16:creationId xmlns:a16="http://schemas.microsoft.com/office/drawing/2014/main" id="{DBEAAB3F-C34D-435E-81D0-9CD04AD09DA3}"/>
                  </a:ext>
                </a:extLst>
              </p:cNvPr>
              <p:cNvCxnSpPr/>
              <p:nvPr/>
            </p:nvCxnSpPr>
            <p:spPr>
              <a:xfrm>
                <a:off x="6636327" y="1489364"/>
                <a:ext cx="0" cy="3491346"/>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C74C7E4-3675-413B-B5C1-340E1755733C}"/>
                  </a:ext>
                </a:extLst>
              </p:cNvPr>
              <p:cNvCxnSpPr/>
              <p:nvPr/>
            </p:nvCxnSpPr>
            <p:spPr>
              <a:xfrm>
                <a:off x="6636327" y="4980710"/>
                <a:ext cx="4592782"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18" name="Google Shape;72;p14">
              <a:extLst>
                <a:ext uri="{FF2B5EF4-FFF2-40B4-BE49-F238E27FC236}">
                  <a16:creationId xmlns:a16="http://schemas.microsoft.com/office/drawing/2014/main" id="{00354138-707C-443A-892B-2E8E2417FD92}"/>
                </a:ext>
              </a:extLst>
            </p:cNvPr>
            <p:cNvSpPr txBox="1"/>
            <p:nvPr/>
          </p:nvSpPr>
          <p:spPr>
            <a:xfrm>
              <a:off x="1149928" y="5186728"/>
              <a:ext cx="4592782" cy="990597"/>
            </a:xfrm>
            <a:prstGeom prst="rect">
              <a:avLst/>
            </a:prstGeom>
            <a:noFill/>
            <a:ln>
              <a:noFill/>
            </a:ln>
          </p:spPr>
          <p:txBody>
            <a:bodyPr spcFirstLastPara="1" wrap="square" lIns="121900" tIns="121900" rIns="121900" bIns="121900" anchor="ctr" anchorCtr="0">
              <a:noAutofit/>
            </a:bodyPr>
            <a:lstStyle/>
            <a:p>
              <a:pPr algn="ctr"/>
              <a:r>
                <a:rPr lang="en-US" sz="5200" baseline="-25000" dirty="0">
                  <a:ea typeface="Spectral"/>
                  <a:cs typeface="Spectral"/>
                  <a:sym typeface="Spectral"/>
                </a:rPr>
                <a:t>Test Algorithm </a:t>
              </a:r>
            </a:p>
          </p:txBody>
        </p:sp>
        <p:sp>
          <p:nvSpPr>
            <p:cNvPr id="19" name="Google Shape;72;p14">
              <a:extLst>
                <a:ext uri="{FF2B5EF4-FFF2-40B4-BE49-F238E27FC236}">
                  <a16:creationId xmlns:a16="http://schemas.microsoft.com/office/drawing/2014/main" id="{9AC9035B-FE07-470F-8FAD-8AAD608A4327}"/>
                </a:ext>
              </a:extLst>
            </p:cNvPr>
            <p:cNvSpPr txBox="1"/>
            <p:nvPr/>
          </p:nvSpPr>
          <p:spPr>
            <a:xfrm>
              <a:off x="6719455" y="5186725"/>
              <a:ext cx="4592782" cy="990597"/>
            </a:xfrm>
            <a:prstGeom prst="rect">
              <a:avLst/>
            </a:prstGeom>
            <a:noFill/>
            <a:ln>
              <a:noFill/>
            </a:ln>
          </p:spPr>
          <p:txBody>
            <a:bodyPr spcFirstLastPara="1" wrap="square" lIns="121900" tIns="121900" rIns="121900" bIns="121900" anchor="ctr" anchorCtr="0">
              <a:noAutofit/>
            </a:bodyPr>
            <a:lstStyle/>
            <a:p>
              <a:pPr algn="ctr"/>
              <a:r>
                <a:rPr lang="en-US" sz="5200" baseline="-25000" dirty="0">
                  <a:ea typeface="Spectral"/>
                  <a:cs typeface="Spectral"/>
                  <a:sym typeface="Spectral"/>
                </a:rPr>
                <a:t>Other Algorithms</a:t>
              </a:r>
            </a:p>
          </p:txBody>
        </p:sp>
        <mc:AlternateContent xmlns:mc="http://schemas.openxmlformats.org/markup-compatibility/2006" xmlns:p14="http://schemas.microsoft.com/office/powerpoint/2010/main">
          <mc:Choice Requires="p14">
            <p:contentPart p14:bwMode="auto" r:id="rId7">
              <p14:nvContentPartPr>
                <p14:cNvPr id="68" name="Ink 67">
                  <a:extLst>
                    <a:ext uri="{FF2B5EF4-FFF2-40B4-BE49-F238E27FC236}">
                      <a16:creationId xmlns:a16="http://schemas.microsoft.com/office/drawing/2014/main" id="{B2073885-82C6-477E-BDBE-F3F0601D5637}"/>
                    </a:ext>
                  </a:extLst>
                </p14:cNvPr>
                <p14:cNvContentPartPr/>
                <p14:nvPr/>
              </p14:nvContentPartPr>
              <p14:xfrm>
                <a:off x="1149927" y="1947350"/>
                <a:ext cx="4484758" cy="3033078"/>
              </p14:xfrm>
            </p:contentPart>
          </mc:Choice>
          <mc:Fallback xmlns="">
            <p:pic>
              <p:nvPicPr>
                <p:cNvPr id="68" name="Ink 67">
                  <a:extLst>
                    <a:ext uri="{FF2B5EF4-FFF2-40B4-BE49-F238E27FC236}">
                      <a16:creationId xmlns:a16="http://schemas.microsoft.com/office/drawing/2014/main" id="{B2073885-82C6-477E-BDBE-F3F0601D5637}"/>
                    </a:ext>
                  </a:extLst>
                </p:cNvPr>
                <p:cNvPicPr/>
                <p:nvPr/>
              </p:nvPicPr>
              <p:blipFill>
                <a:blip r:embed="rId8"/>
                <a:stretch>
                  <a:fillRect/>
                </a:stretch>
              </p:blipFill>
              <p:spPr>
                <a:xfrm>
                  <a:off x="1107619" y="1905438"/>
                  <a:ext cx="10285265" cy="3124618"/>
                </a:xfrm>
                <a:prstGeom prst="rect">
                  <a:avLst/>
                </a:prstGeom>
              </p:spPr>
            </p:pic>
          </mc:Fallback>
        </mc:AlternateContent>
        <p:sp>
          <p:nvSpPr>
            <p:cNvPr id="69" name="TextBox 68">
              <a:extLst>
                <a:ext uri="{FF2B5EF4-FFF2-40B4-BE49-F238E27FC236}">
                  <a16:creationId xmlns:a16="http://schemas.microsoft.com/office/drawing/2014/main" id="{3945246E-CDEB-48F8-9BE5-D0640C3A893B}"/>
                </a:ext>
              </a:extLst>
            </p:cNvPr>
            <p:cNvSpPr txBox="1"/>
            <p:nvPr/>
          </p:nvSpPr>
          <p:spPr>
            <a:xfrm rot="16200000">
              <a:off x="-969146" y="3004091"/>
              <a:ext cx="3502783" cy="461665"/>
            </a:xfrm>
            <a:prstGeom prst="rect">
              <a:avLst/>
            </a:prstGeom>
            <a:noFill/>
          </p:spPr>
          <p:txBody>
            <a:bodyPr wrap="square" rtlCol="0">
              <a:spAutoFit/>
            </a:bodyPr>
            <a:lstStyle/>
            <a:p>
              <a:pPr algn="ctr"/>
              <a:r>
                <a:rPr lang="en-US" sz="2400" dirty="0"/>
                <a:t>Performance</a:t>
              </a:r>
            </a:p>
          </p:txBody>
        </p:sp>
        <p:sp>
          <p:nvSpPr>
            <p:cNvPr id="70" name="TextBox 69">
              <a:extLst>
                <a:ext uri="{FF2B5EF4-FFF2-40B4-BE49-F238E27FC236}">
                  <a16:creationId xmlns:a16="http://schemas.microsoft.com/office/drawing/2014/main" id="{759D5E06-9A54-4D36-B5D7-D08F5D981FA4}"/>
                </a:ext>
              </a:extLst>
            </p:cNvPr>
            <p:cNvSpPr txBox="1"/>
            <p:nvPr/>
          </p:nvSpPr>
          <p:spPr>
            <a:xfrm rot="16200000">
              <a:off x="4600380" y="2998486"/>
              <a:ext cx="3502783" cy="461665"/>
            </a:xfrm>
            <a:prstGeom prst="rect">
              <a:avLst/>
            </a:prstGeom>
            <a:noFill/>
          </p:spPr>
          <p:txBody>
            <a:bodyPr wrap="square" rtlCol="0">
              <a:spAutoFit/>
            </a:bodyPr>
            <a:lstStyle/>
            <a:p>
              <a:pPr algn="ctr"/>
              <a:r>
                <a:rPr lang="en-US" sz="2400" dirty="0"/>
                <a:t>Performance</a:t>
              </a:r>
            </a:p>
          </p:txBody>
        </p:sp>
        <p:sp>
          <p:nvSpPr>
            <p:cNvPr id="71" name="TextBox 70">
              <a:extLst>
                <a:ext uri="{FF2B5EF4-FFF2-40B4-BE49-F238E27FC236}">
                  <a16:creationId xmlns:a16="http://schemas.microsoft.com/office/drawing/2014/main" id="{5076005F-30FB-4688-9360-32A0FD609F6C}"/>
                </a:ext>
              </a:extLst>
            </p:cNvPr>
            <p:cNvSpPr txBox="1"/>
            <p:nvPr/>
          </p:nvSpPr>
          <p:spPr>
            <a:xfrm>
              <a:off x="1149927" y="5067536"/>
              <a:ext cx="4592782" cy="461665"/>
            </a:xfrm>
            <a:prstGeom prst="rect">
              <a:avLst/>
            </a:prstGeom>
            <a:noFill/>
          </p:spPr>
          <p:txBody>
            <a:bodyPr wrap="square" rtlCol="0">
              <a:spAutoFit/>
            </a:bodyPr>
            <a:lstStyle/>
            <a:p>
              <a:pPr algn="ctr"/>
              <a:r>
                <a:rPr lang="en-US" sz="2400" dirty="0"/>
                <a:t>Timesteps</a:t>
              </a:r>
            </a:p>
          </p:txBody>
        </p:sp>
        <p:sp>
          <p:nvSpPr>
            <p:cNvPr id="72" name="TextBox 71">
              <a:extLst>
                <a:ext uri="{FF2B5EF4-FFF2-40B4-BE49-F238E27FC236}">
                  <a16:creationId xmlns:a16="http://schemas.microsoft.com/office/drawing/2014/main" id="{C4073638-3322-4D64-AACE-C4DD51140697}"/>
                </a:ext>
              </a:extLst>
            </p:cNvPr>
            <p:cNvSpPr txBox="1"/>
            <p:nvPr/>
          </p:nvSpPr>
          <p:spPr>
            <a:xfrm>
              <a:off x="6719455" y="5067536"/>
              <a:ext cx="4592782" cy="461665"/>
            </a:xfrm>
            <a:prstGeom prst="rect">
              <a:avLst/>
            </a:prstGeom>
            <a:noFill/>
          </p:spPr>
          <p:txBody>
            <a:bodyPr wrap="square" rtlCol="0">
              <a:spAutoFit/>
            </a:bodyPr>
            <a:lstStyle/>
            <a:p>
              <a:pPr algn="ctr"/>
              <a:r>
                <a:rPr lang="en-US" sz="2400" dirty="0"/>
                <a:t>Timesteps</a:t>
              </a:r>
            </a:p>
          </p:txBody>
        </p:sp>
      </p:grpSp>
      <p:sp>
        <p:nvSpPr>
          <p:cNvPr id="75" name="Title 1">
            <a:extLst>
              <a:ext uri="{FF2B5EF4-FFF2-40B4-BE49-F238E27FC236}">
                <a16:creationId xmlns:a16="http://schemas.microsoft.com/office/drawing/2014/main" id="{2FF54084-CC9B-4E7C-8F64-FD73BB7DAC1F}"/>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A New Concern: Overfitting</a:t>
            </a:r>
          </a:p>
        </p:txBody>
      </p:sp>
      <p:sp>
        <p:nvSpPr>
          <p:cNvPr id="76" name="Title 1">
            <a:extLst>
              <a:ext uri="{FF2B5EF4-FFF2-40B4-BE49-F238E27FC236}">
                <a16:creationId xmlns:a16="http://schemas.microsoft.com/office/drawing/2014/main" id="{D80F0676-4F73-4F37-AC09-2481AD2473BE}"/>
              </a:ext>
            </a:extLst>
          </p:cNvPr>
          <p:cNvSpPr txBox="1">
            <a:spLocks/>
          </p:cNvSpPr>
          <p:nvPr/>
        </p:nvSpPr>
        <p:spPr>
          <a:xfrm>
            <a:off x="969227" y="899771"/>
            <a:ext cx="10253546" cy="1385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mn-lt"/>
              </a:rPr>
              <a:t>Can reward functions be </a:t>
            </a:r>
            <a:r>
              <a:rPr lang="en-US" sz="4000" i="1" dirty="0">
                <a:latin typeface="+mn-lt"/>
              </a:rPr>
              <a:t>overfit </a:t>
            </a:r>
            <a:r>
              <a:rPr lang="en-US" sz="4000" dirty="0">
                <a:latin typeface="+mn-lt"/>
              </a:rPr>
              <a:t>to learning algorithms and hyperparameters?</a:t>
            </a:r>
          </a:p>
        </p:txBody>
      </p:sp>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19479A75-4EFD-42E5-924A-4B370823EEB2}"/>
                  </a:ext>
                </a:extLst>
              </p14:cNvPr>
              <p14:cNvContentPartPr/>
              <p14:nvPr/>
            </p14:nvContentPartPr>
            <p14:xfrm>
              <a:off x="6817357" y="5315415"/>
              <a:ext cx="4148891" cy="158377"/>
            </p14:xfrm>
          </p:contentPart>
        </mc:Choice>
        <mc:Fallback xmlns="">
          <p:pic>
            <p:nvPicPr>
              <p:cNvPr id="3" name="Ink 2">
                <a:extLst>
                  <a:ext uri="{FF2B5EF4-FFF2-40B4-BE49-F238E27FC236}">
                    <a16:creationId xmlns:a16="http://schemas.microsoft.com/office/drawing/2014/main" id="{19479A75-4EFD-42E5-924A-4B370823EEB2}"/>
                  </a:ext>
                </a:extLst>
              </p:cNvPr>
              <p:cNvPicPr/>
              <p:nvPr/>
            </p:nvPicPr>
            <p:blipFill>
              <a:blip r:embed="rId10"/>
              <a:stretch>
                <a:fillRect/>
              </a:stretch>
            </p:blipFill>
            <p:spPr>
              <a:xfrm>
                <a:off x="6779558" y="5277261"/>
                <a:ext cx="4224489" cy="234326"/>
              </a:xfrm>
              <a:prstGeom prst="rect">
                <a:avLst/>
              </a:prstGeom>
            </p:spPr>
          </p:pic>
        </mc:Fallback>
      </mc:AlternateContent>
    </p:spTree>
    <p:extLst>
      <p:ext uri="{BB962C8B-B14F-4D97-AF65-F5344CB8AC3E}">
        <p14:creationId xmlns:p14="http://schemas.microsoft.com/office/powerpoint/2010/main" val="3696789834"/>
      </p:ext>
    </p:extLst>
  </p:cSld>
  <p:clrMapOvr>
    <a:masterClrMapping/>
  </p:clrMapOvr>
  <mc:AlternateContent xmlns:mc="http://schemas.openxmlformats.org/markup-compatibility/2006" xmlns:p14="http://schemas.microsoft.com/office/powerpoint/2010/main">
    <mc:Choice Requires="p14">
      <p:transition spd="slow" p14:dur="2000" advTm="12004"/>
    </mc:Choice>
    <mc:Fallback xmlns="">
      <p:transition spd="slow" advTm="1200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0FF4EC54-522E-46E5-BA32-F58D176C8158}"/>
                  </a:ext>
                </a:extLst>
              </p14:cNvPr>
              <p14:cNvContentPartPr/>
              <p14:nvPr/>
            </p14:nvContentPartPr>
            <p14:xfrm>
              <a:off x="-2597945" y="4731065"/>
              <a:ext cx="360" cy="360"/>
            </p14:xfrm>
          </p:contentPart>
        </mc:Choice>
        <mc:Fallback xmlns="">
          <p:pic>
            <p:nvPicPr>
              <p:cNvPr id="20" name="Ink 19">
                <a:extLst>
                  <a:ext uri="{FF2B5EF4-FFF2-40B4-BE49-F238E27FC236}">
                    <a16:creationId xmlns:a16="http://schemas.microsoft.com/office/drawing/2014/main" id="{0FF4EC54-522E-46E5-BA32-F58D176C8158}"/>
                  </a:ext>
                </a:extLst>
              </p:cNvPr>
              <p:cNvPicPr/>
              <p:nvPr/>
            </p:nvPicPr>
            <p:blipFill>
              <a:blip r:embed="rId6"/>
              <a:stretch>
                <a:fillRect/>
              </a:stretch>
            </p:blipFill>
            <p:spPr>
              <a:xfrm>
                <a:off x="-2606585" y="4722425"/>
                <a:ext cx="18000" cy="18000"/>
              </a:xfrm>
              <a:prstGeom prst="rect">
                <a:avLst/>
              </a:prstGeom>
            </p:spPr>
          </p:pic>
        </mc:Fallback>
      </mc:AlternateContent>
      <p:grpSp>
        <p:nvGrpSpPr>
          <p:cNvPr id="73" name="Group 72">
            <a:extLst>
              <a:ext uri="{FF2B5EF4-FFF2-40B4-BE49-F238E27FC236}">
                <a16:creationId xmlns:a16="http://schemas.microsoft.com/office/drawing/2014/main" id="{6E1363DE-52E2-49EE-BB8F-2FFB98B2679E}"/>
              </a:ext>
            </a:extLst>
          </p:cNvPr>
          <p:cNvGrpSpPr/>
          <p:nvPr/>
        </p:nvGrpSpPr>
        <p:grpSpPr>
          <a:xfrm>
            <a:off x="1225749" y="2338986"/>
            <a:ext cx="9705563" cy="4238553"/>
            <a:chOff x="551413" y="1477927"/>
            <a:chExt cx="10760824" cy="4699398"/>
          </a:xfrm>
        </p:grpSpPr>
        <p:grpSp>
          <p:nvGrpSpPr>
            <p:cNvPr id="15" name="Group 14">
              <a:extLst>
                <a:ext uri="{FF2B5EF4-FFF2-40B4-BE49-F238E27FC236}">
                  <a16:creationId xmlns:a16="http://schemas.microsoft.com/office/drawing/2014/main" id="{005CA472-A89C-4159-B5D2-486DC784C5BD}"/>
                </a:ext>
              </a:extLst>
            </p:cNvPr>
            <p:cNvGrpSpPr/>
            <p:nvPr/>
          </p:nvGrpSpPr>
          <p:grpSpPr>
            <a:xfrm>
              <a:off x="1149928" y="1489364"/>
              <a:ext cx="4592782" cy="3491346"/>
              <a:chOff x="1066800" y="1489364"/>
              <a:chExt cx="4592782" cy="3491346"/>
            </a:xfrm>
          </p:grpSpPr>
          <p:cxnSp>
            <p:nvCxnSpPr>
              <p:cNvPr id="5" name="Straight Connector 4">
                <a:extLst>
                  <a:ext uri="{FF2B5EF4-FFF2-40B4-BE49-F238E27FC236}">
                    <a16:creationId xmlns:a16="http://schemas.microsoft.com/office/drawing/2014/main" id="{471FDFD6-0E02-4F64-9F70-2797C1008780}"/>
                  </a:ext>
                </a:extLst>
              </p:cNvPr>
              <p:cNvCxnSpPr/>
              <p:nvPr/>
            </p:nvCxnSpPr>
            <p:spPr>
              <a:xfrm>
                <a:off x="1066800" y="1489364"/>
                <a:ext cx="0" cy="3491346"/>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9C0E323-CD69-4131-90D4-7FD55C292C0F}"/>
                  </a:ext>
                </a:extLst>
              </p:cNvPr>
              <p:cNvCxnSpPr/>
              <p:nvPr/>
            </p:nvCxnSpPr>
            <p:spPr>
              <a:xfrm>
                <a:off x="1066800" y="4980710"/>
                <a:ext cx="4592782"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F79B026B-EB03-4643-A1A4-9FDFB8D1DAFA}"/>
                </a:ext>
              </a:extLst>
            </p:cNvPr>
            <p:cNvGrpSpPr/>
            <p:nvPr/>
          </p:nvGrpSpPr>
          <p:grpSpPr>
            <a:xfrm>
              <a:off x="6719455" y="1489364"/>
              <a:ext cx="4592782" cy="3491346"/>
              <a:chOff x="6636327" y="1489364"/>
              <a:chExt cx="4592782" cy="3491346"/>
            </a:xfrm>
          </p:grpSpPr>
          <p:cxnSp>
            <p:nvCxnSpPr>
              <p:cNvPr id="12" name="Straight Connector 11">
                <a:extLst>
                  <a:ext uri="{FF2B5EF4-FFF2-40B4-BE49-F238E27FC236}">
                    <a16:creationId xmlns:a16="http://schemas.microsoft.com/office/drawing/2014/main" id="{DBEAAB3F-C34D-435E-81D0-9CD04AD09DA3}"/>
                  </a:ext>
                </a:extLst>
              </p:cNvPr>
              <p:cNvCxnSpPr/>
              <p:nvPr/>
            </p:nvCxnSpPr>
            <p:spPr>
              <a:xfrm>
                <a:off x="6636327" y="1489364"/>
                <a:ext cx="0" cy="3491346"/>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C74C7E4-3675-413B-B5C1-340E1755733C}"/>
                  </a:ext>
                </a:extLst>
              </p:cNvPr>
              <p:cNvCxnSpPr/>
              <p:nvPr/>
            </p:nvCxnSpPr>
            <p:spPr>
              <a:xfrm>
                <a:off x="6636327" y="4980710"/>
                <a:ext cx="4592782"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18" name="Google Shape;72;p14">
              <a:extLst>
                <a:ext uri="{FF2B5EF4-FFF2-40B4-BE49-F238E27FC236}">
                  <a16:creationId xmlns:a16="http://schemas.microsoft.com/office/drawing/2014/main" id="{00354138-707C-443A-892B-2E8E2417FD92}"/>
                </a:ext>
              </a:extLst>
            </p:cNvPr>
            <p:cNvSpPr txBox="1"/>
            <p:nvPr/>
          </p:nvSpPr>
          <p:spPr>
            <a:xfrm>
              <a:off x="1149928" y="5186728"/>
              <a:ext cx="4592782" cy="990597"/>
            </a:xfrm>
            <a:prstGeom prst="rect">
              <a:avLst/>
            </a:prstGeom>
            <a:noFill/>
            <a:ln>
              <a:noFill/>
            </a:ln>
          </p:spPr>
          <p:txBody>
            <a:bodyPr spcFirstLastPara="1" wrap="square" lIns="121900" tIns="121900" rIns="121900" bIns="121900" anchor="ctr" anchorCtr="0">
              <a:noAutofit/>
            </a:bodyPr>
            <a:lstStyle/>
            <a:p>
              <a:pPr algn="ctr"/>
              <a:r>
                <a:rPr lang="en-US" sz="5200" baseline="-25000" dirty="0">
                  <a:ea typeface="Spectral"/>
                  <a:cs typeface="Spectral"/>
                  <a:sym typeface="Spectral"/>
                </a:rPr>
                <a:t>Test Algorithm </a:t>
              </a:r>
            </a:p>
          </p:txBody>
        </p:sp>
        <p:sp>
          <p:nvSpPr>
            <p:cNvPr id="19" name="Google Shape;72;p14">
              <a:extLst>
                <a:ext uri="{FF2B5EF4-FFF2-40B4-BE49-F238E27FC236}">
                  <a16:creationId xmlns:a16="http://schemas.microsoft.com/office/drawing/2014/main" id="{9AC9035B-FE07-470F-8FAD-8AAD608A4327}"/>
                </a:ext>
              </a:extLst>
            </p:cNvPr>
            <p:cNvSpPr txBox="1"/>
            <p:nvPr/>
          </p:nvSpPr>
          <p:spPr>
            <a:xfrm>
              <a:off x="6719455" y="5186725"/>
              <a:ext cx="4592782" cy="990597"/>
            </a:xfrm>
            <a:prstGeom prst="rect">
              <a:avLst/>
            </a:prstGeom>
            <a:noFill/>
            <a:ln>
              <a:noFill/>
            </a:ln>
          </p:spPr>
          <p:txBody>
            <a:bodyPr spcFirstLastPara="1" wrap="square" lIns="121900" tIns="121900" rIns="121900" bIns="121900" anchor="ctr" anchorCtr="0">
              <a:noAutofit/>
            </a:bodyPr>
            <a:lstStyle/>
            <a:p>
              <a:pPr algn="ctr"/>
              <a:r>
                <a:rPr lang="en-US" sz="5200" baseline="-25000" dirty="0">
                  <a:ea typeface="Spectral"/>
                  <a:cs typeface="Spectral"/>
                  <a:sym typeface="Spectral"/>
                </a:rPr>
                <a:t>Other Algorithms</a:t>
              </a:r>
            </a:p>
          </p:txBody>
        </p:sp>
        <mc:AlternateContent xmlns:mc="http://schemas.openxmlformats.org/markup-compatibility/2006" xmlns:p14="http://schemas.microsoft.com/office/powerpoint/2010/main">
          <mc:Choice Requires="p14">
            <p:contentPart p14:bwMode="auto" r:id="rId7">
              <p14:nvContentPartPr>
                <p14:cNvPr id="68" name="Ink 67">
                  <a:extLst>
                    <a:ext uri="{FF2B5EF4-FFF2-40B4-BE49-F238E27FC236}">
                      <a16:creationId xmlns:a16="http://schemas.microsoft.com/office/drawing/2014/main" id="{B2073885-82C6-477E-BDBE-F3F0601D5637}"/>
                    </a:ext>
                  </a:extLst>
                </p14:cNvPr>
                <p14:cNvContentPartPr/>
                <p14:nvPr/>
              </p14:nvContentPartPr>
              <p14:xfrm>
                <a:off x="1149927" y="1947350"/>
                <a:ext cx="4484758" cy="3033078"/>
              </p14:xfrm>
            </p:contentPart>
          </mc:Choice>
          <mc:Fallback xmlns="">
            <p:pic>
              <p:nvPicPr>
                <p:cNvPr id="68" name="Ink 67">
                  <a:extLst>
                    <a:ext uri="{FF2B5EF4-FFF2-40B4-BE49-F238E27FC236}">
                      <a16:creationId xmlns:a16="http://schemas.microsoft.com/office/drawing/2014/main" id="{B2073885-82C6-477E-BDBE-F3F0601D5637}"/>
                    </a:ext>
                  </a:extLst>
                </p:cNvPr>
                <p:cNvPicPr/>
                <p:nvPr/>
              </p:nvPicPr>
              <p:blipFill>
                <a:blip r:embed="rId8"/>
                <a:stretch>
                  <a:fillRect/>
                </a:stretch>
              </p:blipFill>
              <p:spPr>
                <a:xfrm>
                  <a:off x="1107619" y="1905438"/>
                  <a:ext cx="10285265" cy="3124618"/>
                </a:xfrm>
                <a:prstGeom prst="rect">
                  <a:avLst/>
                </a:prstGeom>
              </p:spPr>
            </p:pic>
          </mc:Fallback>
        </mc:AlternateContent>
        <p:sp>
          <p:nvSpPr>
            <p:cNvPr id="69" name="TextBox 68">
              <a:extLst>
                <a:ext uri="{FF2B5EF4-FFF2-40B4-BE49-F238E27FC236}">
                  <a16:creationId xmlns:a16="http://schemas.microsoft.com/office/drawing/2014/main" id="{3945246E-CDEB-48F8-9BE5-D0640C3A893B}"/>
                </a:ext>
              </a:extLst>
            </p:cNvPr>
            <p:cNvSpPr txBox="1"/>
            <p:nvPr/>
          </p:nvSpPr>
          <p:spPr>
            <a:xfrm rot="16200000">
              <a:off x="-969146" y="3004091"/>
              <a:ext cx="3502783" cy="461665"/>
            </a:xfrm>
            <a:prstGeom prst="rect">
              <a:avLst/>
            </a:prstGeom>
            <a:noFill/>
          </p:spPr>
          <p:txBody>
            <a:bodyPr wrap="square" rtlCol="0">
              <a:spAutoFit/>
            </a:bodyPr>
            <a:lstStyle/>
            <a:p>
              <a:pPr algn="ctr"/>
              <a:r>
                <a:rPr lang="en-US" sz="2400" dirty="0"/>
                <a:t>Performance</a:t>
              </a:r>
            </a:p>
          </p:txBody>
        </p:sp>
        <p:sp>
          <p:nvSpPr>
            <p:cNvPr id="70" name="TextBox 69">
              <a:extLst>
                <a:ext uri="{FF2B5EF4-FFF2-40B4-BE49-F238E27FC236}">
                  <a16:creationId xmlns:a16="http://schemas.microsoft.com/office/drawing/2014/main" id="{759D5E06-9A54-4D36-B5D7-D08F5D981FA4}"/>
                </a:ext>
              </a:extLst>
            </p:cNvPr>
            <p:cNvSpPr txBox="1"/>
            <p:nvPr/>
          </p:nvSpPr>
          <p:spPr>
            <a:xfrm rot="16200000">
              <a:off x="4600380" y="2998486"/>
              <a:ext cx="3502783" cy="461665"/>
            </a:xfrm>
            <a:prstGeom prst="rect">
              <a:avLst/>
            </a:prstGeom>
            <a:noFill/>
          </p:spPr>
          <p:txBody>
            <a:bodyPr wrap="square" rtlCol="0">
              <a:spAutoFit/>
            </a:bodyPr>
            <a:lstStyle/>
            <a:p>
              <a:pPr algn="ctr"/>
              <a:r>
                <a:rPr lang="en-US" sz="2400" dirty="0"/>
                <a:t>Performance</a:t>
              </a:r>
            </a:p>
          </p:txBody>
        </p:sp>
        <p:sp>
          <p:nvSpPr>
            <p:cNvPr id="71" name="TextBox 70">
              <a:extLst>
                <a:ext uri="{FF2B5EF4-FFF2-40B4-BE49-F238E27FC236}">
                  <a16:creationId xmlns:a16="http://schemas.microsoft.com/office/drawing/2014/main" id="{5076005F-30FB-4688-9360-32A0FD609F6C}"/>
                </a:ext>
              </a:extLst>
            </p:cNvPr>
            <p:cNvSpPr txBox="1"/>
            <p:nvPr/>
          </p:nvSpPr>
          <p:spPr>
            <a:xfrm>
              <a:off x="1149927" y="5067536"/>
              <a:ext cx="4592782" cy="461665"/>
            </a:xfrm>
            <a:prstGeom prst="rect">
              <a:avLst/>
            </a:prstGeom>
            <a:noFill/>
          </p:spPr>
          <p:txBody>
            <a:bodyPr wrap="square" rtlCol="0">
              <a:spAutoFit/>
            </a:bodyPr>
            <a:lstStyle/>
            <a:p>
              <a:pPr algn="ctr"/>
              <a:r>
                <a:rPr lang="en-US" sz="2400" dirty="0"/>
                <a:t>Timesteps</a:t>
              </a:r>
            </a:p>
          </p:txBody>
        </p:sp>
        <p:sp>
          <p:nvSpPr>
            <p:cNvPr id="72" name="TextBox 71">
              <a:extLst>
                <a:ext uri="{FF2B5EF4-FFF2-40B4-BE49-F238E27FC236}">
                  <a16:creationId xmlns:a16="http://schemas.microsoft.com/office/drawing/2014/main" id="{C4073638-3322-4D64-AACE-C4DD51140697}"/>
                </a:ext>
              </a:extLst>
            </p:cNvPr>
            <p:cNvSpPr txBox="1"/>
            <p:nvPr/>
          </p:nvSpPr>
          <p:spPr>
            <a:xfrm>
              <a:off x="6719455" y="5067536"/>
              <a:ext cx="4592782" cy="461665"/>
            </a:xfrm>
            <a:prstGeom prst="rect">
              <a:avLst/>
            </a:prstGeom>
            <a:noFill/>
          </p:spPr>
          <p:txBody>
            <a:bodyPr wrap="square" rtlCol="0">
              <a:spAutoFit/>
            </a:bodyPr>
            <a:lstStyle/>
            <a:p>
              <a:pPr algn="ctr"/>
              <a:r>
                <a:rPr lang="en-US" sz="2400" dirty="0"/>
                <a:t>Timesteps</a:t>
              </a:r>
            </a:p>
          </p:txBody>
        </p:sp>
      </p:grpSp>
      <p:sp>
        <p:nvSpPr>
          <p:cNvPr id="75" name="Title 1">
            <a:extLst>
              <a:ext uri="{FF2B5EF4-FFF2-40B4-BE49-F238E27FC236}">
                <a16:creationId xmlns:a16="http://schemas.microsoft.com/office/drawing/2014/main" id="{2FF54084-CC9B-4E7C-8F64-FD73BB7DAC1F}"/>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A New Concern: Overfitting</a:t>
            </a:r>
          </a:p>
        </p:txBody>
      </p:sp>
      <p:sp>
        <p:nvSpPr>
          <p:cNvPr id="76" name="Title 1">
            <a:extLst>
              <a:ext uri="{FF2B5EF4-FFF2-40B4-BE49-F238E27FC236}">
                <a16:creationId xmlns:a16="http://schemas.microsoft.com/office/drawing/2014/main" id="{D80F0676-4F73-4F37-AC09-2481AD2473BE}"/>
              </a:ext>
            </a:extLst>
          </p:cNvPr>
          <p:cNvSpPr txBox="1">
            <a:spLocks/>
          </p:cNvSpPr>
          <p:nvPr/>
        </p:nvSpPr>
        <p:spPr>
          <a:xfrm>
            <a:off x="969227" y="899771"/>
            <a:ext cx="10253546" cy="1385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mn-lt"/>
              </a:rPr>
              <a:t>Can reward functions be </a:t>
            </a:r>
            <a:r>
              <a:rPr lang="en-US" sz="4000" i="1" dirty="0">
                <a:latin typeface="+mn-lt"/>
              </a:rPr>
              <a:t>overfit </a:t>
            </a:r>
            <a:r>
              <a:rPr lang="en-US" sz="4000" dirty="0">
                <a:latin typeface="+mn-lt"/>
              </a:rPr>
              <a:t>to learning algorithms and hyperparameters?</a:t>
            </a:r>
          </a:p>
        </p:txBody>
      </p:sp>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19479A75-4EFD-42E5-924A-4B370823EEB2}"/>
                  </a:ext>
                </a:extLst>
              </p14:cNvPr>
              <p14:cNvContentPartPr/>
              <p14:nvPr/>
            </p14:nvContentPartPr>
            <p14:xfrm>
              <a:off x="6817357" y="5315415"/>
              <a:ext cx="4148891" cy="158377"/>
            </p14:xfrm>
          </p:contentPart>
        </mc:Choice>
        <mc:Fallback xmlns="">
          <p:pic>
            <p:nvPicPr>
              <p:cNvPr id="3" name="Ink 2">
                <a:extLst>
                  <a:ext uri="{FF2B5EF4-FFF2-40B4-BE49-F238E27FC236}">
                    <a16:creationId xmlns:a16="http://schemas.microsoft.com/office/drawing/2014/main" id="{19479A75-4EFD-42E5-924A-4B370823EEB2}"/>
                  </a:ext>
                </a:extLst>
              </p:cNvPr>
              <p:cNvPicPr/>
              <p:nvPr/>
            </p:nvPicPr>
            <p:blipFill>
              <a:blip r:embed="rId10"/>
              <a:stretch>
                <a:fillRect/>
              </a:stretch>
            </p:blipFill>
            <p:spPr>
              <a:xfrm>
                <a:off x="6779558" y="5277261"/>
                <a:ext cx="4224489" cy="234326"/>
              </a:xfrm>
              <a:prstGeom prst="rect">
                <a:avLst/>
              </a:prstGeom>
            </p:spPr>
          </p:pic>
        </mc:Fallback>
      </mc:AlternateContent>
      <p:sp>
        <p:nvSpPr>
          <p:cNvPr id="21" name="Explosion: 8 Points 20">
            <a:extLst>
              <a:ext uri="{FF2B5EF4-FFF2-40B4-BE49-F238E27FC236}">
                <a16:creationId xmlns:a16="http://schemas.microsoft.com/office/drawing/2014/main" id="{B0934007-7026-404F-89CB-F11FCBAD9BDB}"/>
              </a:ext>
            </a:extLst>
          </p:cNvPr>
          <p:cNvSpPr/>
          <p:nvPr/>
        </p:nvSpPr>
        <p:spPr>
          <a:xfrm rot="20700000">
            <a:off x="7445660" y="1814657"/>
            <a:ext cx="4572973" cy="2318171"/>
          </a:xfrm>
          <a:prstGeom prst="irregularSeal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SPOILER: Yes</a:t>
            </a:r>
          </a:p>
        </p:txBody>
      </p:sp>
    </p:spTree>
    <p:extLst>
      <p:ext uri="{BB962C8B-B14F-4D97-AF65-F5344CB8AC3E}">
        <p14:creationId xmlns:p14="http://schemas.microsoft.com/office/powerpoint/2010/main" val="1572079423"/>
      </p:ext>
    </p:extLst>
  </p:cSld>
  <p:clrMapOvr>
    <a:masterClrMapping/>
  </p:clrMapOvr>
  <mc:AlternateContent xmlns:mc="http://schemas.openxmlformats.org/markup-compatibility/2006" xmlns:p14="http://schemas.microsoft.com/office/powerpoint/2010/main">
    <mc:Choice Requires="p14">
      <p:transition spd="slow" p14:dur="2000" advTm="4706"/>
    </mc:Choice>
    <mc:Fallback xmlns="">
      <p:transition spd="slow" advTm="470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2493-B2B7-41F5-950D-D9976930DFED}"/>
              </a:ext>
            </a:extLst>
          </p:cNvPr>
          <p:cNvSpPr>
            <a:spLocks noGrp="1"/>
          </p:cNvSpPr>
          <p:nvPr>
            <p:ph type="ctrTitle"/>
          </p:nvPr>
        </p:nvSpPr>
        <p:spPr>
          <a:xfrm>
            <a:off x="1092821" y="0"/>
            <a:ext cx="10253546" cy="6858000"/>
          </a:xfrm>
        </p:spPr>
        <p:txBody>
          <a:bodyPr anchor="ctr">
            <a:noAutofit/>
          </a:bodyPr>
          <a:lstStyle/>
          <a:p>
            <a:r>
              <a:rPr lang="en-US" sz="4400" dirty="0"/>
              <a:t>We study the implications of </a:t>
            </a:r>
            <a:br>
              <a:rPr lang="en-US" sz="4400" dirty="0"/>
            </a:br>
            <a:r>
              <a:rPr lang="en-US" sz="4400" dirty="0"/>
              <a:t>trial-and-error reward design. </a:t>
            </a:r>
            <a:br>
              <a:rPr lang="en-US" sz="4400" dirty="0"/>
            </a:br>
            <a:br>
              <a:rPr lang="en-US" sz="4400" dirty="0"/>
            </a:br>
            <a:br>
              <a:rPr lang="en-US" sz="4400" dirty="0"/>
            </a:br>
            <a:endParaRPr lang="en-US" sz="4400" dirty="0"/>
          </a:p>
        </p:txBody>
      </p:sp>
    </p:spTree>
    <p:extLst>
      <p:ext uri="{BB962C8B-B14F-4D97-AF65-F5344CB8AC3E}">
        <p14:creationId xmlns:p14="http://schemas.microsoft.com/office/powerpoint/2010/main" val="2199426265"/>
      </p:ext>
    </p:extLst>
  </p:cSld>
  <p:clrMapOvr>
    <a:masterClrMapping/>
  </p:clrMapOvr>
  <mc:AlternateContent xmlns:mc="http://schemas.openxmlformats.org/markup-compatibility/2006" xmlns:p14="http://schemas.microsoft.com/office/powerpoint/2010/main">
    <mc:Choice Requires="p14">
      <p:transition spd="slow" p14:dur="2000" advTm="5331"/>
    </mc:Choice>
    <mc:Fallback xmlns="">
      <p:transition spd="slow" advTm="533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2493-B2B7-41F5-950D-D9976930DFED}"/>
              </a:ext>
            </a:extLst>
          </p:cNvPr>
          <p:cNvSpPr>
            <a:spLocks noGrp="1"/>
          </p:cNvSpPr>
          <p:nvPr>
            <p:ph type="ctrTitle"/>
          </p:nvPr>
        </p:nvSpPr>
        <p:spPr>
          <a:xfrm>
            <a:off x="1092821" y="0"/>
            <a:ext cx="10253546" cy="6858000"/>
          </a:xfrm>
        </p:spPr>
        <p:txBody>
          <a:bodyPr anchor="ctr">
            <a:noAutofit/>
          </a:bodyPr>
          <a:lstStyle/>
          <a:p>
            <a:r>
              <a:rPr lang="en-US" sz="4400" dirty="0"/>
              <a:t>We study the implications of </a:t>
            </a:r>
            <a:br>
              <a:rPr lang="en-US" sz="4400" dirty="0"/>
            </a:br>
            <a:r>
              <a:rPr lang="en-US" sz="4400" dirty="0"/>
              <a:t>trial-and-error reward design. </a:t>
            </a:r>
            <a:br>
              <a:rPr lang="en-US" sz="4400" dirty="0"/>
            </a:br>
            <a:br>
              <a:rPr lang="en-US" sz="4400" dirty="0"/>
            </a:br>
            <a:r>
              <a:rPr lang="en-US" sz="4400" dirty="0"/>
              <a:t>We do so with both </a:t>
            </a:r>
            <a:r>
              <a:rPr lang="en-US" sz="4400" b="1" dirty="0"/>
              <a:t>computational studies</a:t>
            </a:r>
            <a:r>
              <a:rPr lang="en-US" sz="4400" dirty="0"/>
              <a:t> and </a:t>
            </a:r>
            <a:r>
              <a:rPr lang="en-US" sz="4400" b="1" dirty="0"/>
              <a:t>controlled observation user studies</a:t>
            </a:r>
            <a:r>
              <a:rPr lang="en-US" sz="4400" dirty="0"/>
              <a:t>. </a:t>
            </a:r>
          </a:p>
        </p:txBody>
      </p:sp>
    </p:spTree>
    <p:extLst>
      <p:ext uri="{BB962C8B-B14F-4D97-AF65-F5344CB8AC3E}">
        <p14:creationId xmlns:p14="http://schemas.microsoft.com/office/powerpoint/2010/main" val="1678654425"/>
      </p:ext>
    </p:extLst>
  </p:cSld>
  <p:clrMapOvr>
    <a:masterClrMapping/>
  </p:clrMapOvr>
  <mc:AlternateContent xmlns:mc="http://schemas.openxmlformats.org/markup-compatibility/2006" xmlns:p14="http://schemas.microsoft.com/office/powerpoint/2010/main">
    <mc:Choice Requires="p14">
      <p:transition spd="slow" p14:dur="2000" advTm="7716"/>
    </mc:Choice>
    <mc:Fallback xmlns="">
      <p:transition spd="slow" advTm="771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On the Shoulders of Giants…</a:t>
            </a:r>
          </a:p>
        </p:txBody>
      </p:sp>
    </p:spTree>
    <p:extLst>
      <p:ext uri="{BB962C8B-B14F-4D97-AF65-F5344CB8AC3E}">
        <p14:creationId xmlns:p14="http://schemas.microsoft.com/office/powerpoint/2010/main" val="3522931265"/>
      </p:ext>
    </p:extLst>
  </p:cSld>
  <p:clrMapOvr>
    <a:masterClrMapping/>
  </p:clrMapOvr>
  <mc:AlternateContent xmlns:mc="http://schemas.openxmlformats.org/markup-compatibility/2006" xmlns:p14="http://schemas.microsoft.com/office/powerpoint/2010/main">
    <mc:Choice Requires="p14">
      <p:transition spd="slow" p14:dur="2000" advTm="5210"/>
    </mc:Choice>
    <mc:Fallback xmlns="">
      <p:transition spd="slow" advTm="521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On the Shoulders of Giants…</a:t>
            </a:r>
          </a:p>
        </p:txBody>
      </p:sp>
      <p:sp>
        <p:nvSpPr>
          <p:cNvPr id="3" name="Rectangle: Rounded Corners 2">
            <a:extLst>
              <a:ext uri="{FF2B5EF4-FFF2-40B4-BE49-F238E27FC236}">
                <a16:creationId xmlns:a16="http://schemas.microsoft.com/office/drawing/2014/main" id="{DECBD469-62A2-47CE-8128-8C594E894606}"/>
              </a:ext>
            </a:extLst>
          </p:cNvPr>
          <p:cNvSpPr/>
          <p:nvPr/>
        </p:nvSpPr>
        <p:spPr>
          <a:xfrm>
            <a:off x="426893" y="1164809"/>
            <a:ext cx="5342659" cy="26995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2;p14">
            <a:extLst>
              <a:ext uri="{FF2B5EF4-FFF2-40B4-BE49-F238E27FC236}">
                <a16:creationId xmlns:a16="http://schemas.microsoft.com/office/drawing/2014/main" id="{2165D325-F953-4FEF-81BE-B65B2E174A2B}"/>
              </a:ext>
            </a:extLst>
          </p:cNvPr>
          <p:cNvSpPr txBox="1"/>
          <p:nvPr/>
        </p:nvSpPr>
        <p:spPr>
          <a:xfrm>
            <a:off x="426891" y="1683327"/>
            <a:ext cx="5342659" cy="2181063"/>
          </a:xfrm>
          <a:prstGeom prst="rect">
            <a:avLst/>
          </a:prstGeom>
          <a:noFill/>
          <a:ln>
            <a:noFill/>
          </a:ln>
        </p:spPr>
        <p:txBody>
          <a:bodyPr spcFirstLastPara="1" wrap="square" lIns="121900" tIns="121900" rIns="121900" bIns="121900" anchor="t" anchorCtr="0">
            <a:noAutofit/>
          </a:bodyPr>
          <a:lstStyle/>
          <a:p>
            <a:r>
              <a:rPr lang="en-US" sz="4000" b="1" baseline="-25000" dirty="0">
                <a:ea typeface="Spectral"/>
                <a:cs typeface="Spectral"/>
                <a:sym typeface="Spectral"/>
              </a:rPr>
              <a:t>Singh 2009</a:t>
            </a:r>
            <a:r>
              <a:rPr lang="en-US" sz="4000" baseline="-25000" dirty="0">
                <a:ea typeface="Spectral"/>
                <a:cs typeface="Spectral"/>
                <a:sym typeface="Spectral"/>
              </a:rPr>
              <a:t>, </a:t>
            </a:r>
            <a:r>
              <a:rPr lang="en-US" sz="4000" i="1" baseline="-25000" dirty="0">
                <a:ea typeface="Spectral"/>
                <a:cs typeface="Spectral"/>
                <a:sym typeface="Spectral"/>
              </a:rPr>
              <a:t>Where Do Rewards Come From? </a:t>
            </a:r>
          </a:p>
          <a:p>
            <a:r>
              <a:rPr lang="en-US" sz="4000" b="1" baseline="-25000" dirty="0">
                <a:ea typeface="Spectral"/>
                <a:cs typeface="Spectral"/>
                <a:sym typeface="Spectral"/>
              </a:rPr>
              <a:t>Faust 2019</a:t>
            </a:r>
            <a:r>
              <a:rPr lang="en-US" sz="4000" baseline="-25000" dirty="0">
                <a:ea typeface="Spectral"/>
                <a:cs typeface="Spectral"/>
                <a:sym typeface="Spectral"/>
              </a:rPr>
              <a:t>, </a:t>
            </a:r>
            <a:r>
              <a:rPr lang="en-US" sz="4000" i="1" baseline="-25000" dirty="0">
                <a:ea typeface="Spectral"/>
                <a:cs typeface="Spectral"/>
                <a:sym typeface="Spectral"/>
              </a:rPr>
              <a:t>Evolving Rewards to Automate Reinforcement Learning</a:t>
            </a:r>
          </a:p>
        </p:txBody>
      </p:sp>
      <p:sp>
        <p:nvSpPr>
          <p:cNvPr id="6" name="Google Shape;72;p14">
            <a:extLst>
              <a:ext uri="{FF2B5EF4-FFF2-40B4-BE49-F238E27FC236}">
                <a16:creationId xmlns:a16="http://schemas.microsoft.com/office/drawing/2014/main" id="{585CB929-2A49-434B-83D3-C526D0724B04}"/>
              </a:ext>
            </a:extLst>
          </p:cNvPr>
          <p:cNvSpPr txBox="1"/>
          <p:nvPr/>
        </p:nvSpPr>
        <p:spPr>
          <a:xfrm>
            <a:off x="426892" y="950063"/>
            <a:ext cx="5342659" cy="733264"/>
          </a:xfrm>
          <a:prstGeom prst="rect">
            <a:avLst/>
          </a:prstGeom>
          <a:noFill/>
          <a:ln>
            <a:noFill/>
          </a:ln>
        </p:spPr>
        <p:txBody>
          <a:bodyPr spcFirstLastPara="1" wrap="square" lIns="121900" tIns="121900" rIns="121900" bIns="121900" anchor="t" anchorCtr="0">
            <a:noAutofit/>
          </a:bodyPr>
          <a:lstStyle/>
          <a:p>
            <a:pPr algn="ctr"/>
            <a:r>
              <a:rPr lang="en-US" sz="4000" baseline="-25000" dirty="0">
                <a:ea typeface="Spectral"/>
                <a:cs typeface="Spectral"/>
                <a:sym typeface="Spectral"/>
              </a:rPr>
              <a:t>Optimizing Rewards for Learning</a:t>
            </a:r>
          </a:p>
        </p:txBody>
      </p:sp>
    </p:spTree>
    <p:extLst>
      <p:ext uri="{BB962C8B-B14F-4D97-AF65-F5344CB8AC3E}">
        <p14:creationId xmlns:p14="http://schemas.microsoft.com/office/powerpoint/2010/main" val="3568014690"/>
      </p:ext>
    </p:extLst>
  </p:cSld>
  <p:clrMapOvr>
    <a:masterClrMapping/>
  </p:clrMapOvr>
  <mc:AlternateContent xmlns:mc="http://schemas.openxmlformats.org/markup-compatibility/2006" xmlns:p14="http://schemas.microsoft.com/office/powerpoint/2010/main">
    <mc:Choice Requires="p14">
      <p:transition spd="slow" p14:dur="2000" advTm="17666"/>
    </mc:Choice>
    <mc:Fallback xmlns="">
      <p:transition spd="slow" advTm="1766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On the Shoulders of Giants…</a:t>
            </a:r>
          </a:p>
        </p:txBody>
      </p:sp>
      <p:sp>
        <p:nvSpPr>
          <p:cNvPr id="3" name="Rectangle: Rounded Corners 2">
            <a:extLst>
              <a:ext uri="{FF2B5EF4-FFF2-40B4-BE49-F238E27FC236}">
                <a16:creationId xmlns:a16="http://schemas.microsoft.com/office/drawing/2014/main" id="{183CCAFA-53B1-4C2F-96C8-D152CC6490AD}"/>
              </a:ext>
            </a:extLst>
          </p:cNvPr>
          <p:cNvSpPr/>
          <p:nvPr/>
        </p:nvSpPr>
        <p:spPr>
          <a:xfrm>
            <a:off x="426893" y="1164809"/>
            <a:ext cx="5342659" cy="26995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8CE047A-91AA-46EA-96CE-EFC6212CBEBB}"/>
              </a:ext>
            </a:extLst>
          </p:cNvPr>
          <p:cNvSpPr/>
          <p:nvPr/>
        </p:nvSpPr>
        <p:spPr>
          <a:xfrm>
            <a:off x="6422448" y="1164809"/>
            <a:ext cx="5342659" cy="26995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72;p14">
            <a:extLst>
              <a:ext uri="{FF2B5EF4-FFF2-40B4-BE49-F238E27FC236}">
                <a16:creationId xmlns:a16="http://schemas.microsoft.com/office/drawing/2014/main" id="{47B72031-39AC-4880-A75C-819BD6A16CC2}"/>
              </a:ext>
            </a:extLst>
          </p:cNvPr>
          <p:cNvSpPr txBox="1"/>
          <p:nvPr/>
        </p:nvSpPr>
        <p:spPr>
          <a:xfrm>
            <a:off x="426892" y="950063"/>
            <a:ext cx="5342659" cy="733264"/>
          </a:xfrm>
          <a:prstGeom prst="rect">
            <a:avLst/>
          </a:prstGeom>
          <a:noFill/>
          <a:ln>
            <a:noFill/>
          </a:ln>
        </p:spPr>
        <p:txBody>
          <a:bodyPr spcFirstLastPara="1" wrap="square" lIns="121900" tIns="121900" rIns="121900" bIns="121900" anchor="t" anchorCtr="0">
            <a:noAutofit/>
          </a:bodyPr>
          <a:lstStyle/>
          <a:p>
            <a:pPr algn="ctr"/>
            <a:r>
              <a:rPr lang="en-US" sz="4000" baseline="-25000" dirty="0">
                <a:ea typeface="Spectral"/>
                <a:cs typeface="Spectral"/>
                <a:sym typeface="Spectral"/>
              </a:rPr>
              <a:t>Optimizing Rewards for Learning</a:t>
            </a:r>
          </a:p>
        </p:txBody>
      </p:sp>
      <p:sp>
        <p:nvSpPr>
          <p:cNvPr id="11" name="Google Shape;72;p14">
            <a:extLst>
              <a:ext uri="{FF2B5EF4-FFF2-40B4-BE49-F238E27FC236}">
                <a16:creationId xmlns:a16="http://schemas.microsoft.com/office/drawing/2014/main" id="{C990C3D2-DD5C-44BE-B27C-2F13E48C1908}"/>
              </a:ext>
            </a:extLst>
          </p:cNvPr>
          <p:cNvSpPr txBox="1"/>
          <p:nvPr/>
        </p:nvSpPr>
        <p:spPr>
          <a:xfrm>
            <a:off x="6422447" y="950063"/>
            <a:ext cx="5342659" cy="733264"/>
          </a:xfrm>
          <a:prstGeom prst="rect">
            <a:avLst/>
          </a:prstGeom>
          <a:noFill/>
          <a:ln>
            <a:noFill/>
          </a:ln>
        </p:spPr>
        <p:txBody>
          <a:bodyPr spcFirstLastPara="1" wrap="square" lIns="121900" tIns="121900" rIns="121900" bIns="121900" anchor="t" anchorCtr="0">
            <a:noAutofit/>
          </a:bodyPr>
          <a:lstStyle/>
          <a:p>
            <a:pPr algn="ctr"/>
            <a:r>
              <a:rPr lang="en-US" sz="4000" baseline="-25000" dirty="0">
                <a:ea typeface="Spectral"/>
                <a:cs typeface="Spectral"/>
                <a:sym typeface="Spectral"/>
              </a:rPr>
              <a:t>Reward </a:t>
            </a:r>
            <a:r>
              <a:rPr lang="en-US" sz="4000" baseline="-25000" dirty="0" err="1">
                <a:ea typeface="Spectral"/>
                <a:cs typeface="Spectral"/>
                <a:sym typeface="Spectral"/>
              </a:rPr>
              <a:t>Misdesign</a:t>
            </a:r>
            <a:endParaRPr lang="en-US" sz="4000" baseline="-25000" dirty="0">
              <a:ea typeface="Spectral"/>
              <a:cs typeface="Spectral"/>
              <a:sym typeface="Spectral"/>
            </a:endParaRPr>
          </a:p>
        </p:txBody>
      </p:sp>
      <p:sp>
        <p:nvSpPr>
          <p:cNvPr id="13" name="Google Shape;72;p14">
            <a:extLst>
              <a:ext uri="{FF2B5EF4-FFF2-40B4-BE49-F238E27FC236}">
                <a16:creationId xmlns:a16="http://schemas.microsoft.com/office/drawing/2014/main" id="{A4153A99-2448-4F6E-8471-044D240721BE}"/>
              </a:ext>
            </a:extLst>
          </p:cNvPr>
          <p:cNvSpPr txBox="1"/>
          <p:nvPr/>
        </p:nvSpPr>
        <p:spPr>
          <a:xfrm>
            <a:off x="426891" y="1683327"/>
            <a:ext cx="5342659" cy="2181063"/>
          </a:xfrm>
          <a:prstGeom prst="rect">
            <a:avLst/>
          </a:prstGeom>
          <a:noFill/>
          <a:ln>
            <a:noFill/>
          </a:ln>
        </p:spPr>
        <p:txBody>
          <a:bodyPr spcFirstLastPara="1" wrap="square" lIns="121900" tIns="121900" rIns="121900" bIns="121900" anchor="t" anchorCtr="0">
            <a:noAutofit/>
          </a:bodyPr>
          <a:lstStyle/>
          <a:p>
            <a:r>
              <a:rPr lang="en-US" sz="4000" b="1" baseline="-25000" dirty="0">
                <a:ea typeface="Spectral"/>
                <a:cs typeface="Spectral"/>
                <a:sym typeface="Spectral"/>
              </a:rPr>
              <a:t>Singh 2009</a:t>
            </a:r>
            <a:r>
              <a:rPr lang="en-US" sz="4000" baseline="-25000" dirty="0">
                <a:ea typeface="Spectral"/>
                <a:cs typeface="Spectral"/>
                <a:sym typeface="Spectral"/>
              </a:rPr>
              <a:t>, </a:t>
            </a:r>
            <a:r>
              <a:rPr lang="en-US" sz="4000" i="1" baseline="-25000" dirty="0">
                <a:ea typeface="Spectral"/>
                <a:cs typeface="Spectral"/>
                <a:sym typeface="Spectral"/>
              </a:rPr>
              <a:t>Where Do Rewards Come From? </a:t>
            </a:r>
          </a:p>
          <a:p>
            <a:r>
              <a:rPr lang="en-US" sz="4000" b="1" baseline="-25000" dirty="0">
                <a:ea typeface="Spectral"/>
                <a:cs typeface="Spectral"/>
                <a:sym typeface="Spectral"/>
              </a:rPr>
              <a:t>Faust 2019</a:t>
            </a:r>
            <a:r>
              <a:rPr lang="en-US" sz="4000" baseline="-25000" dirty="0">
                <a:ea typeface="Spectral"/>
                <a:cs typeface="Spectral"/>
                <a:sym typeface="Spectral"/>
              </a:rPr>
              <a:t>, </a:t>
            </a:r>
            <a:r>
              <a:rPr lang="en-US" sz="4000" i="1" baseline="-25000" dirty="0">
                <a:ea typeface="Spectral"/>
                <a:cs typeface="Spectral"/>
                <a:sym typeface="Spectral"/>
              </a:rPr>
              <a:t>Evolving Rewards to Automate Reinforcement Learning</a:t>
            </a:r>
          </a:p>
        </p:txBody>
      </p:sp>
      <p:sp>
        <p:nvSpPr>
          <p:cNvPr id="14" name="Google Shape;72;p14">
            <a:extLst>
              <a:ext uri="{FF2B5EF4-FFF2-40B4-BE49-F238E27FC236}">
                <a16:creationId xmlns:a16="http://schemas.microsoft.com/office/drawing/2014/main" id="{2DC23745-8A30-49D9-A9A2-6FFD7894C3F0}"/>
              </a:ext>
            </a:extLst>
          </p:cNvPr>
          <p:cNvSpPr txBox="1"/>
          <p:nvPr/>
        </p:nvSpPr>
        <p:spPr>
          <a:xfrm>
            <a:off x="6422445" y="1683327"/>
            <a:ext cx="5342659" cy="2181063"/>
          </a:xfrm>
          <a:prstGeom prst="rect">
            <a:avLst/>
          </a:prstGeom>
          <a:noFill/>
          <a:ln>
            <a:noFill/>
          </a:ln>
        </p:spPr>
        <p:txBody>
          <a:bodyPr spcFirstLastPara="1" wrap="square" lIns="121900" tIns="121900" rIns="121900" bIns="121900" anchor="t" anchorCtr="0">
            <a:noAutofit/>
          </a:bodyPr>
          <a:lstStyle/>
          <a:p>
            <a:r>
              <a:rPr lang="en-US" sz="4000" b="1" baseline="-25000" dirty="0" err="1">
                <a:ea typeface="Spectral"/>
                <a:cs typeface="Spectral"/>
                <a:sym typeface="Spectral"/>
              </a:rPr>
              <a:t>Amodei</a:t>
            </a:r>
            <a:r>
              <a:rPr lang="en-US" sz="4000" b="1" baseline="-25000" dirty="0">
                <a:ea typeface="Spectral"/>
                <a:cs typeface="Spectral"/>
                <a:sym typeface="Spectral"/>
              </a:rPr>
              <a:t> 2016</a:t>
            </a:r>
            <a:r>
              <a:rPr lang="en-US" sz="4000" baseline="-25000" dirty="0">
                <a:ea typeface="Spectral"/>
                <a:cs typeface="Spectral"/>
                <a:sym typeface="Spectral"/>
              </a:rPr>
              <a:t>, </a:t>
            </a:r>
            <a:r>
              <a:rPr lang="en-US" sz="4000" i="1" baseline="-25000" dirty="0">
                <a:ea typeface="Spectral"/>
                <a:cs typeface="Spectral"/>
                <a:sym typeface="Spectral"/>
              </a:rPr>
              <a:t>Concrete Problems in AI Safety</a:t>
            </a:r>
          </a:p>
          <a:p>
            <a:r>
              <a:rPr lang="en-US" sz="4000" b="1" baseline="-25000" dirty="0">
                <a:ea typeface="Spectral"/>
                <a:cs typeface="Spectral"/>
                <a:sym typeface="Spectral"/>
              </a:rPr>
              <a:t>Knox 2021</a:t>
            </a:r>
            <a:r>
              <a:rPr lang="en-US" sz="4000" baseline="-25000" dirty="0">
                <a:ea typeface="Spectral"/>
                <a:cs typeface="Spectral"/>
                <a:sym typeface="Spectral"/>
              </a:rPr>
              <a:t>, </a:t>
            </a:r>
            <a:r>
              <a:rPr lang="en-US" sz="4000" i="1" baseline="-25000" dirty="0">
                <a:ea typeface="Spectral"/>
                <a:cs typeface="Spectral"/>
                <a:sym typeface="Spectral"/>
              </a:rPr>
              <a:t>Reward (Mis)Design for Autonomous Driving</a:t>
            </a:r>
          </a:p>
        </p:txBody>
      </p:sp>
    </p:spTree>
    <p:extLst>
      <p:ext uri="{BB962C8B-B14F-4D97-AF65-F5344CB8AC3E}">
        <p14:creationId xmlns:p14="http://schemas.microsoft.com/office/powerpoint/2010/main" val="2905781270"/>
      </p:ext>
    </p:extLst>
  </p:cSld>
  <p:clrMapOvr>
    <a:masterClrMapping/>
  </p:clrMapOvr>
  <mc:AlternateContent xmlns:mc="http://schemas.openxmlformats.org/markup-compatibility/2006" xmlns:p14="http://schemas.microsoft.com/office/powerpoint/2010/main">
    <mc:Choice Requires="p14">
      <p:transition spd="slow" p14:dur="2000" advTm="16236"/>
    </mc:Choice>
    <mc:Fallback xmlns="">
      <p:transition spd="slow" advTm="1623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On the Shoulders of Giants…</a:t>
            </a:r>
          </a:p>
        </p:txBody>
      </p:sp>
      <p:sp>
        <p:nvSpPr>
          <p:cNvPr id="3" name="Rectangle: Rounded Corners 2">
            <a:extLst>
              <a:ext uri="{FF2B5EF4-FFF2-40B4-BE49-F238E27FC236}">
                <a16:creationId xmlns:a16="http://schemas.microsoft.com/office/drawing/2014/main" id="{183CCAFA-53B1-4C2F-96C8-D152CC6490AD}"/>
              </a:ext>
            </a:extLst>
          </p:cNvPr>
          <p:cNvSpPr/>
          <p:nvPr/>
        </p:nvSpPr>
        <p:spPr>
          <a:xfrm>
            <a:off x="426893" y="1164809"/>
            <a:ext cx="5342659" cy="26995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8CE047A-91AA-46EA-96CE-EFC6212CBEBB}"/>
              </a:ext>
            </a:extLst>
          </p:cNvPr>
          <p:cNvSpPr/>
          <p:nvPr/>
        </p:nvSpPr>
        <p:spPr>
          <a:xfrm>
            <a:off x="6422448" y="1164809"/>
            <a:ext cx="5342659" cy="26995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72;p14">
            <a:extLst>
              <a:ext uri="{FF2B5EF4-FFF2-40B4-BE49-F238E27FC236}">
                <a16:creationId xmlns:a16="http://schemas.microsoft.com/office/drawing/2014/main" id="{47B72031-39AC-4880-A75C-819BD6A16CC2}"/>
              </a:ext>
            </a:extLst>
          </p:cNvPr>
          <p:cNvSpPr txBox="1"/>
          <p:nvPr/>
        </p:nvSpPr>
        <p:spPr>
          <a:xfrm>
            <a:off x="426892" y="950063"/>
            <a:ext cx="5342659" cy="733264"/>
          </a:xfrm>
          <a:prstGeom prst="rect">
            <a:avLst/>
          </a:prstGeom>
          <a:noFill/>
          <a:ln>
            <a:noFill/>
          </a:ln>
        </p:spPr>
        <p:txBody>
          <a:bodyPr spcFirstLastPara="1" wrap="square" lIns="121900" tIns="121900" rIns="121900" bIns="121900" anchor="t" anchorCtr="0">
            <a:noAutofit/>
          </a:bodyPr>
          <a:lstStyle/>
          <a:p>
            <a:pPr algn="ctr"/>
            <a:r>
              <a:rPr lang="en-US" sz="4000" baseline="-25000" dirty="0">
                <a:ea typeface="Spectral"/>
                <a:cs typeface="Spectral"/>
                <a:sym typeface="Spectral"/>
              </a:rPr>
              <a:t>Optimizing Rewards for Learning</a:t>
            </a:r>
          </a:p>
        </p:txBody>
      </p:sp>
      <p:sp>
        <p:nvSpPr>
          <p:cNvPr id="11" name="Google Shape;72;p14">
            <a:extLst>
              <a:ext uri="{FF2B5EF4-FFF2-40B4-BE49-F238E27FC236}">
                <a16:creationId xmlns:a16="http://schemas.microsoft.com/office/drawing/2014/main" id="{C990C3D2-DD5C-44BE-B27C-2F13E48C1908}"/>
              </a:ext>
            </a:extLst>
          </p:cNvPr>
          <p:cNvSpPr txBox="1"/>
          <p:nvPr/>
        </p:nvSpPr>
        <p:spPr>
          <a:xfrm>
            <a:off x="6422447" y="950063"/>
            <a:ext cx="5342659" cy="733264"/>
          </a:xfrm>
          <a:prstGeom prst="rect">
            <a:avLst/>
          </a:prstGeom>
          <a:noFill/>
          <a:ln>
            <a:noFill/>
          </a:ln>
        </p:spPr>
        <p:txBody>
          <a:bodyPr spcFirstLastPara="1" wrap="square" lIns="121900" tIns="121900" rIns="121900" bIns="121900" anchor="t" anchorCtr="0">
            <a:noAutofit/>
          </a:bodyPr>
          <a:lstStyle/>
          <a:p>
            <a:pPr algn="ctr"/>
            <a:r>
              <a:rPr lang="en-US" sz="4000" baseline="-25000" dirty="0">
                <a:ea typeface="Spectral"/>
                <a:cs typeface="Spectral"/>
                <a:sym typeface="Spectral"/>
              </a:rPr>
              <a:t>Reward </a:t>
            </a:r>
            <a:r>
              <a:rPr lang="en-US" sz="4000" baseline="-25000" dirty="0" err="1">
                <a:ea typeface="Spectral"/>
                <a:cs typeface="Spectral"/>
                <a:sym typeface="Spectral"/>
              </a:rPr>
              <a:t>Misdesign</a:t>
            </a:r>
            <a:endParaRPr lang="en-US" sz="4000" baseline="-25000" dirty="0">
              <a:ea typeface="Spectral"/>
              <a:cs typeface="Spectral"/>
              <a:sym typeface="Spectral"/>
            </a:endParaRPr>
          </a:p>
        </p:txBody>
      </p:sp>
      <p:sp>
        <p:nvSpPr>
          <p:cNvPr id="13" name="Google Shape;72;p14">
            <a:extLst>
              <a:ext uri="{FF2B5EF4-FFF2-40B4-BE49-F238E27FC236}">
                <a16:creationId xmlns:a16="http://schemas.microsoft.com/office/drawing/2014/main" id="{A4153A99-2448-4F6E-8471-044D240721BE}"/>
              </a:ext>
            </a:extLst>
          </p:cNvPr>
          <p:cNvSpPr txBox="1"/>
          <p:nvPr/>
        </p:nvSpPr>
        <p:spPr>
          <a:xfrm>
            <a:off x="426891" y="1683327"/>
            <a:ext cx="5342659" cy="2181063"/>
          </a:xfrm>
          <a:prstGeom prst="rect">
            <a:avLst/>
          </a:prstGeom>
          <a:noFill/>
          <a:ln>
            <a:noFill/>
          </a:ln>
        </p:spPr>
        <p:txBody>
          <a:bodyPr spcFirstLastPara="1" wrap="square" lIns="121900" tIns="121900" rIns="121900" bIns="121900" anchor="t" anchorCtr="0">
            <a:noAutofit/>
          </a:bodyPr>
          <a:lstStyle/>
          <a:p>
            <a:r>
              <a:rPr lang="en-US" sz="4000" b="1" baseline="-25000" dirty="0">
                <a:ea typeface="Spectral"/>
                <a:cs typeface="Spectral"/>
                <a:sym typeface="Spectral"/>
              </a:rPr>
              <a:t>Singh 2009</a:t>
            </a:r>
            <a:r>
              <a:rPr lang="en-US" sz="4000" baseline="-25000" dirty="0">
                <a:ea typeface="Spectral"/>
                <a:cs typeface="Spectral"/>
                <a:sym typeface="Spectral"/>
              </a:rPr>
              <a:t>, </a:t>
            </a:r>
            <a:r>
              <a:rPr lang="en-US" sz="4000" i="1" baseline="-25000" dirty="0">
                <a:ea typeface="Spectral"/>
                <a:cs typeface="Spectral"/>
                <a:sym typeface="Spectral"/>
              </a:rPr>
              <a:t>Where Do Rewards Come From? </a:t>
            </a:r>
          </a:p>
          <a:p>
            <a:r>
              <a:rPr lang="en-US" sz="4000" b="1" baseline="-25000" dirty="0">
                <a:ea typeface="Spectral"/>
                <a:cs typeface="Spectral"/>
                <a:sym typeface="Spectral"/>
              </a:rPr>
              <a:t>Faust 2019</a:t>
            </a:r>
            <a:r>
              <a:rPr lang="en-US" sz="4000" baseline="-25000" dirty="0">
                <a:ea typeface="Spectral"/>
                <a:cs typeface="Spectral"/>
                <a:sym typeface="Spectral"/>
              </a:rPr>
              <a:t>, </a:t>
            </a:r>
            <a:r>
              <a:rPr lang="en-US" sz="4000" i="1" baseline="-25000" dirty="0">
                <a:ea typeface="Spectral"/>
                <a:cs typeface="Spectral"/>
                <a:sym typeface="Spectral"/>
              </a:rPr>
              <a:t>Evolving Rewards to Automate Reinforcement Learning</a:t>
            </a:r>
          </a:p>
        </p:txBody>
      </p:sp>
      <p:sp>
        <p:nvSpPr>
          <p:cNvPr id="14" name="Google Shape;72;p14">
            <a:extLst>
              <a:ext uri="{FF2B5EF4-FFF2-40B4-BE49-F238E27FC236}">
                <a16:creationId xmlns:a16="http://schemas.microsoft.com/office/drawing/2014/main" id="{2DC23745-8A30-49D9-A9A2-6FFD7894C3F0}"/>
              </a:ext>
            </a:extLst>
          </p:cNvPr>
          <p:cNvSpPr txBox="1"/>
          <p:nvPr/>
        </p:nvSpPr>
        <p:spPr>
          <a:xfrm>
            <a:off x="6422445" y="1683327"/>
            <a:ext cx="5342659" cy="2181063"/>
          </a:xfrm>
          <a:prstGeom prst="rect">
            <a:avLst/>
          </a:prstGeom>
          <a:noFill/>
          <a:ln>
            <a:noFill/>
          </a:ln>
        </p:spPr>
        <p:txBody>
          <a:bodyPr spcFirstLastPara="1" wrap="square" lIns="121900" tIns="121900" rIns="121900" bIns="121900" anchor="t" anchorCtr="0">
            <a:noAutofit/>
          </a:bodyPr>
          <a:lstStyle/>
          <a:p>
            <a:r>
              <a:rPr lang="en-US" sz="4000" b="1" baseline="-25000" dirty="0" err="1">
                <a:ea typeface="Spectral"/>
                <a:cs typeface="Spectral"/>
                <a:sym typeface="Spectral"/>
              </a:rPr>
              <a:t>Amodei</a:t>
            </a:r>
            <a:r>
              <a:rPr lang="en-US" sz="4000" b="1" baseline="-25000" dirty="0">
                <a:ea typeface="Spectral"/>
                <a:cs typeface="Spectral"/>
                <a:sym typeface="Spectral"/>
              </a:rPr>
              <a:t> 2016</a:t>
            </a:r>
            <a:r>
              <a:rPr lang="en-US" sz="4000" baseline="-25000" dirty="0">
                <a:ea typeface="Spectral"/>
                <a:cs typeface="Spectral"/>
                <a:sym typeface="Spectral"/>
              </a:rPr>
              <a:t>, </a:t>
            </a:r>
            <a:r>
              <a:rPr lang="en-US" sz="4000" i="1" baseline="-25000" dirty="0">
                <a:ea typeface="Spectral"/>
                <a:cs typeface="Spectral"/>
                <a:sym typeface="Spectral"/>
              </a:rPr>
              <a:t>Concrete Problems in AI Safety</a:t>
            </a:r>
          </a:p>
          <a:p>
            <a:r>
              <a:rPr lang="en-US" sz="4000" b="1" baseline="-25000" dirty="0">
                <a:ea typeface="Spectral"/>
                <a:cs typeface="Spectral"/>
                <a:sym typeface="Spectral"/>
              </a:rPr>
              <a:t>Knox 2021</a:t>
            </a:r>
            <a:r>
              <a:rPr lang="en-US" sz="4000" baseline="-25000" dirty="0">
                <a:ea typeface="Spectral"/>
                <a:cs typeface="Spectral"/>
                <a:sym typeface="Spectral"/>
              </a:rPr>
              <a:t>, </a:t>
            </a:r>
            <a:r>
              <a:rPr lang="en-US" sz="4000" i="1" baseline="-25000" dirty="0">
                <a:ea typeface="Spectral"/>
                <a:cs typeface="Spectral"/>
                <a:sym typeface="Spectral"/>
              </a:rPr>
              <a:t>Reward (Mis)Design for Autonomous Driving</a:t>
            </a:r>
          </a:p>
        </p:txBody>
      </p:sp>
      <p:sp>
        <p:nvSpPr>
          <p:cNvPr id="15" name="Rectangle: Rounded Corners 14">
            <a:extLst>
              <a:ext uri="{FF2B5EF4-FFF2-40B4-BE49-F238E27FC236}">
                <a16:creationId xmlns:a16="http://schemas.microsoft.com/office/drawing/2014/main" id="{D4D95813-8489-413E-AF2D-DF25FC399FC1}"/>
              </a:ext>
            </a:extLst>
          </p:cNvPr>
          <p:cNvSpPr/>
          <p:nvPr/>
        </p:nvSpPr>
        <p:spPr>
          <a:xfrm>
            <a:off x="426888" y="4079136"/>
            <a:ext cx="5342659" cy="26995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72;p14">
            <a:extLst>
              <a:ext uri="{FF2B5EF4-FFF2-40B4-BE49-F238E27FC236}">
                <a16:creationId xmlns:a16="http://schemas.microsoft.com/office/drawing/2014/main" id="{B8611EED-9D5E-4483-9DBF-95E1B4763ED1}"/>
              </a:ext>
            </a:extLst>
          </p:cNvPr>
          <p:cNvSpPr txBox="1"/>
          <p:nvPr/>
        </p:nvSpPr>
        <p:spPr>
          <a:xfrm>
            <a:off x="426888" y="3864390"/>
            <a:ext cx="5342659" cy="733264"/>
          </a:xfrm>
          <a:prstGeom prst="rect">
            <a:avLst/>
          </a:prstGeom>
          <a:noFill/>
          <a:ln>
            <a:noFill/>
          </a:ln>
        </p:spPr>
        <p:txBody>
          <a:bodyPr spcFirstLastPara="1" wrap="square" lIns="121900" tIns="121900" rIns="121900" bIns="121900" anchor="t" anchorCtr="0">
            <a:noAutofit/>
          </a:bodyPr>
          <a:lstStyle/>
          <a:p>
            <a:pPr algn="ctr"/>
            <a:r>
              <a:rPr lang="en-US" sz="4000" baseline="-25000" dirty="0">
                <a:ea typeface="Spectral"/>
                <a:cs typeface="Spectral"/>
                <a:sym typeface="Spectral"/>
              </a:rPr>
              <a:t>RL Reproducibility</a:t>
            </a:r>
          </a:p>
        </p:txBody>
      </p:sp>
      <p:sp>
        <p:nvSpPr>
          <p:cNvPr id="17" name="Google Shape;72;p14">
            <a:extLst>
              <a:ext uri="{FF2B5EF4-FFF2-40B4-BE49-F238E27FC236}">
                <a16:creationId xmlns:a16="http://schemas.microsoft.com/office/drawing/2014/main" id="{4358FE5C-E872-415C-8345-E8E8217EBFFC}"/>
              </a:ext>
            </a:extLst>
          </p:cNvPr>
          <p:cNvSpPr txBox="1"/>
          <p:nvPr/>
        </p:nvSpPr>
        <p:spPr>
          <a:xfrm>
            <a:off x="426888" y="4597654"/>
            <a:ext cx="5342659" cy="2181063"/>
          </a:xfrm>
          <a:prstGeom prst="rect">
            <a:avLst/>
          </a:prstGeom>
          <a:noFill/>
          <a:ln>
            <a:noFill/>
          </a:ln>
        </p:spPr>
        <p:txBody>
          <a:bodyPr spcFirstLastPara="1" wrap="square" lIns="121900" tIns="121900" rIns="121900" bIns="121900" anchor="t" anchorCtr="0">
            <a:noAutofit/>
          </a:bodyPr>
          <a:lstStyle/>
          <a:p>
            <a:r>
              <a:rPr lang="en-US" sz="4000" b="1" baseline="-25000" dirty="0">
                <a:ea typeface="Spectral"/>
                <a:cs typeface="Spectral"/>
                <a:sym typeface="Spectral"/>
              </a:rPr>
              <a:t>Henderson 2018</a:t>
            </a:r>
            <a:r>
              <a:rPr lang="en-US" sz="4000" baseline="-25000" dirty="0">
                <a:ea typeface="Spectral"/>
                <a:cs typeface="Spectral"/>
                <a:sym typeface="Spectral"/>
              </a:rPr>
              <a:t>, </a:t>
            </a:r>
            <a:r>
              <a:rPr lang="en-US" sz="4000" i="1" baseline="-25000" dirty="0">
                <a:ea typeface="Spectral"/>
                <a:cs typeface="Spectral"/>
                <a:sym typeface="Spectral"/>
              </a:rPr>
              <a:t>Deep Reinforcement Learning that Matters</a:t>
            </a:r>
          </a:p>
          <a:p>
            <a:r>
              <a:rPr lang="en-US" sz="4000" b="1" baseline="-25000" dirty="0">
                <a:ea typeface="Spectral"/>
                <a:cs typeface="Spectral"/>
                <a:sym typeface="Spectral"/>
              </a:rPr>
              <a:t>Engstrom 2019</a:t>
            </a:r>
            <a:r>
              <a:rPr lang="en-US" sz="4000" i="1" baseline="-25000" dirty="0">
                <a:ea typeface="Spectral"/>
                <a:cs typeface="Spectral"/>
                <a:sym typeface="Spectral"/>
              </a:rPr>
              <a:t>, Implementation Matters in Deep RL</a:t>
            </a:r>
          </a:p>
        </p:txBody>
      </p:sp>
    </p:spTree>
    <p:extLst>
      <p:ext uri="{BB962C8B-B14F-4D97-AF65-F5344CB8AC3E}">
        <p14:creationId xmlns:p14="http://schemas.microsoft.com/office/powerpoint/2010/main" val="4121620199"/>
      </p:ext>
    </p:extLst>
  </p:cSld>
  <p:clrMapOvr>
    <a:masterClrMapping/>
  </p:clrMapOvr>
  <mc:AlternateContent xmlns:mc="http://schemas.openxmlformats.org/markup-compatibility/2006" xmlns:p14="http://schemas.microsoft.com/office/powerpoint/2010/main">
    <mc:Choice Requires="p14">
      <p:transition spd="slow" p14:dur="2000" advTm="14025"/>
    </mc:Choice>
    <mc:Fallback xmlns="">
      <p:transition spd="slow" advTm="1402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On the Shoulders of Giants…</a:t>
            </a:r>
          </a:p>
        </p:txBody>
      </p:sp>
      <p:sp>
        <p:nvSpPr>
          <p:cNvPr id="3" name="Rectangle: Rounded Corners 2">
            <a:extLst>
              <a:ext uri="{FF2B5EF4-FFF2-40B4-BE49-F238E27FC236}">
                <a16:creationId xmlns:a16="http://schemas.microsoft.com/office/drawing/2014/main" id="{183CCAFA-53B1-4C2F-96C8-D152CC6490AD}"/>
              </a:ext>
            </a:extLst>
          </p:cNvPr>
          <p:cNvSpPr/>
          <p:nvPr/>
        </p:nvSpPr>
        <p:spPr>
          <a:xfrm>
            <a:off x="426893" y="1164809"/>
            <a:ext cx="5342659" cy="26995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8CE047A-91AA-46EA-96CE-EFC6212CBEBB}"/>
              </a:ext>
            </a:extLst>
          </p:cNvPr>
          <p:cNvSpPr/>
          <p:nvPr/>
        </p:nvSpPr>
        <p:spPr>
          <a:xfrm>
            <a:off x="6422448" y="1164809"/>
            <a:ext cx="5342659" cy="26995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C57D312-A3B4-43D6-B5F1-E238D0CFE7ED}"/>
              </a:ext>
            </a:extLst>
          </p:cNvPr>
          <p:cNvSpPr/>
          <p:nvPr/>
        </p:nvSpPr>
        <p:spPr>
          <a:xfrm>
            <a:off x="6422445" y="4079136"/>
            <a:ext cx="5342659" cy="26995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72;p14">
            <a:extLst>
              <a:ext uri="{FF2B5EF4-FFF2-40B4-BE49-F238E27FC236}">
                <a16:creationId xmlns:a16="http://schemas.microsoft.com/office/drawing/2014/main" id="{47B72031-39AC-4880-A75C-819BD6A16CC2}"/>
              </a:ext>
            </a:extLst>
          </p:cNvPr>
          <p:cNvSpPr txBox="1"/>
          <p:nvPr/>
        </p:nvSpPr>
        <p:spPr>
          <a:xfrm>
            <a:off x="426892" y="950063"/>
            <a:ext cx="5342659" cy="733264"/>
          </a:xfrm>
          <a:prstGeom prst="rect">
            <a:avLst/>
          </a:prstGeom>
          <a:noFill/>
          <a:ln>
            <a:noFill/>
          </a:ln>
        </p:spPr>
        <p:txBody>
          <a:bodyPr spcFirstLastPara="1" wrap="square" lIns="121900" tIns="121900" rIns="121900" bIns="121900" anchor="t" anchorCtr="0">
            <a:noAutofit/>
          </a:bodyPr>
          <a:lstStyle/>
          <a:p>
            <a:pPr algn="ctr"/>
            <a:r>
              <a:rPr lang="en-US" sz="4000" baseline="-25000" dirty="0">
                <a:ea typeface="Spectral"/>
                <a:cs typeface="Spectral"/>
                <a:sym typeface="Spectral"/>
              </a:rPr>
              <a:t>Optimizing Rewards for Learning</a:t>
            </a:r>
          </a:p>
        </p:txBody>
      </p:sp>
      <p:sp>
        <p:nvSpPr>
          <p:cNvPr id="11" name="Google Shape;72;p14">
            <a:extLst>
              <a:ext uri="{FF2B5EF4-FFF2-40B4-BE49-F238E27FC236}">
                <a16:creationId xmlns:a16="http://schemas.microsoft.com/office/drawing/2014/main" id="{C990C3D2-DD5C-44BE-B27C-2F13E48C1908}"/>
              </a:ext>
            </a:extLst>
          </p:cNvPr>
          <p:cNvSpPr txBox="1"/>
          <p:nvPr/>
        </p:nvSpPr>
        <p:spPr>
          <a:xfrm>
            <a:off x="6422447" y="950063"/>
            <a:ext cx="5342659" cy="733264"/>
          </a:xfrm>
          <a:prstGeom prst="rect">
            <a:avLst/>
          </a:prstGeom>
          <a:noFill/>
          <a:ln>
            <a:noFill/>
          </a:ln>
        </p:spPr>
        <p:txBody>
          <a:bodyPr spcFirstLastPara="1" wrap="square" lIns="121900" tIns="121900" rIns="121900" bIns="121900" anchor="t" anchorCtr="0">
            <a:noAutofit/>
          </a:bodyPr>
          <a:lstStyle/>
          <a:p>
            <a:pPr algn="ctr"/>
            <a:r>
              <a:rPr lang="en-US" sz="4000" baseline="-25000" dirty="0">
                <a:ea typeface="Spectral"/>
                <a:cs typeface="Spectral"/>
                <a:sym typeface="Spectral"/>
              </a:rPr>
              <a:t>Reward </a:t>
            </a:r>
            <a:r>
              <a:rPr lang="en-US" sz="4000" baseline="-25000" dirty="0" err="1">
                <a:ea typeface="Spectral"/>
                <a:cs typeface="Spectral"/>
                <a:sym typeface="Spectral"/>
              </a:rPr>
              <a:t>Misdesign</a:t>
            </a:r>
            <a:endParaRPr lang="en-US" sz="4000" baseline="-25000" dirty="0">
              <a:ea typeface="Spectral"/>
              <a:cs typeface="Spectral"/>
              <a:sym typeface="Spectral"/>
            </a:endParaRPr>
          </a:p>
        </p:txBody>
      </p:sp>
      <p:sp>
        <p:nvSpPr>
          <p:cNvPr id="12" name="Google Shape;72;p14">
            <a:extLst>
              <a:ext uri="{FF2B5EF4-FFF2-40B4-BE49-F238E27FC236}">
                <a16:creationId xmlns:a16="http://schemas.microsoft.com/office/drawing/2014/main" id="{5F5D49FB-AF23-44F6-BCCA-CB38DF814974}"/>
              </a:ext>
            </a:extLst>
          </p:cNvPr>
          <p:cNvSpPr txBox="1"/>
          <p:nvPr/>
        </p:nvSpPr>
        <p:spPr>
          <a:xfrm>
            <a:off x="6422445" y="3864390"/>
            <a:ext cx="5342659" cy="733264"/>
          </a:xfrm>
          <a:prstGeom prst="rect">
            <a:avLst/>
          </a:prstGeom>
          <a:noFill/>
          <a:ln>
            <a:noFill/>
          </a:ln>
        </p:spPr>
        <p:txBody>
          <a:bodyPr spcFirstLastPara="1" wrap="square" lIns="121900" tIns="121900" rIns="121900" bIns="121900" anchor="t" anchorCtr="0">
            <a:noAutofit/>
          </a:bodyPr>
          <a:lstStyle/>
          <a:p>
            <a:pPr algn="ctr"/>
            <a:r>
              <a:rPr lang="en-US" sz="4000" baseline="-25000" dirty="0">
                <a:ea typeface="Spectral"/>
                <a:cs typeface="Spectral"/>
                <a:sym typeface="Spectral"/>
              </a:rPr>
              <a:t>Reward Function Inference</a:t>
            </a:r>
          </a:p>
        </p:txBody>
      </p:sp>
      <p:sp>
        <p:nvSpPr>
          <p:cNvPr id="13" name="Google Shape;72;p14">
            <a:extLst>
              <a:ext uri="{FF2B5EF4-FFF2-40B4-BE49-F238E27FC236}">
                <a16:creationId xmlns:a16="http://schemas.microsoft.com/office/drawing/2014/main" id="{A4153A99-2448-4F6E-8471-044D240721BE}"/>
              </a:ext>
            </a:extLst>
          </p:cNvPr>
          <p:cNvSpPr txBox="1"/>
          <p:nvPr/>
        </p:nvSpPr>
        <p:spPr>
          <a:xfrm>
            <a:off x="426891" y="1683327"/>
            <a:ext cx="5342659" cy="2181063"/>
          </a:xfrm>
          <a:prstGeom prst="rect">
            <a:avLst/>
          </a:prstGeom>
          <a:noFill/>
          <a:ln>
            <a:noFill/>
          </a:ln>
        </p:spPr>
        <p:txBody>
          <a:bodyPr spcFirstLastPara="1" wrap="square" lIns="121900" tIns="121900" rIns="121900" bIns="121900" anchor="t" anchorCtr="0">
            <a:noAutofit/>
          </a:bodyPr>
          <a:lstStyle/>
          <a:p>
            <a:r>
              <a:rPr lang="en-US" sz="4000" b="1" baseline="-25000" dirty="0">
                <a:ea typeface="Spectral"/>
                <a:cs typeface="Spectral"/>
                <a:sym typeface="Spectral"/>
              </a:rPr>
              <a:t>Singh 2009</a:t>
            </a:r>
            <a:r>
              <a:rPr lang="en-US" sz="4000" baseline="-25000" dirty="0">
                <a:ea typeface="Spectral"/>
                <a:cs typeface="Spectral"/>
                <a:sym typeface="Spectral"/>
              </a:rPr>
              <a:t>, </a:t>
            </a:r>
            <a:r>
              <a:rPr lang="en-US" sz="4000" i="1" baseline="-25000" dirty="0">
                <a:ea typeface="Spectral"/>
                <a:cs typeface="Spectral"/>
                <a:sym typeface="Spectral"/>
              </a:rPr>
              <a:t>Where Do Rewards Come From? </a:t>
            </a:r>
          </a:p>
          <a:p>
            <a:r>
              <a:rPr lang="en-US" sz="4000" b="1" baseline="-25000" dirty="0">
                <a:ea typeface="Spectral"/>
                <a:cs typeface="Spectral"/>
                <a:sym typeface="Spectral"/>
              </a:rPr>
              <a:t>Faust 2019</a:t>
            </a:r>
            <a:r>
              <a:rPr lang="en-US" sz="4000" baseline="-25000" dirty="0">
                <a:ea typeface="Spectral"/>
                <a:cs typeface="Spectral"/>
                <a:sym typeface="Spectral"/>
              </a:rPr>
              <a:t>, </a:t>
            </a:r>
            <a:r>
              <a:rPr lang="en-US" sz="4000" i="1" baseline="-25000" dirty="0">
                <a:ea typeface="Spectral"/>
                <a:cs typeface="Spectral"/>
                <a:sym typeface="Spectral"/>
              </a:rPr>
              <a:t>Evolving Rewards to Automate Reinforcement Learning</a:t>
            </a:r>
          </a:p>
        </p:txBody>
      </p:sp>
      <p:sp>
        <p:nvSpPr>
          <p:cNvPr id="14" name="Google Shape;72;p14">
            <a:extLst>
              <a:ext uri="{FF2B5EF4-FFF2-40B4-BE49-F238E27FC236}">
                <a16:creationId xmlns:a16="http://schemas.microsoft.com/office/drawing/2014/main" id="{2DC23745-8A30-49D9-A9A2-6FFD7894C3F0}"/>
              </a:ext>
            </a:extLst>
          </p:cNvPr>
          <p:cNvSpPr txBox="1"/>
          <p:nvPr/>
        </p:nvSpPr>
        <p:spPr>
          <a:xfrm>
            <a:off x="6422445" y="1683327"/>
            <a:ext cx="5342659" cy="2181063"/>
          </a:xfrm>
          <a:prstGeom prst="rect">
            <a:avLst/>
          </a:prstGeom>
          <a:noFill/>
          <a:ln>
            <a:noFill/>
          </a:ln>
        </p:spPr>
        <p:txBody>
          <a:bodyPr spcFirstLastPara="1" wrap="square" lIns="121900" tIns="121900" rIns="121900" bIns="121900" anchor="t" anchorCtr="0">
            <a:noAutofit/>
          </a:bodyPr>
          <a:lstStyle/>
          <a:p>
            <a:r>
              <a:rPr lang="en-US" sz="4000" b="1" baseline="-25000" dirty="0" err="1">
                <a:ea typeface="Spectral"/>
                <a:cs typeface="Spectral"/>
                <a:sym typeface="Spectral"/>
              </a:rPr>
              <a:t>Amodei</a:t>
            </a:r>
            <a:r>
              <a:rPr lang="en-US" sz="4000" b="1" baseline="-25000" dirty="0">
                <a:ea typeface="Spectral"/>
                <a:cs typeface="Spectral"/>
                <a:sym typeface="Spectral"/>
              </a:rPr>
              <a:t> 2016</a:t>
            </a:r>
            <a:r>
              <a:rPr lang="en-US" sz="4000" baseline="-25000" dirty="0">
                <a:ea typeface="Spectral"/>
                <a:cs typeface="Spectral"/>
                <a:sym typeface="Spectral"/>
              </a:rPr>
              <a:t>, </a:t>
            </a:r>
            <a:r>
              <a:rPr lang="en-US" sz="4000" i="1" baseline="-25000" dirty="0">
                <a:ea typeface="Spectral"/>
                <a:cs typeface="Spectral"/>
                <a:sym typeface="Spectral"/>
              </a:rPr>
              <a:t>Concrete Problems in AI Safety</a:t>
            </a:r>
          </a:p>
          <a:p>
            <a:r>
              <a:rPr lang="en-US" sz="4000" b="1" baseline="-25000" dirty="0">
                <a:ea typeface="Spectral"/>
                <a:cs typeface="Spectral"/>
                <a:sym typeface="Spectral"/>
              </a:rPr>
              <a:t>Knox 2021</a:t>
            </a:r>
            <a:r>
              <a:rPr lang="en-US" sz="4000" baseline="-25000" dirty="0">
                <a:ea typeface="Spectral"/>
                <a:cs typeface="Spectral"/>
                <a:sym typeface="Spectral"/>
              </a:rPr>
              <a:t>, </a:t>
            </a:r>
            <a:r>
              <a:rPr lang="en-US" sz="4000" i="1" baseline="-25000" dirty="0">
                <a:ea typeface="Spectral"/>
                <a:cs typeface="Spectral"/>
                <a:sym typeface="Spectral"/>
              </a:rPr>
              <a:t>Reward (Mis)Design for Autonomous Driving</a:t>
            </a:r>
          </a:p>
        </p:txBody>
      </p:sp>
      <p:sp>
        <p:nvSpPr>
          <p:cNvPr id="15" name="Rectangle: Rounded Corners 14">
            <a:extLst>
              <a:ext uri="{FF2B5EF4-FFF2-40B4-BE49-F238E27FC236}">
                <a16:creationId xmlns:a16="http://schemas.microsoft.com/office/drawing/2014/main" id="{D4D95813-8489-413E-AF2D-DF25FC399FC1}"/>
              </a:ext>
            </a:extLst>
          </p:cNvPr>
          <p:cNvSpPr/>
          <p:nvPr/>
        </p:nvSpPr>
        <p:spPr>
          <a:xfrm>
            <a:off x="426888" y="4079136"/>
            <a:ext cx="5342659" cy="26995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72;p14">
            <a:extLst>
              <a:ext uri="{FF2B5EF4-FFF2-40B4-BE49-F238E27FC236}">
                <a16:creationId xmlns:a16="http://schemas.microsoft.com/office/drawing/2014/main" id="{B8611EED-9D5E-4483-9DBF-95E1B4763ED1}"/>
              </a:ext>
            </a:extLst>
          </p:cNvPr>
          <p:cNvSpPr txBox="1"/>
          <p:nvPr/>
        </p:nvSpPr>
        <p:spPr>
          <a:xfrm>
            <a:off x="426888" y="3864390"/>
            <a:ext cx="5342659" cy="733264"/>
          </a:xfrm>
          <a:prstGeom prst="rect">
            <a:avLst/>
          </a:prstGeom>
          <a:noFill/>
          <a:ln>
            <a:noFill/>
          </a:ln>
        </p:spPr>
        <p:txBody>
          <a:bodyPr spcFirstLastPara="1" wrap="square" lIns="121900" tIns="121900" rIns="121900" bIns="121900" anchor="t" anchorCtr="0">
            <a:noAutofit/>
          </a:bodyPr>
          <a:lstStyle/>
          <a:p>
            <a:pPr algn="ctr"/>
            <a:r>
              <a:rPr lang="en-US" sz="4000" baseline="-25000" dirty="0">
                <a:ea typeface="Spectral"/>
                <a:cs typeface="Spectral"/>
                <a:sym typeface="Spectral"/>
              </a:rPr>
              <a:t>RL Reproducibility</a:t>
            </a:r>
          </a:p>
        </p:txBody>
      </p:sp>
      <p:sp>
        <p:nvSpPr>
          <p:cNvPr id="17" name="Google Shape;72;p14">
            <a:extLst>
              <a:ext uri="{FF2B5EF4-FFF2-40B4-BE49-F238E27FC236}">
                <a16:creationId xmlns:a16="http://schemas.microsoft.com/office/drawing/2014/main" id="{4358FE5C-E872-415C-8345-E8E8217EBFFC}"/>
              </a:ext>
            </a:extLst>
          </p:cNvPr>
          <p:cNvSpPr txBox="1"/>
          <p:nvPr/>
        </p:nvSpPr>
        <p:spPr>
          <a:xfrm>
            <a:off x="426888" y="4597654"/>
            <a:ext cx="5342659" cy="2181063"/>
          </a:xfrm>
          <a:prstGeom prst="rect">
            <a:avLst/>
          </a:prstGeom>
          <a:noFill/>
          <a:ln>
            <a:noFill/>
          </a:ln>
        </p:spPr>
        <p:txBody>
          <a:bodyPr spcFirstLastPara="1" wrap="square" lIns="121900" tIns="121900" rIns="121900" bIns="121900" anchor="t" anchorCtr="0">
            <a:noAutofit/>
          </a:bodyPr>
          <a:lstStyle/>
          <a:p>
            <a:r>
              <a:rPr lang="en-US" sz="4000" b="1" baseline="-25000" dirty="0">
                <a:ea typeface="Spectral"/>
                <a:cs typeface="Spectral"/>
                <a:sym typeface="Spectral"/>
              </a:rPr>
              <a:t>Henderson 2018</a:t>
            </a:r>
            <a:r>
              <a:rPr lang="en-US" sz="4000" baseline="-25000" dirty="0">
                <a:ea typeface="Spectral"/>
                <a:cs typeface="Spectral"/>
                <a:sym typeface="Spectral"/>
              </a:rPr>
              <a:t>, </a:t>
            </a:r>
            <a:r>
              <a:rPr lang="en-US" sz="4000" i="1" baseline="-25000" dirty="0">
                <a:ea typeface="Spectral"/>
                <a:cs typeface="Spectral"/>
                <a:sym typeface="Spectral"/>
              </a:rPr>
              <a:t>Deep Reinforcement Learning that Matters</a:t>
            </a:r>
          </a:p>
          <a:p>
            <a:r>
              <a:rPr lang="en-US" sz="4000" b="1" baseline="-25000" dirty="0">
                <a:ea typeface="Spectral"/>
                <a:cs typeface="Spectral"/>
                <a:sym typeface="Spectral"/>
              </a:rPr>
              <a:t>Engstrom 2019</a:t>
            </a:r>
            <a:r>
              <a:rPr lang="en-US" sz="4000" i="1" baseline="-25000" dirty="0">
                <a:ea typeface="Spectral"/>
                <a:cs typeface="Spectral"/>
                <a:sym typeface="Spectral"/>
              </a:rPr>
              <a:t>, Implementation Matters in Deep RL</a:t>
            </a:r>
          </a:p>
        </p:txBody>
      </p:sp>
      <p:sp>
        <p:nvSpPr>
          <p:cNvPr id="18" name="Google Shape;72;p14">
            <a:extLst>
              <a:ext uri="{FF2B5EF4-FFF2-40B4-BE49-F238E27FC236}">
                <a16:creationId xmlns:a16="http://schemas.microsoft.com/office/drawing/2014/main" id="{C9CCD435-76A9-49E6-92BD-22382F4B602C}"/>
              </a:ext>
            </a:extLst>
          </p:cNvPr>
          <p:cNvSpPr txBox="1"/>
          <p:nvPr/>
        </p:nvSpPr>
        <p:spPr>
          <a:xfrm>
            <a:off x="6422445" y="4597653"/>
            <a:ext cx="5342659" cy="2181063"/>
          </a:xfrm>
          <a:prstGeom prst="rect">
            <a:avLst/>
          </a:prstGeom>
          <a:noFill/>
          <a:ln>
            <a:noFill/>
          </a:ln>
        </p:spPr>
        <p:txBody>
          <a:bodyPr spcFirstLastPara="1" wrap="square" lIns="121900" tIns="121900" rIns="121900" bIns="121900" anchor="t" anchorCtr="0">
            <a:noAutofit/>
          </a:bodyPr>
          <a:lstStyle/>
          <a:p>
            <a:r>
              <a:rPr lang="en-US" sz="4000" b="1" baseline="-25000" dirty="0">
                <a:ea typeface="Spectral"/>
                <a:cs typeface="Spectral"/>
                <a:sym typeface="Spectral"/>
              </a:rPr>
              <a:t>Hadfield-</a:t>
            </a:r>
            <a:r>
              <a:rPr lang="en-US" sz="4000" b="1" baseline="-25000" dirty="0" err="1">
                <a:ea typeface="Spectral"/>
                <a:cs typeface="Spectral"/>
                <a:sym typeface="Spectral"/>
              </a:rPr>
              <a:t>Menell</a:t>
            </a:r>
            <a:r>
              <a:rPr lang="en-US" sz="4000" b="1" baseline="-25000" dirty="0">
                <a:ea typeface="Spectral"/>
                <a:cs typeface="Spectral"/>
                <a:sym typeface="Spectral"/>
              </a:rPr>
              <a:t> 2016</a:t>
            </a:r>
            <a:r>
              <a:rPr lang="en-US" sz="4000" baseline="-25000" dirty="0">
                <a:ea typeface="Spectral"/>
                <a:cs typeface="Spectral"/>
                <a:sym typeface="Spectral"/>
              </a:rPr>
              <a:t>, </a:t>
            </a:r>
            <a:r>
              <a:rPr lang="en-US" sz="4000" i="1" baseline="-25000" dirty="0">
                <a:ea typeface="Spectral"/>
                <a:cs typeface="Spectral"/>
                <a:sym typeface="Spectral"/>
              </a:rPr>
              <a:t>Inverse Reward Design</a:t>
            </a:r>
          </a:p>
          <a:p>
            <a:r>
              <a:rPr lang="en-US" sz="4000" b="1" baseline="-25000" dirty="0">
                <a:ea typeface="Spectral"/>
                <a:cs typeface="Spectral"/>
                <a:sym typeface="Spectral"/>
              </a:rPr>
              <a:t>He 2021</a:t>
            </a:r>
            <a:r>
              <a:rPr lang="en-US" sz="4000" i="1" baseline="-25000" dirty="0">
                <a:ea typeface="Spectral"/>
                <a:cs typeface="Spectral"/>
                <a:sym typeface="Spectral"/>
              </a:rPr>
              <a:t>, Assisted Robust Reward Design</a:t>
            </a:r>
          </a:p>
        </p:txBody>
      </p:sp>
    </p:spTree>
    <p:extLst>
      <p:ext uri="{BB962C8B-B14F-4D97-AF65-F5344CB8AC3E}">
        <p14:creationId xmlns:p14="http://schemas.microsoft.com/office/powerpoint/2010/main" val="1660484853"/>
      </p:ext>
    </p:extLst>
  </p:cSld>
  <p:clrMapOvr>
    <a:masterClrMapping/>
  </p:clrMapOvr>
  <mc:AlternateContent xmlns:mc="http://schemas.openxmlformats.org/markup-compatibility/2006" xmlns:p14="http://schemas.microsoft.com/office/powerpoint/2010/main">
    <mc:Choice Requires="p14">
      <p:transition spd="slow" p14:dur="2000" advTm="18694"/>
    </mc:Choice>
    <mc:Fallback xmlns="">
      <p:transition spd="slow" advTm="1869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2493-B2B7-41F5-950D-D9976930DFED}"/>
              </a:ext>
            </a:extLst>
          </p:cNvPr>
          <p:cNvSpPr>
            <a:spLocks noGrp="1"/>
          </p:cNvSpPr>
          <p:nvPr>
            <p:ph type="ctrTitle"/>
          </p:nvPr>
        </p:nvSpPr>
        <p:spPr>
          <a:xfrm>
            <a:off x="1092821" y="0"/>
            <a:ext cx="10253546" cy="6858000"/>
          </a:xfrm>
        </p:spPr>
        <p:txBody>
          <a:bodyPr anchor="ctr">
            <a:noAutofit/>
          </a:bodyPr>
          <a:lstStyle/>
          <a:p>
            <a:r>
              <a:rPr lang="en-US" sz="4400" dirty="0"/>
              <a:t>Imagine you want to design a new environment for using or benchmarking RL. </a:t>
            </a:r>
            <a:br>
              <a:rPr lang="en-US" sz="4400" dirty="0"/>
            </a:br>
            <a:br>
              <a:rPr lang="en-US" sz="4400" dirty="0"/>
            </a:br>
            <a:r>
              <a:rPr lang="en-US" sz="4400" dirty="0"/>
              <a:t>How do you approach this?</a:t>
            </a:r>
          </a:p>
        </p:txBody>
      </p:sp>
    </p:spTree>
    <p:extLst>
      <p:ext uri="{BB962C8B-B14F-4D97-AF65-F5344CB8AC3E}">
        <p14:creationId xmlns:p14="http://schemas.microsoft.com/office/powerpoint/2010/main" val="2222024200"/>
      </p:ext>
    </p:extLst>
  </p:cSld>
  <p:clrMapOvr>
    <a:masterClrMapping/>
  </p:clrMapOvr>
  <mc:AlternateContent xmlns:mc="http://schemas.openxmlformats.org/markup-compatibility/2006" xmlns:p14="http://schemas.microsoft.com/office/powerpoint/2010/main">
    <mc:Choice Requires="p14">
      <p:transition spd="slow" p14:dur="2000" advTm="7494"/>
    </mc:Choice>
    <mc:Fallback xmlns="">
      <p:transition spd="slow" advTm="749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Hungry Thirsty Domain</a:t>
            </a:r>
          </a:p>
        </p:txBody>
      </p:sp>
      <p:pic>
        <p:nvPicPr>
          <p:cNvPr id="6" name="Picture 5">
            <a:extLst>
              <a:ext uri="{FF2B5EF4-FFF2-40B4-BE49-F238E27FC236}">
                <a16:creationId xmlns:a16="http://schemas.microsoft.com/office/drawing/2014/main" id="{E0D2B207-196B-4D80-B19E-45DD34036A6F}"/>
              </a:ext>
            </a:extLst>
          </p:cNvPr>
          <p:cNvPicPr>
            <a:picLocks noChangeAspect="1"/>
          </p:cNvPicPr>
          <p:nvPr/>
        </p:nvPicPr>
        <p:blipFill rotWithShape="1">
          <a:blip r:embed="rId3">
            <a:extLst>
              <a:ext uri="{28A0092B-C50C-407E-A947-70E740481C1C}">
                <a14:useLocalDpi xmlns:a14="http://schemas.microsoft.com/office/drawing/2010/main" val="0"/>
              </a:ext>
            </a:extLst>
          </a:blip>
          <a:srcRect l="14560" t="14521" r="14720" b="14596"/>
          <a:stretch/>
        </p:blipFill>
        <p:spPr>
          <a:xfrm>
            <a:off x="838200" y="1666488"/>
            <a:ext cx="4194463" cy="4204105"/>
          </a:xfrm>
          <a:prstGeom prst="rect">
            <a:avLst/>
          </a:prstGeom>
        </p:spPr>
      </p:pic>
      <p:sp>
        <p:nvSpPr>
          <p:cNvPr id="8" name="Google Shape;72;p14">
            <a:extLst>
              <a:ext uri="{FF2B5EF4-FFF2-40B4-BE49-F238E27FC236}">
                <a16:creationId xmlns:a16="http://schemas.microsoft.com/office/drawing/2014/main" id="{C167AFC1-AE29-479C-A140-A41B7735C956}"/>
              </a:ext>
            </a:extLst>
          </p:cNvPr>
          <p:cNvSpPr txBox="1"/>
          <p:nvPr/>
        </p:nvSpPr>
        <p:spPr>
          <a:xfrm>
            <a:off x="5384009" y="1205345"/>
            <a:ext cx="6205317" cy="5052332"/>
          </a:xfrm>
          <a:prstGeom prst="rect">
            <a:avLst/>
          </a:prstGeom>
          <a:noFill/>
          <a:ln>
            <a:noFill/>
          </a:ln>
        </p:spPr>
        <p:txBody>
          <a:bodyPr spcFirstLastPara="1" wrap="square" lIns="121900" tIns="121900" rIns="121900" bIns="121900" anchor="t" anchorCtr="0">
            <a:noAutofit/>
          </a:bodyPr>
          <a:lstStyle/>
          <a:p>
            <a:pPr marL="571500" indent="-571500">
              <a:buFont typeface="Arial" panose="020B0604020202020204" pitchFamily="34" charset="0"/>
              <a:buChar char="•"/>
            </a:pPr>
            <a:endParaRPr lang="en-US" sz="4400" baseline="-25000" dirty="0">
              <a:ea typeface="Spectral"/>
              <a:cs typeface="Spectral"/>
              <a:sym typeface="Spectral"/>
            </a:endParaRPr>
          </a:p>
          <a:p>
            <a:endParaRPr lang="en-US" sz="4400" baseline="-25000" dirty="0">
              <a:ea typeface="Spectral"/>
              <a:cs typeface="Spectral"/>
              <a:sym typeface="Spectral"/>
            </a:endParaRPr>
          </a:p>
        </p:txBody>
      </p:sp>
      <p:sp>
        <p:nvSpPr>
          <p:cNvPr id="7" name="Text Placeholder 5">
            <a:extLst>
              <a:ext uri="{FF2B5EF4-FFF2-40B4-BE49-F238E27FC236}">
                <a16:creationId xmlns:a16="http://schemas.microsoft.com/office/drawing/2014/main" id="{5096B634-8B5F-40E9-808B-B1314323BB5C}"/>
              </a:ext>
            </a:extLst>
          </p:cNvPr>
          <p:cNvSpPr txBox="1">
            <a:spLocks/>
          </p:cNvSpPr>
          <p:nvPr/>
        </p:nvSpPr>
        <p:spPr>
          <a:xfrm>
            <a:off x="5216237" y="6213764"/>
            <a:ext cx="6747163" cy="56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a:t>Singh et al., 2009, Where Do Rewards Come From?</a:t>
            </a:r>
          </a:p>
        </p:txBody>
      </p:sp>
    </p:spTree>
    <p:extLst>
      <p:ext uri="{BB962C8B-B14F-4D97-AF65-F5344CB8AC3E}">
        <p14:creationId xmlns:p14="http://schemas.microsoft.com/office/powerpoint/2010/main" val="3396452108"/>
      </p:ext>
    </p:extLst>
  </p:cSld>
  <p:clrMapOvr>
    <a:masterClrMapping/>
  </p:clrMapOvr>
  <mc:AlternateContent xmlns:mc="http://schemas.openxmlformats.org/markup-compatibility/2006" xmlns:p14="http://schemas.microsoft.com/office/powerpoint/2010/main">
    <mc:Choice Requires="p14">
      <p:transition spd="slow" p14:dur="2000" advTm="7760"/>
    </mc:Choice>
    <mc:Fallback xmlns="">
      <p:transition spd="slow" advTm="776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Hungry Thirsty Domain</a:t>
            </a:r>
          </a:p>
        </p:txBody>
      </p:sp>
      <p:pic>
        <p:nvPicPr>
          <p:cNvPr id="6" name="Picture 5">
            <a:extLst>
              <a:ext uri="{FF2B5EF4-FFF2-40B4-BE49-F238E27FC236}">
                <a16:creationId xmlns:a16="http://schemas.microsoft.com/office/drawing/2014/main" id="{E0D2B207-196B-4D80-B19E-45DD34036A6F}"/>
              </a:ext>
            </a:extLst>
          </p:cNvPr>
          <p:cNvPicPr>
            <a:picLocks noChangeAspect="1"/>
          </p:cNvPicPr>
          <p:nvPr/>
        </p:nvPicPr>
        <p:blipFill rotWithShape="1">
          <a:blip r:embed="rId3">
            <a:extLst>
              <a:ext uri="{28A0092B-C50C-407E-A947-70E740481C1C}">
                <a14:useLocalDpi xmlns:a14="http://schemas.microsoft.com/office/drawing/2010/main" val="0"/>
              </a:ext>
            </a:extLst>
          </a:blip>
          <a:srcRect l="14560" t="14521" r="14720" b="14596"/>
          <a:stretch/>
        </p:blipFill>
        <p:spPr>
          <a:xfrm>
            <a:off x="838200" y="1666488"/>
            <a:ext cx="4194463" cy="4204105"/>
          </a:xfrm>
          <a:prstGeom prst="rect">
            <a:avLst/>
          </a:prstGeom>
        </p:spPr>
      </p:pic>
      <p:sp>
        <p:nvSpPr>
          <p:cNvPr id="8" name="Google Shape;72;p14">
            <a:extLst>
              <a:ext uri="{FF2B5EF4-FFF2-40B4-BE49-F238E27FC236}">
                <a16:creationId xmlns:a16="http://schemas.microsoft.com/office/drawing/2014/main" id="{C167AFC1-AE29-479C-A140-A41B7735C956}"/>
              </a:ext>
            </a:extLst>
          </p:cNvPr>
          <p:cNvSpPr txBox="1"/>
          <p:nvPr/>
        </p:nvSpPr>
        <p:spPr>
          <a:xfrm>
            <a:off x="5384009" y="1205345"/>
            <a:ext cx="6205317" cy="5052332"/>
          </a:xfrm>
          <a:prstGeom prst="rect">
            <a:avLst/>
          </a:prstGeom>
          <a:noFill/>
          <a:ln>
            <a:noFill/>
          </a:ln>
        </p:spPr>
        <p:txBody>
          <a:bodyPr spcFirstLastPara="1" wrap="square" lIns="121900" tIns="121900" rIns="121900" bIns="121900" anchor="t" anchorCtr="0">
            <a:noAutofit/>
          </a:bodyPr>
          <a:lstStyle/>
          <a:p>
            <a:r>
              <a:rPr lang="en-US" sz="4400" baseline="-25000" dirty="0">
                <a:ea typeface="Spectral"/>
                <a:cs typeface="Spectral"/>
                <a:sym typeface="Spectral"/>
              </a:rPr>
              <a:t>Food in one random corner; water in another.</a:t>
            </a:r>
          </a:p>
          <a:p>
            <a:endParaRPr lang="en-US" sz="4400" baseline="-25000" dirty="0">
              <a:ea typeface="Spectral"/>
              <a:cs typeface="Spectral"/>
              <a:sym typeface="Spectral"/>
            </a:endParaRPr>
          </a:p>
        </p:txBody>
      </p:sp>
      <p:sp>
        <p:nvSpPr>
          <p:cNvPr id="11" name="Text Placeholder 5">
            <a:extLst>
              <a:ext uri="{FF2B5EF4-FFF2-40B4-BE49-F238E27FC236}">
                <a16:creationId xmlns:a16="http://schemas.microsoft.com/office/drawing/2014/main" id="{D1F570E2-49C9-4843-8657-8226224573B2}"/>
              </a:ext>
            </a:extLst>
          </p:cNvPr>
          <p:cNvSpPr txBox="1">
            <a:spLocks/>
          </p:cNvSpPr>
          <p:nvPr/>
        </p:nvSpPr>
        <p:spPr>
          <a:xfrm>
            <a:off x="5216237" y="6213764"/>
            <a:ext cx="6747163" cy="56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a:t>Singh et al., 2009, Where Do Rewards Come From?</a:t>
            </a:r>
          </a:p>
        </p:txBody>
      </p:sp>
    </p:spTree>
    <p:extLst>
      <p:ext uri="{BB962C8B-B14F-4D97-AF65-F5344CB8AC3E}">
        <p14:creationId xmlns:p14="http://schemas.microsoft.com/office/powerpoint/2010/main" val="1591220715"/>
      </p:ext>
    </p:extLst>
  </p:cSld>
  <p:clrMapOvr>
    <a:masterClrMapping/>
  </p:clrMapOvr>
  <mc:AlternateContent xmlns:mc="http://schemas.openxmlformats.org/markup-compatibility/2006" xmlns:p14="http://schemas.microsoft.com/office/powerpoint/2010/main">
    <mc:Choice Requires="p14">
      <p:transition spd="slow" p14:dur="2000" advTm="5707"/>
    </mc:Choice>
    <mc:Fallback xmlns="">
      <p:transition spd="slow" advTm="570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Hungry Thirsty Domain</a:t>
            </a:r>
          </a:p>
        </p:txBody>
      </p:sp>
      <p:pic>
        <p:nvPicPr>
          <p:cNvPr id="6" name="Picture 5">
            <a:extLst>
              <a:ext uri="{FF2B5EF4-FFF2-40B4-BE49-F238E27FC236}">
                <a16:creationId xmlns:a16="http://schemas.microsoft.com/office/drawing/2014/main" id="{E0D2B207-196B-4D80-B19E-45DD34036A6F}"/>
              </a:ext>
            </a:extLst>
          </p:cNvPr>
          <p:cNvPicPr>
            <a:picLocks noChangeAspect="1"/>
          </p:cNvPicPr>
          <p:nvPr/>
        </p:nvPicPr>
        <p:blipFill rotWithShape="1">
          <a:blip r:embed="rId3">
            <a:extLst>
              <a:ext uri="{28A0092B-C50C-407E-A947-70E740481C1C}">
                <a14:useLocalDpi xmlns:a14="http://schemas.microsoft.com/office/drawing/2010/main" val="0"/>
              </a:ext>
            </a:extLst>
          </a:blip>
          <a:srcRect l="14560" t="14521" r="14720" b="14596"/>
          <a:stretch/>
        </p:blipFill>
        <p:spPr>
          <a:xfrm>
            <a:off x="838200" y="1666488"/>
            <a:ext cx="4194463" cy="4204105"/>
          </a:xfrm>
          <a:prstGeom prst="rect">
            <a:avLst/>
          </a:prstGeom>
        </p:spPr>
      </p:pic>
      <p:sp>
        <p:nvSpPr>
          <p:cNvPr id="8" name="Google Shape;72;p14">
            <a:extLst>
              <a:ext uri="{FF2B5EF4-FFF2-40B4-BE49-F238E27FC236}">
                <a16:creationId xmlns:a16="http://schemas.microsoft.com/office/drawing/2014/main" id="{C167AFC1-AE29-479C-A140-A41B7735C956}"/>
              </a:ext>
            </a:extLst>
          </p:cNvPr>
          <p:cNvSpPr txBox="1"/>
          <p:nvPr/>
        </p:nvSpPr>
        <p:spPr>
          <a:xfrm>
            <a:off x="5384009" y="1205345"/>
            <a:ext cx="6205317" cy="5052332"/>
          </a:xfrm>
          <a:prstGeom prst="rect">
            <a:avLst/>
          </a:prstGeom>
          <a:noFill/>
          <a:ln>
            <a:noFill/>
          </a:ln>
        </p:spPr>
        <p:txBody>
          <a:bodyPr spcFirstLastPara="1" wrap="square" lIns="121900" tIns="121900" rIns="121900" bIns="121900" anchor="t" anchorCtr="0">
            <a:noAutofit/>
          </a:bodyPr>
          <a:lstStyle/>
          <a:p>
            <a:r>
              <a:rPr lang="en-US" sz="4400" baseline="-25000" dirty="0">
                <a:ea typeface="Spectral"/>
                <a:cs typeface="Spectral"/>
                <a:sym typeface="Spectral"/>
              </a:rPr>
              <a:t>Food in one random corner; water in another.</a:t>
            </a:r>
          </a:p>
          <a:p>
            <a:endParaRPr lang="en-US" sz="4400" baseline="-25000" dirty="0">
              <a:ea typeface="Spectral"/>
              <a:cs typeface="Spectral"/>
              <a:sym typeface="Spectral"/>
            </a:endParaRPr>
          </a:p>
          <a:p>
            <a:r>
              <a:rPr lang="en-US" sz="4400" baseline="-25000" dirty="0">
                <a:ea typeface="Spectral"/>
                <a:cs typeface="Spectral"/>
                <a:sym typeface="Spectral"/>
              </a:rPr>
              <a:t>The goal is to eat as much as possible, but the agent can only eat if not thirsty.</a:t>
            </a:r>
          </a:p>
        </p:txBody>
      </p:sp>
      <p:sp>
        <p:nvSpPr>
          <p:cNvPr id="11" name="Text Placeholder 5">
            <a:extLst>
              <a:ext uri="{FF2B5EF4-FFF2-40B4-BE49-F238E27FC236}">
                <a16:creationId xmlns:a16="http://schemas.microsoft.com/office/drawing/2014/main" id="{D1F570E2-49C9-4843-8657-8226224573B2}"/>
              </a:ext>
            </a:extLst>
          </p:cNvPr>
          <p:cNvSpPr txBox="1">
            <a:spLocks/>
          </p:cNvSpPr>
          <p:nvPr/>
        </p:nvSpPr>
        <p:spPr>
          <a:xfrm>
            <a:off x="5216237" y="6213764"/>
            <a:ext cx="6747163" cy="56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a:t>Singh et al., 2009, Where Do Rewards Come From?</a:t>
            </a:r>
          </a:p>
        </p:txBody>
      </p:sp>
    </p:spTree>
    <p:extLst>
      <p:ext uri="{BB962C8B-B14F-4D97-AF65-F5344CB8AC3E}">
        <p14:creationId xmlns:p14="http://schemas.microsoft.com/office/powerpoint/2010/main" val="745182391"/>
      </p:ext>
    </p:extLst>
  </p:cSld>
  <p:clrMapOvr>
    <a:masterClrMapping/>
  </p:clrMapOvr>
  <mc:AlternateContent xmlns:mc="http://schemas.openxmlformats.org/markup-compatibility/2006" xmlns:p14="http://schemas.microsoft.com/office/powerpoint/2010/main">
    <mc:Choice Requires="p14">
      <p:transition spd="slow" p14:dur="2000" advTm="7466"/>
    </mc:Choice>
    <mc:Fallback xmlns="">
      <p:transition spd="slow" advTm="746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Hungry Thirsty Domain</a:t>
            </a:r>
          </a:p>
        </p:txBody>
      </p:sp>
      <p:pic>
        <p:nvPicPr>
          <p:cNvPr id="6" name="Picture 5">
            <a:extLst>
              <a:ext uri="{FF2B5EF4-FFF2-40B4-BE49-F238E27FC236}">
                <a16:creationId xmlns:a16="http://schemas.microsoft.com/office/drawing/2014/main" id="{E0D2B207-196B-4D80-B19E-45DD34036A6F}"/>
              </a:ext>
            </a:extLst>
          </p:cNvPr>
          <p:cNvPicPr>
            <a:picLocks noChangeAspect="1"/>
          </p:cNvPicPr>
          <p:nvPr/>
        </p:nvPicPr>
        <p:blipFill rotWithShape="1">
          <a:blip r:embed="rId3">
            <a:extLst>
              <a:ext uri="{28A0092B-C50C-407E-A947-70E740481C1C}">
                <a14:useLocalDpi xmlns:a14="http://schemas.microsoft.com/office/drawing/2010/main" val="0"/>
              </a:ext>
            </a:extLst>
          </a:blip>
          <a:srcRect l="14560" t="14521" r="14720" b="14596"/>
          <a:stretch/>
        </p:blipFill>
        <p:spPr>
          <a:xfrm>
            <a:off x="838200" y="1666488"/>
            <a:ext cx="4194463" cy="4204105"/>
          </a:xfrm>
          <a:prstGeom prst="rect">
            <a:avLst/>
          </a:prstGeom>
        </p:spPr>
      </p:pic>
      <p:sp>
        <p:nvSpPr>
          <p:cNvPr id="8" name="Google Shape;72;p14">
            <a:extLst>
              <a:ext uri="{FF2B5EF4-FFF2-40B4-BE49-F238E27FC236}">
                <a16:creationId xmlns:a16="http://schemas.microsoft.com/office/drawing/2014/main" id="{C167AFC1-AE29-479C-A140-A41B7735C956}"/>
              </a:ext>
            </a:extLst>
          </p:cNvPr>
          <p:cNvSpPr txBox="1"/>
          <p:nvPr/>
        </p:nvSpPr>
        <p:spPr>
          <a:xfrm>
            <a:off x="5384009" y="1205345"/>
            <a:ext cx="6205317" cy="5052332"/>
          </a:xfrm>
          <a:prstGeom prst="rect">
            <a:avLst/>
          </a:prstGeom>
          <a:noFill/>
          <a:ln>
            <a:noFill/>
          </a:ln>
        </p:spPr>
        <p:txBody>
          <a:bodyPr spcFirstLastPara="1" wrap="square" lIns="121900" tIns="121900" rIns="121900" bIns="121900" anchor="t" anchorCtr="0">
            <a:noAutofit/>
          </a:bodyPr>
          <a:lstStyle/>
          <a:p>
            <a:r>
              <a:rPr lang="en-US" sz="4400" baseline="-25000" dirty="0">
                <a:ea typeface="Spectral"/>
                <a:cs typeface="Spectral"/>
                <a:sym typeface="Spectral"/>
              </a:rPr>
              <a:t>Food in one random corner; water in another.</a:t>
            </a:r>
          </a:p>
          <a:p>
            <a:endParaRPr lang="en-US" sz="4400" baseline="-25000" dirty="0">
              <a:ea typeface="Spectral"/>
              <a:cs typeface="Spectral"/>
              <a:sym typeface="Spectral"/>
            </a:endParaRPr>
          </a:p>
          <a:p>
            <a:r>
              <a:rPr lang="en-US" sz="4400" baseline="-25000" dirty="0">
                <a:ea typeface="Spectral"/>
                <a:cs typeface="Spectral"/>
                <a:sym typeface="Spectral"/>
              </a:rPr>
              <a:t>The goal is to eat as much as possible, but the agent can only eat if not thirsty.</a:t>
            </a:r>
          </a:p>
          <a:p>
            <a:endParaRPr lang="en-US" sz="4400" baseline="-25000" dirty="0">
              <a:ea typeface="Spectral"/>
              <a:cs typeface="Spectral"/>
              <a:sym typeface="Spectral"/>
            </a:endParaRPr>
          </a:p>
          <a:p>
            <a:r>
              <a:rPr lang="en-US" sz="4400" baseline="-25000" dirty="0">
                <a:ea typeface="Spectral"/>
                <a:cs typeface="Spectral"/>
                <a:sym typeface="Spectral"/>
              </a:rPr>
              <a:t>If the agent drinks, it becomes not thirsty. If the agent doesn’t drink, it becomes thirsty with 10% probability.</a:t>
            </a:r>
          </a:p>
        </p:txBody>
      </p:sp>
      <p:sp>
        <p:nvSpPr>
          <p:cNvPr id="11" name="Text Placeholder 5">
            <a:extLst>
              <a:ext uri="{FF2B5EF4-FFF2-40B4-BE49-F238E27FC236}">
                <a16:creationId xmlns:a16="http://schemas.microsoft.com/office/drawing/2014/main" id="{D1F570E2-49C9-4843-8657-8226224573B2}"/>
              </a:ext>
            </a:extLst>
          </p:cNvPr>
          <p:cNvSpPr txBox="1">
            <a:spLocks/>
          </p:cNvSpPr>
          <p:nvPr/>
        </p:nvSpPr>
        <p:spPr>
          <a:xfrm>
            <a:off x="5216237" y="6213764"/>
            <a:ext cx="6747163" cy="56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a:t>Singh et al., 2009, Where Do Rewards Come From?</a:t>
            </a:r>
          </a:p>
        </p:txBody>
      </p:sp>
    </p:spTree>
    <p:extLst>
      <p:ext uri="{BB962C8B-B14F-4D97-AF65-F5344CB8AC3E}">
        <p14:creationId xmlns:p14="http://schemas.microsoft.com/office/powerpoint/2010/main" val="3907169117"/>
      </p:ext>
    </p:extLst>
  </p:cSld>
  <p:clrMapOvr>
    <a:masterClrMapping/>
  </p:clrMapOvr>
  <mc:AlternateContent xmlns:mc="http://schemas.openxmlformats.org/markup-compatibility/2006" xmlns:p14="http://schemas.microsoft.com/office/powerpoint/2010/main">
    <mc:Choice Requires="p14">
      <p:transition spd="slow" p14:dur="2000" advTm="8682"/>
    </mc:Choice>
    <mc:Fallback xmlns="">
      <p:transition spd="slow" advTm="868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Hungry Thirsty Reward Functions</a:t>
            </a:r>
          </a:p>
        </p:txBody>
      </p:sp>
      <p:pic>
        <p:nvPicPr>
          <p:cNvPr id="6" name="Picture 5">
            <a:extLst>
              <a:ext uri="{FF2B5EF4-FFF2-40B4-BE49-F238E27FC236}">
                <a16:creationId xmlns:a16="http://schemas.microsoft.com/office/drawing/2014/main" id="{E0D2B207-196B-4D80-B19E-45DD34036A6F}"/>
              </a:ext>
            </a:extLst>
          </p:cNvPr>
          <p:cNvPicPr>
            <a:picLocks noChangeAspect="1"/>
          </p:cNvPicPr>
          <p:nvPr/>
        </p:nvPicPr>
        <p:blipFill rotWithShape="1">
          <a:blip r:embed="rId3">
            <a:extLst>
              <a:ext uri="{28A0092B-C50C-407E-A947-70E740481C1C}">
                <a14:useLocalDpi xmlns:a14="http://schemas.microsoft.com/office/drawing/2010/main" val="0"/>
              </a:ext>
            </a:extLst>
          </a:blip>
          <a:srcRect l="14560" t="14521" r="14720" b="14596"/>
          <a:stretch/>
        </p:blipFill>
        <p:spPr>
          <a:xfrm>
            <a:off x="838200" y="1666488"/>
            <a:ext cx="4194463" cy="4204105"/>
          </a:xfrm>
          <a:prstGeom prst="rect">
            <a:avLst/>
          </a:prstGeom>
        </p:spPr>
      </p:pic>
      <p:sp>
        <p:nvSpPr>
          <p:cNvPr id="8" name="Google Shape;72;p14">
            <a:extLst>
              <a:ext uri="{FF2B5EF4-FFF2-40B4-BE49-F238E27FC236}">
                <a16:creationId xmlns:a16="http://schemas.microsoft.com/office/drawing/2014/main" id="{C167AFC1-AE29-479C-A140-A41B7735C956}"/>
              </a:ext>
            </a:extLst>
          </p:cNvPr>
          <p:cNvSpPr txBox="1"/>
          <p:nvPr/>
        </p:nvSpPr>
        <p:spPr>
          <a:xfrm>
            <a:off x="5384009" y="1205345"/>
            <a:ext cx="6205317" cy="5052332"/>
          </a:xfrm>
          <a:prstGeom prst="rect">
            <a:avLst/>
          </a:prstGeom>
          <a:noFill/>
          <a:ln>
            <a:noFill/>
          </a:ln>
        </p:spPr>
        <p:txBody>
          <a:bodyPr spcFirstLastPara="1" wrap="square" lIns="121900" tIns="121900" rIns="121900" bIns="121900" anchor="t" anchorCtr="0">
            <a:noAutofit/>
          </a:bodyPr>
          <a:lstStyle/>
          <a:p>
            <a:r>
              <a:rPr lang="en-US" sz="4400" baseline="-25000" dirty="0">
                <a:ea typeface="Spectral"/>
                <a:cs typeface="Spectral"/>
                <a:sym typeface="Spectral"/>
              </a:rPr>
              <a:t>State consists of x-y coordinates, </a:t>
            </a:r>
          </a:p>
          <a:p>
            <a:r>
              <a:rPr lang="en-US" sz="4400" baseline="-25000" dirty="0">
                <a:ea typeface="Spectral"/>
                <a:cs typeface="Spectral"/>
                <a:sym typeface="Spectral"/>
              </a:rPr>
              <a:t>hunger status (H), and thirst status (T). </a:t>
            </a:r>
          </a:p>
          <a:p>
            <a:endParaRPr lang="en-US" sz="4400" baseline="-25000" dirty="0">
              <a:ea typeface="Spectral"/>
              <a:cs typeface="Spectral"/>
              <a:sym typeface="Spectral"/>
            </a:endParaRPr>
          </a:p>
        </p:txBody>
      </p:sp>
      <p:sp>
        <p:nvSpPr>
          <p:cNvPr id="11" name="Text Placeholder 5">
            <a:extLst>
              <a:ext uri="{FF2B5EF4-FFF2-40B4-BE49-F238E27FC236}">
                <a16:creationId xmlns:a16="http://schemas.microsoft.com/office/drawing/2014/main" id="{1070F3A2-D2A5-452B-B2C3-F1FF582A561B}"/>
              </a:ext>
            </a:extLst>
          </p:cNvPr>
          <p:cNvSpPr txBox="1">
            <a:spLocks/>
          </p:cNvSpPr>
          <p:nvPr/>
        </p:nvSpPr>
        <p:spPr>
          <a:xfrm>
            <a:off x="5216237" y="6213764"/>
            <a:ext cx="6747163" cy="56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a:t>Singh et al., 2009, Where Do Rewards Come From?</a:t>
            </a:r>
          </a:p>
        </p:txBody>
      </p:sp>
    </p:spTree>
    <p:extLst>
      <p:ext uri="{BB962C8B-B14F-4D97-AF65-F5344CB8AC3E}">
        <p14:creationId xmlns:p14="http://schemas.microsoft.com/office/powerpoint/2010/main" val="824152902"/>
      </p:ext>
    </p:extLst>
  </p:cSld>
  <p:clrMapOvr>
    <a:masterClrMapping/>
  </p:clrMapOvr>
  <mc:AlternateContent xmlns:mc="http://schemas.openxmlformats.org/markup-compatibility/2006" xmlns:p14="http://schemas.microsoft.com/office/powerpoint/2010/main">
    <mc:Choice Requires="p14">
      <p:transition spd="slow" p14:dur="2000" advTm="8848"/>
    </mc:Choice>
    <mc:Fallback xmlns="">
      <p:transition spd="slow" advTm="8848"/>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Hungry Thirsty Reward Functions</a:t>
            </a:r>
          </a:p>
        </p:txBody>
      </p:sp>
      <p:pic>
        <p:nvPicPr>
          <p:cNvPr id="6" name="Picture 5">
            <a:extLst>
              <a:ext uri="{FF2B5EF4-FFF2-40B4-BE49-F238E27FC236}">
                <a16:creationId xmlns:a16="http://schemas.microsoft.com/office/drawing/2014/main" id="{E0D2B207-196B-4D80-B19E-45DD34036A6F}"/>
              </a:ext>
            </a:extLst>
          </p:cNvPr>
          <p:cNvPicPr>
            <a:picLocks noChangeAspect="1"/>
          </p:cNvPicPr>
          <p:nvPr/>
        </p:nvPicPr>
        <p:blipFill rotWithShape="1">
          <a:blip r:embed="rId3">
            <a:extLst>
              <a:ext uri="{28A0092B-C50C-407E-A947-70E740481C1C}">
                <a14:useLocalDpi xmlns:a14="http://schemas.microsoft.com/office/drawing/2010/main" val="0"/>
              </a:ext>
            </a:extLst>
          </a:blip>
          <a:srcRect l="14560" t="14521" r="14720" b="14596"/>
          <a:stretch/>
        </p:blipFill>
        <p:spPr>
          <a:xfrm>
            <a:off x="838200" y="1666488"/>
            <a:ext cx="4194463" cy="4204105"/>
          </a:xfrm>
          <a:prstGeom prst="rect">
            <a:avLst/>
          </a:prstGeom>
        </p:spPr>
      </p:pic>
      <p:sp>
        <p:nvSpPr>
          <p:cNvPr id="8" name="Google Shape;72;p14">
            <a:extLst>
              <a:ext uri="{FF2B5EF4-FFF2-40B4-BE49-F238E27FC236}">
                <a16:creationId xmlns:a16="http://schemas.microsoft.com/office/drawing/2014/main" id="{C167AFC1-AE29-479C-A140-A41B7735C956}"/>
              </a:ext>
            </a:extLst>
          </p:cNvPr>
          <p:cNvSpPr txBox="1"/>
          <p:nvPr/>
        </p:nvSpPr>
        <p:spPr>
          <a:xfrm>
            <a:off x="5384009" y="1205345"/>
            <a:ext cx="6205317" cy="5052332"/>
          </a:xfrm>
          <a:prstGeom prst="rect">
            <a:avLst/>
          </a:prstGeom>
          <a:noFill/>
          <a:ln>
            <a:noFill/>
          </a:ln>
        </p:spPr>
        <p:txBody>
          <a:bodyPr spcFirstLastPara="1" wrap="square" lIns="121900" tIns="121900" rIns="121900" bIns="121900" anchor="t" anchorCtr="0">
            <a:noAutofit/>
          </a:bodyPr>
          <a:lstStyle/>
          <a:p>
            <a:r>
              <a:rPr lang="en-US" sz="4400" baseline="-25000" dirty="0">
                <a:ea typeface="Spectral"/>
                <a:cs typeface="Spectral"/>
                <a:sym typeface="Spectral"/>
              </a:rPr>
              <a:t>State consists of x-y coordinates, </a:t>
            </a:r>
          </a:p>
          <a:p>
            <a:r>
              <a:rPr lang="en-US" sz="4400" baseline="-25000" dirty="0">
                <a:ea typeface="Spectral"/>
                <a:cs typeface="Spectral"/>
                <a:sym typeface="Spectral"/>
              </a:rPr>
              <a:t>hunger status (H), and thirst status (T). </a:t>
            </a:r>
          </a:p>
          <a:p>
            <a:endParaRPr lang="en-US" sz="4400" baseline="-25000" dirty="0">
              <a:ea typeface="Spectral"/>
              <a:cs typeface="Spectral"/>
              <a:sym typeface="Spectral"/>
            </a:endParaRPr>
          </a:p>
          <a:p>
            <a:r>
              <a:rPr lang="en-US" sz="4400" baseline="-25000" dirty="0">
                <a:ea typeface="Spectral"/>
                <a:cs typeface="Spectral"/>
                <a:sym typeface="Spectral"/>
              </a:rPr>
              <a:t>Unshaped reward function (sparse): </a:t>
            </a:r>
          </a:p>
          <a:p>
            <a:endParaRPr lang="en-US" sz="4400" baseline="-25000" dirty="0">
              <a:ea typeface="Spectral"/>
              <a:cs typeface="Spectral"/>
              <a:sym typeface="Spectral"/>
            </a:endParaRPr>
          </a:p>
          <a:p>
            <a:endParaRPr lang="en-US" sz="4400" baseline="-25000" dirty="0">
              <a:ea typeface="Spectral"/>
              <a:cs typeface="Spectral"/>
              <a:sym typeface="Spectral"/>
            </a:endParaRPr>
          </a:p>
          <a:p>
            <a:endParaRPr lang="en-US" sz="4400" baseline="-25000" dirty="0">
              <a:ea typeface="Spectral"/>
              <a:cs typeface="Spectral"/>
              <a:sym typeface="Spectral"/>
            </a:endParaRPr>
          </a:p>
          <a:p>
            <a:endParaRPr lang="en-US" sz="4400" baseline="-25000" dirty="0">
              <a:ea typeface="Spectral"/>
              <a:cs typeface="Spectral"/>
              <a:sym typeface="Spectral"/>
            </a:endParaRPr>
          </a:p>
        </p:txBody>
      </p:sp>
      <p:pic>
        <p:nvPicPr>
          <p:cNvPr id="3" name="Graphic 2">
            <a:extLst>
              <a:ext uri="{FF2B5EF4-FFF2-40B4-BE49-F238E27FC236}">
                <a16:creationId xmlns:a16="http://schemas.microsoft.com/office/drawing/2014/main" id="{E271C85C-AA85-4F87-8EBE-9DE20F26D9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6133" y="3396199"/>
            <a:ext cx="4877667" cy="744682"/>
          </a:xfrm>
          <a:prstGeom prst="rect">
            <a:avLst/>
          </a:prstGeom>
        </p:spPr>
      </p:pic>
      <p:sp>
        <p:nvSpPr>
          <p:cNvPr id="11" name="Text Placeholder 5">
            <a:extLst>
              <a:ext uri="{FF2B5EF4-FFF2-40B4-BE49-F238E27FC236}">
                <a16:creationId xmlns:a16="http://schemas.microsoft.com/office/drawing/2014/main" id="{1070F3A2-D2A5-452B-B2C3-F1FF582A561B}"/>
              </a:ext>
            </a:extLst>
          </p:cNvPr>
          <p:cNvSpPr txBox="1">
            <a:spLocks/>
          </p:cNvSpPr>
          <p:nvPr/>
        </p:nvSpPr>
        <p:spPr>
          <a:xfrm>
            <a:off x="5216237" y="6213764"/>
            <a:ext cx="6747163" cy="56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a:t>Singh et al., 2009, Where Do Rewards Come From?</a:t>
            </a:r>
          </a:p>
        </p:txBody>
      </p:sp>
    </p:spTree>
    <p:extLst>
      <p:ext uri="{BB962C8B-B14F-4D97-AF65-F5344CB8AC3E}">
        <p14:creationId xmlns:p14="http://schemas.microsoft.com/office/powerpoint/2010/main" val="3060619189"/>
      </p:ext>
    </p:extLst>
  </p:cSld>
  <p:clrMapOvr>
    <a:masterClrMapping/>
  </p:clrMapOvr>
  <mc:AlternateContent xmlns:mc="http://schemas.openxmlformats.org/markup-compatibility/2006" xmlns:p14="http://schemas.microsoft.com/office/powerpoint/2010/main">
    <mc:Choice Requires="p14">
      <p:transition spd="slow" p14:dur="2000" advTm="9343"/>
    </mc:Choice>
    <mc:Fallback xmlns="">
      <p:transition spd="slow" advTm="934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Hungry Thirsty Reward Functions</a:t>
            </a:r>
          </a:p>
        </p:txBody>
      </p:sp>
      <p:pic>
        <p:nvPicPr>
          <p:cNvPr id="6" name="Picture 5">
            <a:extLst>
              <a:ext uri="{FF2B5EF4-FFF2-40B4-BE49-F238E27FC236}">
                <a16:creationId xmlns:a16="http://schemas.microsoft.com/office/drawing/2014/main" id="{E0D2B207-196B-4D80-B19E-45DD34036A6F}"/>
              </a:ext>
            </a:extLst>
          </p:cNvPr>
          <p:cNvPicPr>
            <a:picLocks noChangeAspect="1"/>
          </p:cNvPicPr>
          <p:nvPr/>
        </p:nvPicPr>
        <p:blipFill rotWithShape="1">
          <a:blip r:embed="rId3">
            <a:extLst>
              <a:ext uri="{28A0092B-C50C-407E-A947-70E740481C1C}">
                <a14:useLocalDpi xmlns:a14="http://schemas.microsoft.com/office/drawing/2010/main" val="0"/>
              </a:ext>
            </a:extLst>
          </a:blip>
          <a:srcRect l="14560" t="14521" r="14720" b="14596"/>
          <a:stretch/>
        </p:blipFill>
        <p:spPr>
          <a:xfrm>
            <a:off x="838200" y="1666488"/>
            <a:ext cx="4194463" cy="4204105"/>
          </a:xfrm>
          <a:prstGeom prst="rect">
            <a:avLst/>
          </a:prstGeom>
        </p:spPr>
      </p:pic>
      <p:sp>
        <p:nvSpPr>
          <p:cNvPr id="8" name="Google Shape;72;p14">
            <a:extLst>
              <a:ext uri="{FF2B5EF4-FFF2-40B4-BE49-F238E27FC236}">
                <a16:creationId xmlns:a16="http://schemas.microsoft.com/office/drawing/2014/main" id="{C167AFC1-AE29-479C-A140-A41B7735C956}"/>
              </a:ext>
            </a:extLst>
          </p:cNvPr>
          <p:cNvSpPr txBox="1"/>
          <p:nvPr/>
        </p:nvSpPr>
        <p:spPr>
          <a:xfrm>
            <a:off x="5384009" y="1205345"/>
            <a:ext cx="6205317" cy="5052332"/>
          </a:xfrm>
          <a:prstGeom prst="rect">
            <a:avLst/>
          </a:prstGeom>
          <a:noFill/>
          <a:ln>
            <a:noFill/>
          </a:ln>
        </p:spPr>
        <p:txBody>
          <a:bodyPr spcFirstLastPara="1" wrap="square" lIns="121900" tIns="121900" rIns="121900" bIns="121900" anchor="t" anchorCtr="0">
            <a:noAutofit/>
          </a:bodyPr>
          <a:lstStyle/>
          <a:p>
            <a:r>
              <a:rPr lang="en-US" sz="4400" baseline="-25000" dirty="0">
                <a:ea typeface="Spectral"/>
                <a:cs typeface="Spectral"/>
                <a:sym typeface="Spectral"/>
              </a:rPr>
              <a:t>State consists of x-y coordinates, </a:t>
            </a:r>
          </a:p>
          <a:p>
            <a:r>
              <a:rPr lang="en-US" sz="4400" baseline="-25000" dirty="0">
                <a:ea typeface="Spectral"/>
                <a:cs typeface="Spectral"/>
                <a:sym typeface="Spectral"/>
              </a:rPr>
              <a:t>hunger status (H), and thirst status (T). </a:t>
            </a:r>
          </a:p>
          <a:p>
            <a:endParaRPr lang="en-US" sz="4400" baseline="-25000" dirty="0">
              <a:ea typeface="Spectral"/>
              <a:cs typeface="Spectral"/>
              <a:sym typeface="Spectral"/>
            </a:endParaRPr>
          </a:p>
          <a:p>
            <a:r>
              <a:rPr lang="en-US" sz="4400" baseline="-25000" dirty="0">
                <a:ea typeface="Spectral"/>
                <a:cs typeface="Spectral"/>
                <a:sym typeface="Spectral"/>
              </a:rPr>
              <a:t>Unshaped reward function (sparse): </a:t>
            </a:r>
          </a:p>
          <a:p>
            <a:endParaRPr lang="en-US" sz="4400" baseline="-25000" dirty="0">
              <a:ea typeface="Spectral"/>
              <a:cs typeface="Spectral"/>
              <a:sym typeface="Spectral"/>
            </a:endParaRPr>
          </a:p>
          <a:p>
            <a:endParaRPr lang="en-US" sz="4400" baseline="-25000" dirty="0">
              <a:ea typeface="Spectral"/>
              <a:cs typeface="Spectral"/>
              <a:sym typeface="Spectral"/>
            </a:endParaRPr>
          </a:p>
          <a:p>
            <a:endParaRPr lang="en-US" sz="4400" baseline="-25000" dirty="0">
              <a:ea typeface="Spectral"/>
              <a:cs typeface="Spectral"/>
              <a:sym typeface="Spectral"/>
            </a:endParaRPr>
          </a:p>
          <a:p>
            <a:r>
              <a:rPr lang="en-US" sz="4400" baseline="-25000" dirty="0">
                <a:ea typeface="Spectral"/>
                <a:cs typeface="Spectral"/>
                <a:sym typeface="Spectral"/>
              </a:rPr>
              <a:t>Unsafely shaped reward function:</a:t>
            </a:r>
          </a:p>
          <a:p>
            <a:endParaRPr lang="en-US" sz="4400" baseline="-25000" dirty="0">
              <a:ea typeface="Spectral"/>
              <a:cs typeface="Spectral"/>
              <a:sym typeface="Spectral"/>
            </a:endParaRPr>
          </a:p>
        </p:txBody>
      </p:sp>
      <p:pic>
        <p:nvPicPr>
          <p:cNvPr id="3" name="Graphic 2">
            <a:extLst>
              <a:ext uri="{FF2B5EF4-FFF2-40B4-BE49-F238E27FC236}">
                <a16:creationId xmlns:a16="http://schemas.microsoft.com/office/drawing/2014/main" id="{E271C85C-AA85-4F87-8EBE-9DE20F26D9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6133" y="3396199"/>
            <a:ext cx="4877667" cy="744682"/>
          </a:xfrm>
          <a:prstGeom prst="rect">
            <a:avLst/>
          </a:prstGeom>
        </p:spPr>
      </p:pic>
      <p:pic>
        <p:nvPicPr>
          <p:cNvPr id="9" name="Graphic 8">
            <a:extLst>
              <a:ext uri="{FF2B5EF4-FFF2-40B4-BE49-F238E27FC236}">
                <a16:creationId xmlns:a16="http://schemas.microsoft.com/office/drawing/2014/main" id="{6F02AE6E-AEA0-4CF9-8EEC-F0B8D39C3B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26671" y="5231823"/>
            <a:ext cx="5827129" cy="744681"/>
          </a:xfrm>
          <a:prstGeom prst="rect">
            <a:avLst/>
          </a:prstGeom>
        </p:spPr>
      </p:pic>
      <p:sp>
        <p:nvSpPr>
          <p:cNvPr id="11" name="Text Placeholder 5">
            <a:extLst>
              <a:ext uri="{FF2B5EF4-FFF2-40B4-BE49-F238E27FC236}">
                <a16:creationId xmlns:a16="http://schemas.microsoft.com/office/drawing/2014/main" id="{1070F3A2-D2A5-452B-B2C3-F1FF582A561B}"/>
              </a:ext>
            </a:extLst>
          </p:cNvPr>
          <p:cNvSpPr txBox="1">
            <a:spLocks/>
          </p:cNvSpPr>
          <p:nvPr/>
        </p:nvSpPr>
        <p:spPr>
          <a:xfrm>
            <a:off x="5216237" y="6213764"/>
            <a:ext cx="6747163" cy="568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a:t>Singh et al., 2009, Where Do Rewards Come From?</a:t>
            </a:r>
          </a:p>
        </p:txBody>
      </p:sp>
    </p:spTree>
    <p:extLst>
      <p:ext uri="{BB962C8B-B14F-4D97-AF65-F5344CB8AC3E}">
        <p14:creationId xmlns:p14="http://schemas.microsoft.com/office/powerpoint/2010/main" val="491673092"/>
      </p:ext>
    </p:extLst>
  </p:cSld>
  <p:clrMapOvr>
    <a:masterClrMapping/>
  </p:clrMapOvr>
  <mc:AlternateContent xmlns:mc="http://schemas.openxmlformats.org/markup-compatibility/2006" xmlns:p14="http://schemas.microsoft.com/office/powerpoint/2010/main">
    <mc:Choice Requires="p14">
      <p:transition spd="slow" p14:dur="2000" advTm="15538"/>
    </mc:Choice>
    <mc:Fallback xmlns="">
      <p:transition spd="slow" advTm="1553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Preliminaries</a:t>
            </a:r>
          </a:p>
        </p:txBody>
      </p:sp>
      <p:sp>
        <p:nvSpPr>
          <p:cNvPr id="3" name="Content Placeholder 2">
            <a:extLst>
              <a:ext uri="{FF2B5EF4-FFF2-40B4-BE49-F238E27FC236}">
                <a16:creationId xmlns:a16="http://schemas.microsoft.com/office/drawing/2014/main" id="{216BEEB1-3E89-4CFA-A08F-D2DE97ADAA9B}"/>
              </a:ext>
            </a:extLst>
          </p:cNvPr>
          <p:cNvSpPr txBox="1">
            <a:spLocks/>
          </p:cNvSpPr>
          <p:nvPr/>
        </p:nvSpPr>
        <p:spPr>
          <a:xfrm>
            <a:off x="838200" y="1323109"/>
            <a:ext cx="10515600" cy="53400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Define the </a:t>
            </a:r>
            <a:r>
              <a:rPr lang="en-US" sz="3600" i="1" dirty="0"/>
              <a:t>true</a:t>
            </a:r>
            <a:r>
              <a:rPr lang="en-US" sz="3600" dirty="0"/>
              <a:t> task performance metric:</a:t>
            </a:r>
          </a:p>
          <a:p>
            <a:pPr marL="0" indent="0">
              <a:buNone/>
            </a:pPr>
            <a:endParaRPr lang="en-US" sz="3600" dirty="0"/>
          </a:p>
          <a:p>
            <a:pPr marL="0" indent="0">
              <a:buNone/>
            </a:pPr>
            <a:endParaRPr lang="en-US" sz="3600" dirty="0"/>
          </a:p>
          <a:p>
            <a:pPr marL="0" indent="0">
              <a:buNone/>
            </a:pPr>
            <a:endParaRPr lang="en-US" sz="3600" dirty="0"/>
          </a:p>
        </p:txBody>
      </p:sp>
      <p:pic>
        <p:nvPicPr>
          <p:cNvPr id="5" name="Graphic 4">
            <a:extLst>
              <a:ext uri="{FF2B5EF4-FFF2-40B4-BE49-F238E27FC236}">
                <a16:creationId xmlns:a16="http://schemas.microsoft.com/office/drawing/2014/main" id="{085F1FD7-DCF3-4E93-8A74-F8778DF5E7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1091" y="2197719"/>
            <a:ext cx="5109817" cy="1231281"/>
          </a:xfrm>
          <a:prstGeom prst="rect">
            <a:avLst/>
          </a:prstGeom>
        </p:spPr>
      </p:pic>
    </p:spTree>
    <p:extLst>
      <p:ext uri="{BB962C8B-B14F-4D97-AF65-F5344CB8AC3E}">
        <p14:creationId xmlns:p14="http://schemas.microsoft.com/office/powerpoint/2010/main" val="259443763"/>
      </p:ext>
    </p:extLst>
  </p:cSld>
  <p:clrMapOvr>
    <a:masterClrMapping/>
  </p:clrMapOvr>
  <mc:AlternateContent xmlns:mc="http://schemas.openxmlformats.org/markup-compatibility/2006" xmlns:p14="http://schemas.microsoft.com/office/powerpoint/2010/main">
    <mc:Choice Requires="p14">
      <p:transition spd="slow" p14:dur="2000" advTm="17297"/>
    </mc:Choice>
    <mc:Fallback xmlns="">
      <p:transition spd="slow" advTm="17297"/>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Hungry Thirsty True Performance Metric</a:t>
            </a:r>
          </a:p>
        </p:txBody>
      </p:sp>
      <p:pic>
        <p:nvPicPr>
          <p:cNvPr id="6" name="Picture 5">
            <a:extLst>
              <a:ext uri="{FF2B5EF4-FFF2-40B4-BE49-F238E27FC236}">
                <a16:creationId xmlns:a16="http://schemas.microsoft.com/office/drawing/2014/main" id="{E0D2B207-196B-4D80-B19E-45DD34036A6F}"/>
              </a:ext>
            </a:extLst>
          </p:cNvPr>
          <p:cNvPicPr>
            <a:picLocks noChangeAspect="1"/>
          </p:cNvPicPr>
          <p:nvPr/>
        </p:nvPicPr>
        <p:blipFill rotWithShape="1">
          <a:blip r:embed="rId3">
            <a:extLst>
              <a:ext uri="{28A0092B-C50C-407E-A947-70E740481C1C}">
                <a14:useLocalDpi xmlns:a14="http://schemas.microsoft.com/office/drawing/2010/main" val="0"/>
              </a:ext>
            </a:extLst>
          </a:blip>
          <a:srcRect l="14560" t="14521" r="14720" b="14596"/>
          <a:stretch/>
        </p:blipFill>
        <p:spPr>
          <a:xfrm>
            <a:off x="838200" y="1666488"/>
            <a:ext cx="4194463" cy="4204105"/>
          </a:xfrm>
          <a:prstGeom prst="rect">
            <a:avLst/>
          </a:prstGeom>
        </p:spPr>
      </p:pic>
      <p:sp>
        <p:nvSpPr>
          <p:cNvPr id="5" name="Google Shape;72;p14">
            <a:extLst>
              <a:ext uri="{FF2B5EF4-FFF2-40B4-BE49-F238E27FC236}">
                <a16:creationId xmlns:a16="http://schemas.microsoft.com/office/drawing/2014/main" id="{63DA83A6-C51E-4037-BDD2-F504FAFBD894}"/>
              </a:ext>
            </a:extLst>
          </p:cNvPr>
          <p:cNvSpPr txBox="1"/>
          <p:nvPr/>
        </p:nvSpPr>
        <p:spPr>
          <a:xfrm>
            <a:off x="5384009" y="1205345"/>
            <a:ext cx="6205317" cy="4665248"/>
          </a:xfrm>
          <a:prstGeom prst="rect">
            <a:avLst/>
          </a:prstGeom>
          <a:noFill/>
          <a:ln>
            <a:noFill/>
          </a:ln>
        </p:spPr>
        <p:txBody>
          <a:bodyPr spcFirstLastPara="1" wrap="square" lIns="121900" tIns="121900" rIns="121900" bIns="121900" anchor="t" anchorCtr="0">
            <a:noAutofit/>
          </a:bodyPr>
          <a:lstStyle/>
          <a:p>
            <a:endParaRPr lang="en-US" sz="4400" baseline="-25000" dirty="0">
              <a:ea typeface="Spectral"/>
              <a:cs typeface="Spectral"/>
              <a:sym typeface="Spectral"/>
            </a:endParaRPr>
          </a:p>
          <a:p>
            <a:endParaRPr lang="en-US" sz="4400" baseline="-25000" dirty="0">
              <a:ea typeface="Spectral"/>
              <a:cs typeface="Spectral"/>
              <a:sym typeface="Spectral"/>
            </a:endParaRPr>
          </a:p>
          <a:p>
            <a:r>
              <a:rPr lang="en-US" sz="4400" baseline="-25000" dirty="0">
                <a:ea typeface="Spectral"/>
                <a:cs typeface="Spectral"/>
                <a:sym typeface="Spectral"/>
              </a:rPr>
              <a:t>True performance metric is the number of timesteps not hungry: </a:t>
            </a:r>
          </a:p>
        </p:txBody>
      </p:sp>
      <p:grpSp>
        <p:nvGrpSpPr>
          <p:cNvPr id="8" name="Group 7">
            <a:extLst>
              <a:ext uri="{FF2B5EF4-FFF2-40B4-BE49-F238E27FC236}">
                <a16:creationId xmlns:a16="http://schemas.microsoft.com/office/drawing/2014/main" id="{3331D391-90B3-41BB-8FFC-A611009023C6}"/>
              </a:ext>
            </a:extLst>
          </p:cNvPr>
          <p:cNvGrpSpPr/>
          <p:nvPr/>
        </p:nvGrpSpPr>
        <p:grpSpPr>
          <a:xfrm>
            <a:off x="6420654" y="3768540"/>
            <a:ext cx="3899037" cy="1038278"/>
            <a:chOff x="6154017" y="3100495"/>
            <a:chExt cx="3899037" cy="1038278"/>
          </a:xfrm>
        </p:grpSpPr>
        <p:pic>
          <p:nvPicPr>
            <p:cNvPr id="2" name="Picture 1">
              <a:extLst>
                <a:ext uri="{FF2B5EF4-FFF2-40B4-BE49-F238E27FC236}">
                  <a16:creationId xmlns:a16="http://schemas.microsoft.com/office/drawing/2014/main" id="{3AC37F01-D4D5-426E-A757-DF430682A50B}"/>
                </a:ext>
              </a:extLst>
            </p:cNvPr>
            <p:cNvPicPr>
              <a:picLocks noChangeAspect="1"/>
            </p:cNvPicPr>
            <p:nvPr/>
          </p:nvPicPr>
          <p:blipFill>
            <a:blip r:embed="rId4"/>
            <a:stretch>
              <a:fillRect/>
            </a:stretch>
          </p:blipFill>
          <p:spPr>
            <a:xfrm>
              <a:off x="7538325" y="3100495"/>
              <a:ext cx="2514729" cy="1038278"/>
            </a:xfrm>
            <a:prstGeom prst="rect">
              <a:avLst/>
            </a:prstGeom>
          </p:spPr>
        </p:pic>
        <p:pic>
          <p:nvPicPr>
            <p:cNvPr id="7" name="Graphic 6">
              <a:extLst>
                <a:ext uri="{FF2B5EF4-FFF2-40B4-BE49-F238E27FC236}">
                  <a16:creationId xmlns:a16="http://schemas.microsoft.com/office/drawing/2014/main" id="{8232BF07-38AD-4510-949C-B5D7336B3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4017" y="3309030"/>
              <a:ext cx="1386254" cy="402461"/>
            </a:xfrm>
            <a:prstGeom prst="rect">
              <a:avLst/>
            </a:prstGeom>
          </p:spPr>
        </p:pic>
      </p:grpSp>
    </p:spTree>
    <p:extLst>
      <p:ext uri="{BB962C8B-B14F-4D97-AF65-F5344CB8AC3E}">
        <p14:creationId xmlns:p14="http://schemas.microsoft.com/office/powerpoint/2010/main" val="458014570"/>
      </p:ext>
    </p:extLst>
  </p:cSld>
  <p:clrMapOvr>
    <a:masterClrMapping/>
  </p:clrMapOvr>
  <mc:AlternateContent xmlns:mc="http://schemas.openxmlformats.org/markup-compatibility/2006" xmlns:p14="http://schemas.microsoft.com/office/powerpoint/2010/main">
    <mc:Choice Requires="p14">
      <p:transition spd="slow" p14:dur="2000" advTm="16992"/>
    </mc:Choice>
    <mc:Fallback xmlns="">
      <p:transition spd="slow" advTm="1699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Preliminaries</a:t>
            </a:r>
          </a:p>
        </p:txBody>
      </p:sp>
      <p:sp>
        <p:nvSpPr>
          <p:cNvPr id="3" name="Content Placeholder 2">
            <a:extLst>
              <a:ext uri="{FF2B5EF4-FFF2-40B4-BE49-F238E27FC236}">
                <a16:creationId xmlns:a16="http://schemas.microsoft.com/office/drawing/2014/main" id="{216BEEB1-3E89-4CFA-A08F-D2DE97ADAA9B}"/>
              </a:ext>
            </a:extLst>
          </p:cNvPr>
          <p:cNvSpPr txBox="1">
            <a:spLocks/>
          </p:cNvSpPr>
          <p:nvPr/>
        </p:nvSpPr>
        <p:spPr>
          <a:xfrm>
            <a:off x="838200" y="1345579"/>
            <a:ext cx="10515600" cy="53176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Let      be a distribution of learning contexts consisting of algorithms, hyperparameters, and/or environments. </a:t>
            </a:r>
          </a:p>
          <a:p>
            <a:pPr marL="0" indent="0">
              <a:buNone/>
            </a:pPr>
            <a:r>
              <a:rPr lang="en-US" sz="3600" dirty="0"/>
              <a:t>Consider a sample of      :                 .</a:t>
            </a:r>
          </a:p>
        </p:txBody>
      </p:sp>
      <p:pic>
        <p:nvPicPr>
          <p:cNvPr id="8" name="Graphic 7">
            <a:extLst>
              <a:ext uri="{FF2B5EF4-FFF2-40B4-BE49-F238E27FC236}">
                <a16:creationId xmlns:a16="http://schemas.microsoft.com/office/drawing/2014/main" id="{A22AE60F-8A9F-4C61-A06A-FC29B9CA12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301" y="1457151"/>
            <a:ext cx="371476" cy="318408"/>
          </a:xfrm>
          <a:prstGeom prst="rect">
            <a:avLst/>
          </a:prstGeom>
        </p:spPr>
      </p:pic>
      <p:pic>
        <p:nvPicPr>
          <p:cNvPr id="10" name="Graphic 9">
            <a:extLst>
              <a:ext uri="{FF2B5EF4-FFF2-40B4-BE49-F238E27FC236}">
                <a16:creationId xmlns:a16="http://schemas.microsoft.com/office/drawing/2014/main" id="{B6E77F41-F6F2-42A6-87E0-32773C433D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8057" y="2557226"/>
            <a:ext cx="1564522" cy="391131"/>
          </a:xfrm>
          <a:prstGeom prst="rect">
            <a:avLst/>
          </a:prstGeom>
        </p:spPr>
      </p:pic>
      <p:pic>
        <p:nvPicPr>
          <p:cNvPr id="18" name="Graphic 17">
            <a:extLst>
              <a:ext uri="{FF2B5EF4-FFF2-40B4-BE49-F238E27FC236}">
                <a16:creationId xmlns:a16="http://schemas.microsoft.com/office/drawing/2014/main" id="{0FC4FF13-DCC1-416F-B6ED-690E60549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6043" y="2557227"/>
            <a:ext cx="371476" cy="318408"/>
          </a:xfrm>
          <a:prstGeom prst="rect">
            <a:avLst/>
          </a:prstGeom>
        </p:spPr>
      </p:pic>
      <p:sp>
        <p:nvSpPr>
          <p:cNvPr id="2" name="Rectangle 1">
            <a:extLst>
              <a:ext uri="{FF2B5EF4-FFF2-40B4-BE49-F238E27FC236}">
                <a16:creationId xmlns:a16="http://schemas.microsoft.com/office/drawing/2014/main" id="{D7C12A3D-35CD-49F7-8300-958D89B8325C}"/>
              </a:ext>
            </a:extLst>
          </p:cNvPr>
          <p:cNvSpPr/>
          <p:nvPr/>
        </p:nvSpPr>
        <p:spPr>
          <a:xfrm>
            <a:off x="3999571" y="5754029"/>
            <a:ext cx="1546302" cy="698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775321"/>
      </p:ext>
    </p:extLst>
  </p:cSld>
  <p:clrMapOvr>
    <a:masterClrMapping/>
  </p:clrMapOvr>
  <mc:AlternateContent xmlns:mc="http://schemas.openxmlformats.org/markup-compatibility/2006" xmlns:p14="http://schemas.microsoft.com/office/powerpoint/2010/main">
    <mc:Choice Requires="p14">
      <p:transition spd="slow" p14:dur="2000" advTm="12755"/>
    </mc:Choice>
    <mc:Fallback xmlns="">
      <p:transition spd="slow" advTm="1275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43FDF-F6F3-4C82-B09A-03813228FFF4}"/>
              </a:ext>
            </a:extLst>
          </p:cNvPr>
          <p:cNvSpPr>
            <a:spLocks noGrp="1"/>
          </p:cNvSpPr>
          <p:nvPr>
            <p:ph type="title"/>
          </p:nvPr>
        </p:nvSpPr>
        <p:spPr/>
        <p:txBody>
          <a:bodyPr/>
          <a:lstStyle/>
          <a:p>
            <a:r>
              <a:rPr lang="en-US" dirty="0"/>
              <a:t>A trial-and-error process</a:t>
            </a:r>
          </a:p>
        </p:txBody>
      </p:sp>
      <p:sp>
        <p:nvSpPr>
          <p:cNvPr id="5" name="Content Placeholder 4">
            <a:extLst>
              <a:ext uri="{FF2B5EF4-FFF2-40B4-BE49-F238E27FC236}">
                <a16:creationId xmlns:a16="http://schemas.microsoft.com/office/drawing/2014/main" id="{711E2193-114A-4F5A-A721-E86C2FA326EE}"/>
              </a:ext>
            </a:extLst>
          </p:cNvPr>
          <p:cNvSpPr>
            <a:spLocks noGrp="1"/>
          </p:cNvSpPr>
          <p:nvPr>
            <p:ph idx="1"/>
          </p:nvPr>
        </p:nvSpPr>
        <p:spPr>
          <a:xfrm>
            <a:off x="838200" y="1825624"/>
            <a:ext cx="10515600" cy="481157"/>
          </a:xfrm>
        </p:spPr>
        <p:txBody>
          <a:bodyPr>
            <a:noAutofit/>
          </a:bodyPr>
          <a:lstStyle/>
          <a:p>
            <a:pPr marL="0" indent="0">
              <a:spcBef>
                <a:spcPts val="500"/>
              </a:spcBef>
              <a:buNone/>
            </a:pPr>
            <a:r>
              <a:rPr lang="en-US" sz="3200" dirty="0"/>
              <a:t>Step 1: Design a candidate MDP</a:t>
            </a:r>
          </a:p>
        </p:txBody>
      </p:sp>
      <p:pic>
        <p:nvPicPr>
          <p:cNvPr id="7" name="Graphic 6">
            <a:extLst>
              <a:ext uri="{FF2B5EF4-FFF2-40B4-BE49-F238E27FC236}">
                <a16:creationId xmlns:a16="http://schemas.microsoft.com/office/drawing/2014/main" id="{55D99C08-F976-4AD4-BD24-D8576B8330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1828" y="1883644"/>
            <a:ext cx="3350484" cy="365116"/>
          </a:xfrm>
          <a:prstGeom prst="rect">
            <a:avLst/>
          </a:prstGeom>
        </p:spPr>
      </p:pic>
    </p:spTree>
    <p:extLst>
      <p:ext uri="{BB962C8B-B14F-4D97-AF65-F5344CB8AC3E}">
        <p14:creationId xmlns:p14="http://schemas.microsoft.com/office/powerpoint/2010/main" val="3104493438"/>
      </p:ext>
    </p:extLst>
  </p:cSld>
  <p:clrMapOvr>
    <a:masterClrMapping/>
  </p:clrMapOvr>
  <mc:AlternateContent xmlns:mc="http://schemas.openxmlformats.org/markup-compatibility/2006" xmlns:p14="http://schemas.microsoft.com/office/powerpoint/2010/main">
    <mc:Choice Requires="p14">
      <p:transition spd="slow" p14:dur="2000" advTm="12155"/>
    </mc:Choice>
    <mc:Fallback xmlns="">
      <p:transition spd="slow" advTm="12155"/>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Preliminaries</a:t>
            </a:r>
          </a:p>
        </p:txBody>
      </p:sp>
      <p:sp>
        <p:nvSpPr>
          <p:cNvPr id="3" name="Content Placeholder 2">
            <a:extLst>
              <a:ext uri="{FF2B5EF4-FFF2-40B4-BE49-F238E27FC236}">
                <a16:creationId xmlns:a16="http://schemas.microsoft.com/office/drawing/2014/main" id="{216BEEB1-3E89-4CFA-A08F-D2DE97ADAA9B}"/>
              </a:ext>
            </a:extLst>
          </p:cNvPr>
          <p:cNvSpPr txBox="1">
            <a:spLocks/>
          </p:cNvSpPr>
          <p:nvPr/>
        </p:nvSpPr>
        <p:spPr>
          <a:xfrm>
            <a:off x="838200" y="1345579"/>
            <a:ext cx="10515600" cy="53176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Let      be a distribution of learning contexts consisting of algorithms, hyperparameters, and/or environments. </a:t>
            </a:r>
          </a:p>
          <a:p>
            <a:pPr marL="0" indent="0">
              <a:buNone/>
            </a:pPr>
            <a:r>
              <a:rPr lang="en-US" sz="3600" dirty="0"/>
              <a:t>Consider a sample of      :                 .</a:t>
            </a:r>
          </a:p>
        </p:txBody>
      </p:sp>
      <p:pic>
        <p:nvPicPr>
          <p:cNvPr id="8" name="Graphic 7">
            <a:extLst>
              <a:ext uri="{FF2B5EF4-FFF2-40B4-BE49-F238E27FC236}">
                <a16:creationId xmlns:a16="http://schemas.microsoft.com/office/drawing/2014/main" id="{A22AE60F-8A9F-4C61-A06A-FC29B9CA12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301" y="1457151"/>
            <a:ext cx="371476" cy="318408"/>
          </a:xfrm>
          <a:prstGeom prst="rect">
            <a:avLst/>
          </a:prstGeom>
        </p:spPr>
      </p:pic>
      <p:pic>
        <p:nvPicPr>
          <p:cNvPr id="10" name="Graphic 9">
            <a:extLst>
              <a:ext uri="{FF2B5EF4-FFF2-40B4-BE49-F238E27FC236}">
                <a16:creationId xmlns:a16="http://schemas.microsoft.com/office/drawing/2014/main" id="{B6E77F41-F6F2-42A6-87E0-32773C433D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8057" y="2557226"/>
            <a:ext cx="1564522" cy="391131"/>
          </a:xfrm>
          <a:prstGeom prst="rect">
            <a:avLst/>
          </a:prstGeom>
        </p:spPr>
      </p:pic>
      <p:pic>
        <p:nvPicPr>
          <p:cNvPr id="18" name="Graphic 17">
            <a:extLst>
              <a:ext uri="{FF2B5EF4-FFF2-40B4-BE49-F238E27FC236}">
                <a16:creationId xmlns:a16="http://schemas.microsoft.com/office/drawing/2014/main" id="{0FC4FF13-DCC1-416F-B6ED-690E60549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6043" y="2557227"/>
            <a:ext cx="371476" cy="318408"/>
          </a:xfrm>
          <a:prstGeom prst="rect">
            <a:avLst/>
          </a:prstGeom>
        </p:spPr>
      </p:pic>
      <p:sp>
        <p:nvSpPr>
          <p:cNvPr id="7" name="Content Placeholder 2">
            <a:extLst>
              <a:ext uri="{FF2B5EF4-FFF2-40B4-BE49-F238E27FC236}">
                <a16:creationId xmlns:a16="http://schemas.microsoft.com/office/drawing/2014/main" id="{7DEB598E-DC5C-4BCA-811F-DBBF75E90386}"/>
              </a:ext>
            </a:extLst>
          </p:cNvPr>
          <p:cNvSpPr txBox="1">
            <a:spLocks/>
          </p:cNvSpPr>
          <p:nvPr/>
        </p:nvSpPr>
        <p:spPr>
          <a:xfrm>
            <a:off x="838200" y="3346169"/>
            <a:ext cx="10515600" cy="33157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We define a reward function       to be overfit with respect to the sample       if there exists another reward function       such that:</a:t>
            </a:r>
          </a:p>
        </p:txBody>
      </p:sp>
      <p:pic>
        <p:nvPicPr>
          <p:cNvPr id="9" name="Graphic 8">
            <a:extLst>
              <a:ext uri="{FF2B5EF4-FFF2-40B4-BE49-F238E27FC236}">
                <a16:creationId xmlns:a16="http://schemas.microsoft.com/office/drawing/2014/main" id="{57166FF1-7299-44CE-97C1-B2B4E8C4BB5D}"/>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60393" b="-2619"/>
          <a:stretch/>
        </p:blipFill>
        <p:spPr>
          <a:xfrm>
            <a:off x="6353614" y="3488194"/>
            <a:ext cx="497465" cy="396585"/>
          </a:xfrm>
          <a:prstGeom prst="rect">
            <a:avLst/>
          </a:prstGeom>
        </p:spPr>
      </p:pic>
      <p:pic>
        <p:nvPicPr>
          <p:cNvPr id="11" name="Graphic 10">
            <a:extLst>
              <a:ext uri="{FF2B5EF4-FFF2-40B4-BE49-F238E27FC236}">
                <a16:creationId xmlns:a16="http://schemas.microsoft.com/office/drawing/2014/main" id="{B050395F-3972-43FF-ADFC-B285D23F4DE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1772" t="-1793" r="-1379" b="-826"/>
          <a:stretch/>
        </p:blipFill>
        <p:spPr>
          <a:xfrm>
            <a:off x="2621840" y="4464940"/>
            <a:ext cx="497465" cy="396585"/>
          </a:xfrm>
          <a:prstGeom prst="rect">
            <a:avLst/>
          </a:prstGeom>
        </p:spPr>
      </p:pic>
      <p:pic>
        <p:nvPicPr>
          <p:cNvPr id="12" name="Graphic 11">
            <a:extLst>
              <a:ext uri="{FF2B5EF4-FFF2-40B4-BE49-F238E27FC236}">
                <a16:creationId xmlns:a16="http://schemas.microsoft.com/office/drawing/2014/main" id="{8FA1FE22-A9B2-4794-ABDC-6455B4BCFF8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 r="58931" b="-20435"/>
          <a:stretch/>
        </p:blipFill>
        <p:spPr>
          <a:xfrm>
            <a:off x="5107096" y="3960980"/>
            <a:ext cx="540961" cy="396586"/>
          </a:xfrm>
          <a:prstGeom prst="rect">
            <a:avLst/>
          </a:prstGeom>
        </p:spPr>
      </p:pic>
      <p:sp>
        <p:nvSpPr>
          <p:cNvPr id="2" name="Rectangle 1">
            <a:extLst>
              <a:ext uri="{FF2B5EF4-FFF2-40B4-BE49-F238E27FC236}">
                <a16:creationId xmlns:a16="http://schemas.microsoft.com/office/drawing/2014/main" id="{D7C12A3D-35CD-49F7-8300-958D89B8325C}"/>
              </a:ext>
            </a:extLst>
          </p:cNvPr>
          <p:cNvSpPr/>
          <p:nvPr/>
        </p:nvSpPr>
        <p:spPr>
          <a:xfrm>
            <a:off x="3999571" y="5754029"/>
            <a:ext cx="1546302" cy="698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038267"/>
      </p:ext>
    </p:extLst>
  </p:cSld>
  <p:clrMapOvr>
    <a:masterClrMapping/>
  </p:clrMapOvr>
  <mc:AlternateContent xmlns:mc="http://schemas.openxmlformats.org/markup-compatibility/2006" xmlns:p14="http://schemas.microsoft.com/office/powerpoint/2010/main">
    <mc:Choice Requires="p14">
      <p:transition spd="slow" p14:dur="2000" advTm="9564"/>
    </mc:Choice>
    <mc:Fallback xmlns="">
      <p:transition spd="slow" advTm="9564"/>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Preliminaries</a:t>
            </a:r>
          </a:p>
        </p:txBody>
      </p:sp>
      <p:sp>
        <p:nvSpPr>
          <p:cNvPr id="3" name="Content Placeholder 2">
            <a:extLst>
              <a:ext uri="{FF2B5EF4-FFF2-40B4-BE49-F238E27FC236}">
                <a16:creationId xmlns:a16="http://schemas.microsoft.com/office/drawing/2014/main" id="{216BEEB1-3E89-4CFA-A08F-D2DE97ADAA9B}"/>
              </a:ext>
            </a:extLst>
          </p:cNvPr>
          <p:cNvSpPr txBox="1">
            <a:spLocks/>
          </p:cNvSpPr>
          <p:nvPr/>
        </p:nvSpPr>
        <p:spPr>
          <a:xfrm>
            <a:off x="838200" y="1345579"/>
            <a:ext cx="10515600" cy="53176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Let      be a distribution of learning contexts consisting of algorithms, hyperparameters, and/or environments. </a:t>
            </a:r>
          </a:p>
          <a:p>
            <a:pPr marL="0" indent="0">
              <a:buNone/>
            </a:pPr>
            <a:r>
              <a:rPr lang="en-US" sz="3600" dirty="0"/>
              <a:t>Consider a sample of      :                 .</a:t>
            </a:r>
          </a:p>
        </p:txBody>
      </p:sp>
      <p:pic>
        <p:nvPicPr>
          <p:cNvPr id="8" name="Graphic 7">
            <a:extLst>
              <a:ext uri="{FF2B5EF4-FFF2-40B4-BE49-F238E27FC236}">
                <a16:creationId xmlns:a16="http://schemas.microsoft.com/office/drawing/2014/main" id="{A22AE60F-8A9F-4C61-A06A-FC29B9CA12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301" y="1457151"/>
            <a:ext cx="371476" cy="318408"/>
          </a:xfrm>
          <a:prstGeom prst="rect">
            <a:avLst/>
          </a:prstGeom>
        </p:spPr>
      </p:pic>
      <p:pic>
        <p:nvPicPr>
          <p:cNvPr id="10" name="Graphic 9">
            <a:extLst>
              <a:ext uri="{FF2B5EF4-FFF2-40B4-BE49-F238E27FC236}">
                <a16:creationId xmlns:a16="http://schemas.microsoft.com/office/drawing/2014/main" id="{B6E77F41-F6F2-42A6-87E0-32773C433D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8057" y="2557226"/>
            <a:ext cx="1564522" cy="391131"/>
          </a:xfrm>
          <a:prstGeom prst="rect">
            <a:avLst/>
          </a:prstGeom>
        </p:spPr>
      </p:pic>
      <p:pic>
        <p:nvPicPr>
          <p:cNvPr id="18" name="Graphic 17">
            <a:extLst>
              <a:ext uri="{FF2B5EF4-FFF2-40B4-BE49-F238E27FC236}">
                <a16:creationId xmlns:a16="http://schemas.microsoft.com/office/drawing/2014/main" id="{0FC4FF13-DCC1-416F-B6ED-690E60549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6043" y="2557227"/>
            <a:ext cx="371476" cy="318408"/>
          </a:xfrm>
          <a:prstGeom prst="rect">
            <a:avLst/>
          </a:prstGeom>
        </p:spPr>
      </p:pic>
      <p:sp>
        <p:nvSpPr>
          <p:cNvPr id="7" name="Content Placeholder 2">
            <a:extLst>
              <a:ext uri="{FF2B5EF4-FFF2-40B4-BE49-F238E27FC236}">
                <a16:creationId xmlns:a16="http://schemas.microsoft.com/office/drawing/2014/main" id="{7DEB598E-DC5C-4BCA-811F-DBBF75E90386}"/>
              </a:ext>
            </a:extLst>
          </p:cNvPr>
          <p:cNvSpPr txBox="1">
            <a:spLocks/>
          </p:cNvSpPr>
          <p:nvPr/>
        </p:nvSpPr>
        <p:spPr>
          <a:xfrm>
            <a:off x="838200" y="3346169"/>
            <a:ext cx="10515600" cy="33157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We define a reward function       to be overfit with respect to the sample       if there exists another reward function       such that:</a:t>
            </a:r>
          </a:p>
        </p:txBody>
      </p:sp>
      <p:pic>
        <p:nvPicPr>
          <p:cNvPr id="9" name="Graphic 8">
            <a:extLst>
              <a:ext uri="{FF2B5EF4-FFF2-40B4-BE49-F238E27FC236}">
                <a16:creationId xmlns:a16="http://schemas.microsoft.com/office/drawing/2014/main" id="{57166FF1-7299-44CE-97C1-B2B4E8C4BB5D}"/>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60393" b="-2619"/>
          <a:stretch/>
        </p:blipFill>
        <p:spPr>
          <a:xfrm>
            <a:off x="6353614" y="3488194"/>
            <a:ext cx="497465" cy="396585"/>
          </a:xfrm>
          <a:prstGeom prst="rect">
            <a:avLst/>
          </a:prstGeom>
        </p:spPr>
      </p:pic>
      <p:pic>
        <p:nvPicPr>
          <p:cNvPr id="11" name="Graphic 10">
            <a:extLst>
              <a:ext uri="{FF2B5EF4-FFF2-40B4-BE49-F238E27FC236}">
                <a16:creationId xmlns:a16="http://schemas.microsoft.com/office/drawing/2014/main" id="{B050395F-3972-43FF-ADFC-B285D23F4DE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1772" t="-1793" r="-1379" b="-826"/>
          <a:stretch/>
        </p:blipFill>
        <p:spPr>
          <a:xfrm>
            <a:off x="2621840" y="4464940"/>
            <a:ext cx="497465" cy="396585"/>
          </a:xfrm>
          <a:prstGeom prst="rect">
            <a:avLst/>
          </a:prstGeom>
        </p:spPr>
      </p:pic>
      <p:pic>
        <p:nvPicPr>
          <p:cNvPr id="12" name="Graphic 11">
            <a:extLst>
              <a:ext uri="{FF2B5EF4-FFF2-40B4-BE49-F238E27FC236}">
                <a16:creationId xmlns:a16="http://schemas.microsoft.com/office/drawing/2014/main" id="{8FA1FE22-A9B2-4794-ABDC-6455B4BCFF8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 r="58931" b="-20435"/>
          <a:stretch/>
        </p:blipFill>
        <p:spPr>
          <a:xfrm>
            <a:off x="5107096" y="3960980"/>
            <a:ext cx="540961" cy="396586"/>
          </a:xfrm>
          <a:prstGeom prst="rect">
            <a:avLst/>
          </a:prstGeom>
        </p:spPr>
      </p:pic>
      <p:pic>
        <p:nvPicPr>
          <p:cNvPr id="14" name="Graphic 13">
            <a:extLst>
              <a:ext uri="{FF2B5EF4-FFF2-40B4-BE49-F238E27FC236}">
                <a16:creationId xmlns:a16="http://schemas.microsoft.com/office/drawing/2014/main" id="{E4498C03-77C3-4D44-A911-FA986A3CFC6A}"/>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50523"/>
          <a:stretch/>
        </p:blipFill>
        <p:spPr>
          <a:xfrm>
            <a:off x="2385387" y="5134127"/>
            <a:ext cx="7421225" cy="642206"/>
          </a:xfrm>
          <a:prstGeom prst="rect">
            <a:avLst/>
          </a:prstGeom>
        </p:spPr>
      </p:pic>
    </p:spTree>
    <p:extLst>
      <p:ext uri="{BB962C8B-B14F-4D97-AF65-F5344CB8AC3E}">
        <p14:creationId xmlns:p14="http://schemas.microsoft.com/office/powerpoint/2010/main" val="1825464106"/>
      </p:ext>
    </p:extLst>
  </p:cSld>
  <p:clrMapOvr>
    <a:masterClrMapping/>
  </p:clrMapOvr>
  <mc:AlternateContent xmlns:mc="http://schemas.openxmlformats.org/markup-compatibility/2006" xmlns:p14="http://schemas.microsoft.com/office/powerpoint/2010/main">
    <mc:Choice Requires="p14">
      <p:transition spd="slow" p14:dur="2000" advTm="13628"/>
    </mc:Choice>
    <mc:Fallback xmlns="">
      <p:transition spd="slow" advTm="13628"/>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Preliminaries</a:t>
            </a:r>
          </a:p>
        </p:txBody>
      </p:sp>
      <p:sp>
        <p:nvSpPr>
          <p:cNvPr id="3" name="Content Placeholder 2">
            <a:extLst>
              <a:ext uri="{FF2B5EF4-FFF2-40B4-BE49-F238E27FC236}">
                <a16:creationId xmlns:a16="http://schemas.microsoft.com/office/drawing/2014/main" id="{216BEEB1-3E89-4CFA-A08F-D2DE97ADAA9B}"/>
              </a:ext>
            </a:extLst>
          </p:cNvPr>
          <p:cNvSpPr txBox="1">
            <a:spLocks/>
          </p:cNvSpPr>
          <p:nvPr/>
        </p:nvSpPr>
        <p:spPr>
          <a:xfrm>
            <a:off x="838200" y="1345579"/>
            <a:ext cx="10515600" cy="53176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Let      be a distribution of learning contexts consisting of algorithms, hyperparameters, and/or environments. </a:t>
            </a:r>
          </a:p>
          <a:p>
            <a:pPr marL="0" indent="0">
              <a:buNone/>
            </a:pPr>
            <a:r>
              <a:rPr lang="en-US" sz="3600" dirty="0"/>
              <a:t>Consider a sample of      :                 .</a:t>
            </a:r>
          </a:p>
        </p:txBody>
      </p:sp>
      <p:pic>
        <p:nvPicPr>
          <p:cNvPr id="8" name="Graphic 7">
            <a:extLst>
              <a:ext uri="{FF2B5EF4-FFF2-40B4-BE49-F238E27FC236}">
                <a16:creationId xmlns:a16="http://schemas.microsoft.com/office/drawing/2014/main" id="{A22AE60F-8A9F-4C61-A06A-FC29B9CA12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301" y="1457151"/>
            <a:ext cx="371476" cy="318408"/>
          </a:xfrm>
          <a:prstGeom prst="rect">
            <a:avLst/>
          </a:prstGeom>
        </p:spPr>
      </p:pic>
      <p:pic>
        <p:nvPicPr>
          <p:cNvPr id="10" name="Graphic 9">
            <a:extLst>
              <a:ext uri="{FF2B5EF4-FFF2-40B4-BE49-F238E27FC236}">
                <a16:creationId xmlns:a16="http://schemas.microsoft.com/office/drawing/2014/main" id="{B6E77F41-F6F2-42A6-87E0-32773C433D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8057" y="2557226"/>
            <a:ext cx="1564522" cy="391131"/>
          </a:xfrm>
          <a:prstGeom prst="rect">
            <a:avLst/>
          </a:prstGeom>
        </p:spPr>
      </p:pic>
      <p:pic>
        <p:nvPicPr>
          <p:cNvPr id="18" name="Graphic 17">
            <a:extLst>
              <a:ext uri="{FF2B5EF4-FFF2-40B4-BE49-F238E27FC236}">
                <a16:creationId xmlns:a16="http://schemas.microsoft.com/office/drawing/2014/main" id="{0FC4FF13-DCC1-416F-B6ED-690E60549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6043" y="2557227"/>
            <a:ext cx="371476" cy="318408"/>
          </a:xfrm>
          <a:prstGeom prst="rect">
            <a:avLst/>
          </a:prstGeom>
        </p:spPr>
      </p:pic>
      <p:sp>
        <p:nvSpPr>
          <p:cNvPr id="7" name="Content Placeholder 2">
            <a:extLst>
              <a:ext uri="{FF2B5EF4-FFF2-40B4-BE49-F238E27FC236}">
                <a16:creationId xmlns:a16="http://schemas.microsoft.com/office/drawing/2014/main" id="{7DEB598E-DC5C-4BCA-811F-DBBF75E90386}"/>
              </a:ext>
            </a:extLst>
          </p:cNvPr>
          <p:cNvSpPr txBox="1">
            <a:spLocks/>
          </p:cNvSpPr>
          <p:nvPr/>
        </p:nvSpPr>
        <p:spPr>
          <a:xfrm>
            <a:off x="838200" y="3346169"/>
            <a:ext cx="10515600" cy="33157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We define a reward function       to be overfit with respect to the sample       if there exists another reward function       such that:</a:t>
            </a:r>
          </a:p>
        </p:txBody>
      </p:sp>
      <p:pic>
        <p:nvPicPr>
          <p:cNvPr id="9" name="Graphic 8">
            <a:extLst>
              <a:ext uri="{FF2B5EF4-FFF2-40B4-BE49-F238E27FC236}">
                <a16:creationId xmlns:a16="http://schemas.microsoft.com/office/drawing/2014/main" id="{57166FF1-7299-44CE-97C1-B2B4E8C4BB5D}"/>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60393" b="-2619"/>
          <a:stretch/>
        </p:blipFill>
        <p:spPr>
          <a:xfrm>
            <a:off x="6353614" y="3488194"/>
            <a:ext cx="497465" cy="396585"/>
          </a:xfrm>
          <a:prstGeom prst="rect">
            <a:avLst/>
          </a:prstGeom>
        </p:spPr>
      </p:pic>
      <p:pic>
        <p:nvPicPr>
          <p:cNvPr id="11" name="Graphic 10">
            <a:extLst>
              <a:ext uri="{FF2B5EF4-FFF2-40B4-BE49-F238E27FC236}">
                <a16:creationId xmlns:a16="http://schemas.microsoft.com/office/drawing/2014/main" id="{B050395F-3972-43FF-ADFC-B285D23F4DE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1772" t="-1793" r="-1379" b="-826"/>
          <a:stretch/>
        </p:blipFill>
        <p:spPr>
          <a:xfrm>
            <a:off x="2621840" y="4464940"/>
            <a:ext cx="497465" cy="396585"/>
          </a:xfrm>
          <a:prstGeom prst="rect">
            <a:avLst/>
          </a:prstGeom>
        </p:spPr>
      </p:pic>
      <p:pic>
        <p:nvPicPr>
          <p:cNvPr id="12" name="Graphic 11">
            <a:extLst>
              <a:ext uri="{FF2B5EF4-FFF2-40B4-BE49-F238E27FC236}">
                <a16:creationId xmlns:a16="http://schemas.microsoft.com/office/drawing/2014/main" id="{8FA1FE22-A9B2-4794-ABDC-6455B4BCFF8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 r="58931" b="-20435"/>
          <a:stretch/>
        </p:blipFill>
        <p:spPr>
          <a:xfrm>
            <a:off x="5107096" y="3960980"/>
            <a:ext cx="540961" cy="396586"/>
          </a:xfrm>
          <a:prstGeom prst="rect">
            <a:avLst/>
          </a:prstGeom>
        </p:spPr>
      </p:pic>
      <p:pic>
        <p:nvPicPr>
          <p:cNvPr id="14" name="Graphic 13">
            <a:extLst>
              <a:ext uri="{FF2B5EF4-FFF2-40B4-BE49-F238E27FC236}">
                <a16:creationId xmlns:a16="http://schemas.microsoft.com/office/drawing/2014/main" id="{E4498C03-77C3-4D44-A911-FA986A3CFC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85387" y="5134126"/>
            <a:ext cx="7421225" cy="1298009"/>
          </a:xfrm>
          <a:prstGeom prst="rect">
            <a:avLst/>
          </a:prstGeom>
        </p:spPr>
      </p:pic>
      <p:sp>
        <p:nvSpPr>
          <p:cNvPr id="2" name="Rectangle 1">
            <a:extLst>
              <a:ext uri="{FF2B5EF4-FFF2-40B4-BE49-F238E27FC236}">
                <a16:creationId xmlns:a16="http://schemas.microsoft.com/office/drawing/2014/main" id="{D7C12A3D-35CD-49F7-8300-958D89B8325C}"/>
              </a:ext>
            </a:extLst>
          </p:cNvPr>
          <p:cNvSpPr/>
          <p:nvPr/>
        </p:nvSpPr>
        <p:spPr>
          <a:xfrm>
            <a:off x="3999571" y="5754029"/>
            <a:ext cx="1546302" cy="698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10C75755-6094-446A-B8FF-F785266B3D48}"/>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1407" t="49434" r="57490" b="-1647"/>
          <a:stretch/>
        </p:blipFill>
        <p:spPr>
          <a:xfrm>
            <a:off x="4125950" y="5775106"/>
            <a:ext cx="1546302" cy="677733"/>
          </a:xfrm>
          <a:prstGeom prst="rect">
            <a:avLst/>
          </a:prstGeom>
        </p:spPr>
      </p:pic>
    </p:spTree>
    <p:extLst>
      <p:ext uri="{BB962C8B-B14F-4D97-AF65-F5344CB8AC3E}">
        <p14:creationId xmlns:p14="http://schemas.microsoft.com/office/powerpoint/2010/main" val="3742243152"/>
      </p:ext>
    </p:extLst>
  </p:cSld>
  <p:clrMapOvr>
    <a:masterClrMapping/>
  </p:clrMapOvr>
  <mc:AlternateContent xmlns:mc="http://schemas.openxmlformats.org/markup-compatibility/2006" xmlns:p14="http://schemas.microsoft.com/office/powerpoint/2010/main">
    <mc:Choice Requires="p14">
      <p:transition spd="slow" p14:dur="2000" advTm="10435"/>
    </mc:Choice>
    <mc:Fallback xmlns="">
      <p:transition spd="slow" advTm="10435"/>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A Practical Test for Overfitting</a:t>
            </a:r>
          </a:p>
        </p:txBody>
      </p:sp>
      <p:sp>
        <p:nvSpPr>
          <p:cNvPr id="2" name="Rectangle 1">
            <a:extLst>
              <a:ext uri="{FF2B5EF4-FFF2-40B4-BE49-F238E27FC236}">
                <a16:creationId xmlns:a16="http://schemas.microsoft.com/office/drawing/2014/main" id="{D7C12A3D-35CD-49F7-8300-958D89B8325C}"/>
              </a:ext>
            </a:extLst>
          </p:cNvPr>
          <p:cNvSpPr/>
          <p:nvPr/>
        </p:nvSpPr>
        <p:spPr>
          <a:xfrm>
            <a:off x="3999571" y="5754029"/>
            <a:ext cx="1546302" cy="698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F821A3E4-E236-49FB-AE69-CAA4852C09F4}"/>
              </a:ext>
            </a:extLst>
          </p:cNvPr>
          <p:cNvSpPr txBox="1">
            <a:spLocks/>
          </p:cNvSpPr>
          <p:nvPr/>
        </p:nvSpPr>
        <p:spPr>
          <a:xfrm>
            <a:off x="838200" y="2170256"/>
            <a:ext cx="10515600" cy="6165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Consider a </a:t>
            </a:r>
            <a:r>
              <a:rPr lang="en-US" sz="3600" b="1" dirty="0"/>
              <a:t>second</a:t>
            </a:r>
            <a:r>
              <a:rPr lang="en-US" sz="3600" dirty="0"/>
              <a:t> distribution sample:                 . </a:t>
            </a:r>
          </a:p>
        </p:txBody>
      </p:sp>
      <p:pic>
        <p:nvPicPr>
          <p:cNvPr id="17" name="Graphic 16">
            <a:extLst>
              <a:ext uri="{FF2B5EF4-FFF2-40B4-BE49-F238E27FC236}">
                <a16:creationId xmlns:a16="http://schemas.microsoft.com/office/drawing/2014/main" id="{C42E03C3-B26C-440B-890B-87E35B6344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07090" y="2281310"/>
            <a:ext cx="1601928" cy="400482"/>
          </a:xfrm>
          <a:prstGeom prst="rect">
            <a:avLst/>
          </a:prstGeom>
        </p:spPr>
      </p:pic>
      <p:sp>
        <p:nvSpPr>
          <p:cNvPr id="23" name="Rectangle 22">
            <a:extLst>
              <a:ext uri="{FF2B5EF4-FFF2-40B4-BE49-F238E27FC236}">
                <a16:creationId xmlns:a16="http://schemas.microsoft.com/office/drawing/2014/main" id="{B961EF72-3681-4016-8C88-6688C32781F6}"/>
              </a:ext>
            </a:extLst>
          </p:cNvPr>
          <p:cNvSpPr/>
          <p:nvPr/>
        </p:nvSpPr>
        <p:spPr>
          <a:xfrm>
            <a:off x="3999571" y="5754029"/>
            <a:ext cx="1546302" cy="698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73DD26B-DD86-4F37-B06F-C5425D2E34C2}"/>
              </a:ext>
            </a:extLst>
          </p:cNvPr>
          <p:cNvSpPr/>
          <p:nvPr/>
        </p:nvSpPr>
        <p:spPr>
          <a:xfrm>
            <a:off x="3746809" y="6113972"/>
            <a:ext cx="379141" cy="338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7A64F3-786D-4285-9658-C08F40DCFC99}"/>
              </a:ext>
            </a:extLst>
          </p:cNvPr>
          <p:cNvSpPr/>
          <p:nvPr/>
        </p:nvSpPr>
        <p:spPr>
          <a:xfrm>
            <a:off x="7909932" y="6113972"/>
            <a:ext cx="297158" cy="312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CA81E9F6-7201-4CF8-B40C-8EE9046202B0}"/>
              </a:ext>
            </a:extLst>
          </p:cNvPr>
          <p:cNvSpPr txBox="1">
            <a:spLocks/>
          </p:cNvSpPr>
          <p:nvPr/>
        </p:nvSpPr>
        <p:spPr>
          <a:xfrm>
            <a:off x="838200" y="1345579"/>
            <a:ext cx="10515600" cy="11227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Consider a sample of      :                 .</a:t>
            </a:r>
          </a:p>
        </p:txBody>
      </p:sp>
      <p:pic>
        <p:nvPicPr>
          <p:cNvPr id="30" name="Graphic 29">
            <a:extLst>
              <a:ext uri="{FF2B5EF4-FFF2-40B4-BE49-F238E27FC236}">
                <a16:creationId xmlns:a16="http://schemas.microsoft.com/office/drawing/2014/main" id="{A394EA6E-73E0-418F-836B-3D8519C1F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8057" y="1447259"/>
            <a:ext cx="1564522" cy="391131"/>
          </a:xfrm>
          <a:prstGeom prst="rect">
            <a:avLst/>
          </a:prstGeom>
        </p:spPr>
      </p:pic>
      <p:pic>
        <p:nvPicPr>
          <p:cNvPr id="31" name="Graphic 30">
            <a:extLst>
              <a:ext uri="{FF2B5EF4-FFF2-40B4-BE49-F238E27FC236}">
                <a16:creationId xmlns:a16="http://schemas.microsoft.com/office/drawing/2014/main" id="{9EE74421-7C98-445F-896D-713F837CBD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6043" y="1447260"/>
            <a:ext cx="371476" cy="318408"/>
          </a:xfrm>
          <a:prstGeom prst="rect">
            <a:avLst/>
          </a:prstGeom>
        </p:spPr>
      </p:pic>
    </p:spTree>
    <p:extLst>
      <p:ext uri="{BB962C8B-B14F-4D97-AF65-F5344CB8AC3E}">
        <p14:creationId xmlns:p14="http://schemas.microsoft.com/office/powerpoint/2010/main" val="2422391548"/>
      </p:ext>
    </p:extLst>
  </p:cSld>
  <p:clrMapOvr>
    <a:masterClrMapping/>
  </p:clrMapOvr>
  <mc:AlternateContent xmlns:mc="http://schemas.openxmlformats.org/markup-compatibility/2006" xmlns:p14="http://schemas.microsoft.com/office/powerpoint/2010/main">
    <mc:Choice Requires="p14">
      <p:transition spd="slow" p14:dur="2000" advTm="8750"/>
    </mc:Choice>
    <mc:Fallback xmlns="">
      <p:transition spd="slow" advTm="875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A Practical Test for Overfitting</a:t>
            </a:r>
          </a:p>
        </p:txBody>
      </p:sp>
      <p:sp>
        <p:nvSpPr>
          <p:cNvPr id="7" name="Content Placeholder 2">
            <a:extLst>
              <a:ext uri="{FF2B5EF4-FFF2-40B4-BE49-F238E27FC236}">
                <a16:creationId xmlns:a16="http://schemas.microsoft.com/office/drawing/2014/main" id="{7DEB598E-DC5C-4BCA-811F-DBBF75E90386}"/>
              </a:ext>
            </a:extLst>
          </p:cNvPr>
          <p:cNvSpPr txBox="1">
            <a:spLocks/>
          </p:cNvSpPr>
          <p:nvPr/>
        </p:nvSpPr>
        <p:spPr>
          <a:xfrm>
            <a:off x="838200" y="3346169"/>
            <a:ext cx="10515600" cy="33157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We define a reward function       to be overfit with respect to the sample       if there exists another reward function       such that:</a:t>
            </a:r>
          </a:p>
        </p:txBody>
      </p:sp>
      <p:pic>
        <p:nvPicPr>
          <p:cNvPr id="9" name="Graphic 8">
            <a:extLst>
              <a:ext uri="{FF2B5EF4-FFF2-40B4-BE49-F238E27FC236}">
                <a16:creationId xmlns:a16="http://schemas.microsoft.com/office/drawing/2014/main" id="{57166FF1-7299-44CE-97C1-B2B4E8C4BB5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0393" b="-2619"/>
          <a:stretch/>
        </p:blipFill>
        <p:spPr>
          <a:xfrm>
            <a:off x="6353614" y="3488194"/>
            <a:ext cx="497465" cy="396585"/>
          </a:xfrm>
          <a:prstGeom prst="rect">
            <a:avLst/>
          </a:prstGeom>
        </p:spPr>
      </p:pic>
      <p:pic>
        <p:nvPicPr>
          <p:cNvPr id="11" name="Graphic 10">
            <a:extLst>
              <a:ext uri="{FF2B5EF4-FFF2-40B4-BE49-F238E27FC236}">
                <a16:creationId xmlns:a16="http://schemas.microsoft.com/office/drawing/2014/main" id="{B050395F-3972-43FF-ADFC-B285D23F4DE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1772" t="-1793" r="-1379" b="-826"/>
          <a:stretch/>
        </p:blipFill>
        <p:spPr>
          <a:xfrm>
            <a:off x="2621840" y="4464940"/>
            <a:ext cx="497465" cy="396585"/>
          </a:xfrm>
          <a:prstGeom prst="rect">
            <a:avLst/>
          </a:prstGeom>
        </p:spPr>
      </p:pic>
      <p:pic>
        <p:nvPicPr>
          <p:cNvPr id="12" name="Graphic 11">
            <a:extLst>
              <a:ext uri="{FF2B5EF4-FFF2-40B4-BE49-F238E27FC236}">
                <a16:creationId xmlns:a16="http://schemas.microsoft.com/office/drawing/2014/main" id="{8FA1FE22-A9B2-4794-ABDC-6455B4BCFF8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 r="58931" b="-20435"/>
          <a:stretch/>
        </p:blipFill>
        <p:spPr>
          <a:xfrm>
            <a:off x="5107096" y="3960980"/>
            <a:ext cx="540961" cy="396586"/>
          </a:xfrm>
          <a:prstGeom prst="rect">
            <a:avLst/>
          </a:prstGeom>
        </p:spPr>
      </p:pic>
      <p:sp>
        <p:nvSpPr>
          <p:cNvPr id="2" name="Rectangle 1">
            <a:extLst>
              <a:ext uri="{FF2B5EF4-FFF2-40B4-BE49-F238E27FC236}">
                <a16:creationId xmlns:a16="http://schemas.microsoft.com/office/drawing/2014/main" id="{D7C12A3D-35CD-49F7-8300-958D89B8325C}"/>
              </a:ext>
            </a:extLst>
          </p:cNvPr>
          <p:cNvSpPr/>
          <p:nvPr/>
        </p:nvSpPr>
        <p:spPr>
          <a:xfrm>
            <a:off x="3999571" y="5754029"/>
            <a:ext cx="1546302" cy="698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F821A3E4-E236-49FB-AE69-CAA4852C09F4}"/>
              </a:ext>
            </a:extLst>
          </p:cNvPr>
          <p:cNvSpPr txBox="1">
            <a:spLocks/>
          </p:cNvSpPr>
          <p:nvPr/>
        </p:nvSpPr>
        <p:spPr>
          <a:xfrm>
            <a:off x="838200" y="2170256"/>
            <a:ext cx="10515600" cy="6165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Consider a </a:t>
            </a:r>
            <a:r>
              <a:rPr lang="en-US" sz="3600" b="1" dirty="0"/>
              <a:t>second</a:t>
            </a:r>
            <a:r>
              <a:rPr lang="en-US" sz="3600" dirty="0"/>
              <a:t> distribution sample:                 . </a:t>
            </a:r>
          </a:p>
        </p:txBody>
      </p:sp>
      <p:pic>
        <p:nvPicPr>
          <p:cNvPr id="17" name="Graphic 16">
            <a:extLst>
              <a:ext uri="{FF2B5EF4-FFF2-40B4-BE49-F238E27FC236}">
                <a16:creationId xmlns:a16="http://schemas.microsoft.com/office/drawing/2014/main" id="{C42E03C3-B26C-440B-890B-87E35B6344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07090" y="2281310"/>
            <a:ext cx="1601928" cy="400482"/>
          </a:xfrm>
          <a:prstGeom prst="rect">
            <a:avLst/>
          </a:prstGeom>
        </p:spPr>
      </p:pic>
      <p:pic>
        <p:nvPicPr>
          <p:cNvPr id="22" name="Graphic 21">
            <a:extLst>
              <a:ext uri="{FF2B5EF4-FFF2-40B4-BE49-F238E27FC236}">
                <a16:creationId xmlns:a16="http://schemas.microsoft.com/office/drawing/2014/main" id="{0DA00894-4A85-4098-81C1-2B5ED184A7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85387" y="5134126"/>
            <a:ext cx="7421225" cy="1298009"/>
          </a:xfrm>
          <a:prstGeom prst="rect">
            <a:avLst/>
          </a:prstGeom>
        </p:spPr>
      </p:pic>
      <p:sp>
        <p:nvSpPr>
          <p:cNvPr id="23" name="Rectangle 22">
            <a:extLst>
              <a:ext uri="{FF2B5EF4-FFF2-40B4-BE49-F238E27FC236}">
                <a16:creationId xmlns:a16="http://schemas.microsoft.com/office/drawing/2014/main" id="{B961EF72-3681-4016-8C88-6688C32781F6}"/>
              </a:ext>
            </a:extLst>
          </p:cNvPr>
          <p:cNvSpPr/>
          <p:nvPr/>
        </p:nvSpPr>
        <p:spPr>
          <a:xfrm>
            <a:off x="3999571" y="5754029"/>
            <a:ext cx="1546302" cy="698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D21DA57-D942-4A08-B926-4A6D5E99F033}"/>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1407" t="49434" r="57490" b="-1647"/>
          <a:stretch/>
        </p:blipFill>
        <p:spPr>
          <a:xfrm>
            <a:off x="4125950" y="5775106"/>
            <a:ext cx="1546302" cy="677733"/>
          </a:xfrm>
          <a:prstGeom prst="rect">
            <a:avLst/>
          </a:prstGeom>
        </p:spPr>
      </p:pic>
      <p:sp>
        <p:nvSpPr>
          <p:cNvPr id="5" name="Rectangle 4">
            <a:extLst>
              <a:ext uri="{FF2B5EF4-FFF2-40B4-BE49-F238E27FC236}">
                <a16:creationId xmlns:a16="http://schemas.microsoft.com/office/drawing/2014/main" id="{073DD26B-DD86-4F37-B06F-C5425D2E34C2}"/>
              </a:ext>
            </a:extLst>
          </p:cNvPr>
          <p:cNvSpPr/>
          <p:nvPr/>
        </p:nvSpPr>
        <p:spPr>
          <a:xfrm>
            <a:off x="3746809" y="6113972"/>
            <a:ext cx="379141" cy="338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775FE608-95CB-417E-8623-3DB1F91D7A67}"/>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9388" t="75977" r="75600" b="548"/>
          <a:stretch/>
        </p:blipFill>
        <p:spPr>
          <a:xfrm>
            <a:off x="3754243" y="6121406"/>
            <a:ext cx="349405" cy="304801"/>
          </a:xfrm>
          <a:prstGeom prst="rect">
            <a:avLst/>
          </a:prstGeom>
        </p:spPr>
      </p:pic>
      <p:sp>
        <p:nvSpPr>
          <p:cNvPr id="6" name="Rectangle 5">
            <a:extLst>
              <a:ext uri="{FF2B5EF4-FFF2-40B4-BE49-F238E27FC236}">
                <a16:creationId xmlns:a16="http://schemas.microsoft.com/office/drawing/2014/main" id="{0E7A64F3-786D-4285-9658-C08F40DCFC99}"/>
              </a:ext>
            </a:extLst>
          </p:cNvPr>
          <p:cNvSpPr/>
          <p:nvPr/>
        </p:nvSpPr>
        <p:spPr>
          <a:xfrm>
            <a:off x="7909932" y="6113972"/>
            <a:ext cx="297158" cy="312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05E33E53-2DBF-4079-9133-5A2921F206D8}"/>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9388" t="75977" r="75600" b="548"/>
          <a:stretch/>
        </p:blipFill>
        <p:spPr>
          <a:xfrm>
            <a:off x="7921060" y="6117691"/>
            <a:ext cx="349405" cy="304801"/>
          </a:xfrm>
          <a:prstGeom prst="rect">
            <a:avLst/>
          </a:prstGeom>
        </p:spPr>
      </p:pic>
      <p:sp>
        <p:nvSpPr>
          <p:cNvPr id="29" name="Content Placeholder 2">
            <a:extLst>
              <a:ext uri="{FF2B5EF4-FFF2-40B4-BE49-F238E27FC236}">
                <a16:creationId xmlns:a16="http://schemas.microsoft.com/office/drawing/2014/main" id="{CA81E9F6-7201-4CF8-B40C-8EE9046202B0}"/>
              </a:ext>
            </a:extLst>
          </p:cNvPr>
          <p:cNvSpPr txBox="1">
            <a:spLocks/>
          </p:cNvSpPr>
          <p:nvPr/>
        </p:nvSpPr>
        <p:spPr>
          <a:xfrm>
            <a:off x="838200" y="1345579"/>
            <a:ext cx="10515600" cy="11227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Consider a sample of      :                 .</a:t>
            </a:r>
          </a:p>
        </p:txBody>
      </p:sp>
      <p:pic>
        <p:nvPicPr>
          <p:cNvPr id="30" name="Graphic 29">
            <a:extLst>
              <a:ext uri="{FF2B5EF4-FFF2-40B4-BE49-F238E27FC236}">
                <a16:creationId xmlns:a16="http://schemas.microsoft.com/office/drawing/2014/main" id="{A394EA6E-73E0-418F-836B-3D8519C1F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8057" y="1447259"/>
            <a:ext cx="1564522" cy="391131"/>
          </a:xfrm>
          <a:prstGeom prst="rect">
            <a:avLst/>
          </a:prstGeom>
        </p:spPr>
      </p:pic>
      <p:pic>
        <p:nvPicPr>
          <p:cNvPr id="31" name="Graphic 30">
            <a:extLst>
              <a:ext uri="{FF2B5EF4-FFF2-40B4-BE49-F238E27FC236}">
                <a16:creationId xmlns:a16="http://schemas.microsoft.com/office/drawing/2014/main" id="{9EE74421-7C98-445F-896D-713F837CBD8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06043" y="1447260"/>
            <a:ext cx="371476" cy="318408"/>
          </a:xfrm>
          <a:prstGeom prst="rect">
            <a:avLst/>
          </a:prstGeom>
        </p:spPr>
      </p:pic>
      <p:sp>
        <p:nvSpPr>
          <p:cNvPr id="13" name="Rectangle 12">
            <a:extLst>
              <a:ext uri="{FF2B5EF4-FFF2-40B4-BE49-F238E27FC236}">
                <a16:creationId xmlns:a16="http://schemas.microsoft.com/office/drawing/2014/main" id="{770EE041-4EA3-4DE4-9750-9A32DDAF175C}"/>
              </a:ext>
            </a:extLst>
          </p:cNvPr>
          <p:cNvSpPr/>
          <p:nvPr/>
        </p:nvSpPr>
        <p:spPr>
          <a:xfrm>
            <a:off x="3754059" y="6105064"/>
            <a:ext cx="394194" cy="327071"/>
          </a:xfrm>
          <a:prstGeom prst="rect">
            <a:avLst/>
          </a:prstGeom>
          <a:solidFill>
            <a:srgbClr val="FFC00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0E92900-42A2-426A-8AD9-A96C7DEF354E}"/>
              </a:ext>
            </a:extLst>
          </p:cNvPr>
          <p:cNvSpPr/>
          <p:nvPr/>
        </p:nvSpPr>
        <p:spPr>
          <a:xfrm>
            <a:off x="7920785" y="6103434"/>
            <a:ext cx="394194" cy="327071"/>
          </a:xfrm>
          <a:prstGeom prst="rect">
            <a:avLst/>
          </a:prstGeom>
          <a:solidFill>
            <a:srgbClr val="FFC00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0980151"/>
      </p:ext>
    </p:extLst>
  </p:cSld>
  <p:clrMapOvr>
    <a:masterClrMapping/>
  </p:clrMapOvr>
  <mc:AlternateContent xmlns:mc="http://schemas.openxmlformats.org/markup-compatibility/2006" xmlns:p14="http://schemas.microsoft.com/office/powerpoint/2010/main">
    <mc:Choice Requires="p14">
      <p:transition spd="slow" p14:dur="2000" advTm="9896"/>
    </mc:Choice>
    <mc:Fallback xmlns="">
      <p:transition spd="slow" advTm="9896"/>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Computational Experiments: Setup</a:t>
            </a:r>
          </a:p>
        </p:txBody>
      </p:sp>
      <p:pic>
        <p:nvPicPr>
          <p:cNvPr id="6" name="Picture 5">
            <a:extLst>
              <a:ext uri="{FF2B5EF4-FFF2-40B4-BE49-F238E27FC236}">
                <a16:creationId xmlns:a16="http://schemas.microsoft.com/office/drawing/2014/main" id="{E0D2B207-196B-4D80-B19E-45DD34036A6F}"/>
              </a:ext>
            </a:extLst>
          </p:cNvPr>
          <p:cNvPicPr>
            <a:picLocks noChangeAspect="1"/>
          </p:cNvPicPr>
          <p:nvPr/>
        </p:nvPicPr>
        <p:blipFill rotWithShape="1">
          <a:blip r:embed="rId3">
            <a:extLst>
              <a:ext uri="{28A0092B-C50C-407E-A947-70E740481C1C}">
                <a14:useLocalDpi xmlns:a14="http://schemas.microsoft.com/office/drawing/2010/main" val="0"/>
              </a:ext>
            </a:extLst>
          </a:blip>
          <a:srcRect l="14560" t="14521" r="14720" b="14596"/>
          <a:stretch/>
        </p:blipFill>
        <p:spPr>
          <a:xfrm>
            <a:off x="838200" y="1666488"/>
            <a:ext cx="4194463" cy="4204105"/>
          </a:xfrm>
          <a:prstGeom prst="rect">
            <a:avLst/>
          </a:prstGeom>
        </p:spPr>
      </p:pic>
      <p:sp>
        <p:nvSpPr>
          <p:cNvPr id="5" name="Google Shape;72;p14">
            <a:extLst>
              <a:ext uri="{FF2B5EF4-FFF2-40B4-BE49-F238E27FC236}">
                <a16:creationId xmlns:a16="http://schemas.microsoft.com/office/drawing/2014/main" id="{63DA83A6-C51E-4037-BDD2-F504FAFBD894}"/>
              </a:ext>
            </a:extLst>
          </p:cNvPr>
          <p:cNvSpPr txBox="1"/>
          <p:nvPr/>
        </p:nvSpPr>
        <p:spPr>
          <a:xfrm>
            <a:off x="5384009" y="1651836"/>
            <a:ext cx="6205317" cy="4218757"/>
          </a:xfrm>
          <a:prstGeom prst="rect">
            <a:avLst/>
          </a:prstGeom>
          <a:noFill/>
          <a:ln>
            <a:noFill/>
          </a:ln>
        </p:spPr>
        <p:txBody>
          <a:bodyPr spcFirstLastPara="1" wrap="square" lIns="121900" tIns="121900" rIns="121900" bIns="121900" anchor="t" anchorCtr="0">
            <a:noAutofit/>
          </a:bodyPr>
          <a:lstStyle/>
          <a:p>
            <a:r>
              <a:rPr lang="en-US" sz="2800" dirty="0">
                <a:ea typeface="Spectral"/>
                <a:cs typeface="Spectral"/>
                <a:sym typeface="Spectral"/>
              </a:rPr>
              <a:t>Tested reward functions consist of:</a:t>
            </a:r>
          </a:p>
          <a:p>
            <a:endParaRPr lang="en-US" sz="2800" dirty="0">
              <a:ea typeface="Spectral"/>
              <a:cs typeface="Spectral"/>
              <a:sym typeface="Spectral"/>
            </a:endParaRPr>
          </a:p>
          <a:p>
            <a:endParaRPr lang="en-US" sz="2800" dirty="0">
              <a:ea typeface="Spectral"/>
              <a:cs typeface="Spectral"/>
              <a:sym typeface="Spectral"/>
            </a:endParaRPr>
          </a:p>
          <a:p>
            <a:r>
              <a:rPr lang="en-US" sz="2800" dirty="0">
                <a:ea typeface="Spectral"/>
                <a:cs typeface="Spectral"/>
                <a:sym typeface="Spectral"/>
              </a:rPr>
              <a:t>                     </a:t>
            </a:r>
          </a:p>
          <a:p>
            <a:endParaRPr lang="en-US" sz="2800" dirty="0">
              <a:ea typeface="Spectral"/>
              <a:cs typeface="Spectral"/>
              <a:sym typeface="Spectral"/>
            </a:endParaRPr>
          </a:p>
          <a:p>
            <a:endParaRPr lang="en-US" sz="2800" dirty="0">
              <a:ea typeface="Spectral"/>
              <a:cs typeface="Spectral"/>
              <a:sym typeface="Spectral"/>
            </a:endParaRPr>
          </a:p>
          <a:p>
            <a:r>
              <a:rPr lang="en-US" sz="2800" dirty="0">
                <a:ea typeface="Spectral"/>
                <a:cs typeface="Spectral"/>
                <a:sym typeface="Spectral"/>
              </a:rPr>
              <a:t>Where a, b, c, d ∈ [-1,1].</a:t>
            </a:r>
          </a:p>
          <a:p>
            <a:endParaRPr lang="en-US" sz="2800" dirty="0">
              <a:ea typeface="Spectral"/>
              <a:cs typeface="Spectral"/>
              <a:sym typeface="Spectral"/>
            </a:endParaRPr>
          </a:p>
          <a:p>
            <a:r>
              <a:rPr lang="en-US" sz="2800" dirty="0">
                <a:ea typeface="Spectral"/>
                <a:cs typeface="Spectral"/>
                <a:sym typeface="Spectral"/>
              </a:rPr>
              <a:t>We test 5,196 different reward functions of this form.</a:t>
            </a:r>
          </a:p>
        </p:txBody>
      </p:sp>
      <p:pic>
        <p:nvPicPr>
          <p:cNvPr id="16" name="Graphic 15">
            <a:extLst>
              <a:ext uri="{FF2B5EF4-FFF2-40B4-BE49-F238E27FC236}">
                <a16:creationId xmlns:a16="http://schemas.microsoft.com/office/drawing/2014/main" id="{AE3848A0-6469-4A78-A565-621A9A1F6C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3102" y="3016533"/>
            <a:ext cx="5827129" cy="744681"/>
          </a:xfrm>
          <a:prstGeom prst="rect">
            <a:avLst/>
          </a:prstGeom>
        </p:spPr>
      </p:pic>
      <p:sp>
        <p:nvSpPr>
          <p:cNvPr id="2" name="Rectangle 1">
            <a:extLst>
              <a:ext uri="{FF2B5EF4-FFF2-40B4-BE49-F238E27FC236}">
                <a16:creationId xmlns:a16="http://schemas.microsoft.com/office/drawing/2014/main" id="{04652AB3-8CDE-4A2D-ADD4-F062AAF91252}"/>
              </a:ext>
            </a:extLst>
          </p:cNvPr>
          <p:cNvSpPr/>
          <p:nvPr/>
        </p:nvSpPr>
        <p:spPr>
          <a:xfrm>
            <a:off x="7592291" y="2937164"/>
            <a:ext cx="602673" cy="942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A593B20-C28F-4DB9-982D-1481A6E4CD94}"/>
              </a:ext>
            </a:extLst>
          </p:cNvPr>
          <p:cNvSpPr/>
          <p:nvPr/>
        </p:nvSpPr>
        <p:spPr>
          <a:xfrm>
            <a:off x="10555646" y="2937164"/>
            <a:ext cx="844585" cy="942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C7B4721-ABF6-4D33-A29C-DF99DFBA97F7}"/>
              </a:ext>
            </a:extLst>
          </p:cNvPr>
          <p:cNvSpPr txBox="1"/>
          <p:nvPr/>
        </p:nvSpPr>
        <p:spPr>
          <a:xfrm>
            <a:off x="7616538" y="2881748"/>
            <a:ext cx="457200" cy="523220"/>
          </a:xfrm>
          <a:prstGeom prst="rect">
            <a:avLst/>
          </a:prstGeom>
          <a:noFill/>
        </p:spPr>
        <p:txBody>
          <a:bodyPr wrap="square" rtlCol="0">
            <a:spAutoFit/>
          </a:bodyPr>
          <a:lstStyle/>
          <a:p>
            <a:r>
              <a:rPr lang="en-US" sz="2800" dirty="0"/>
              <a:t>a</a:t>
            </a:r>
          </a:p>
        </p:txBody>
      </p:sp>
      <p:sp>
        <p:nvSpPr>
          <p:cNvPr id="20" name="TextBox 19">
            <a:extLst>
              <a:ext uri="{FF2B5EF4-FFF2-40B4-BE49-F238E27FC236}">
                <a16:creationId xmlns:a16="http://schemas.microsoft.com/office/drawing/2014/main" id="{FD50848E-CAAF-47A3-944A-0A0BE19D48CE}"/>
              </a:ext>
            </a:extLst>
          </p:cNvPr>
          <p:cNvSpPr txBox="1"/>
          <p:nvPr/>
        </p:nvSpPr>
        <p:spPr>
          <a:xfrm>
            <a:off x="7616538" y="3297024"/>
            <a:ext cx="457200" cy="523220"/>
          </a:xfrm>
          <a:prstGeom prst="rect">
            <a:avLst/>
          </a:prstGeom>
          <a:noFill/>
        </p:spPr>
        <p:txBody>
          <a:bodyPr wrap="square" rtlCol="0">
            <a:spAutoFit/>
          </a:bodyPr>
          <a:lstStyle/>
          <a:p>
            <a:r>
              <a:rPr lang="en-US" sz="2800" dirty="0"/>
              <a:t>b</a:t>
            </a:r>
          </a:p>
        </p:txBody>
      </p:sp>
      <p:sp>
        <p:nvSpPr>
          <p:cNvPr id="21" name="TextBox 20">
            <a:extLst>
              <a:ext uri="{FF2B5EF4-FFF2-40B4-BE49-F238E27FC236}">
                <a16:creationId xmlns:a16="http://schemas.microsoft.com/office/drawing/2014/main" id="{70C14563-5E9C-4C9C-A63E-ED21A5C5CCF1}"/>
              </a:ext>
            </a:extLst>
          </p:cNvPr>
          <p:cNvSpPr txBox="1"/>
          <p:nvPr/>
        </p:nvSpPr>
        <p:spPr>
          <a:xfrm>
            <a:off x="10574483" y="2881748"/>
            <a:ext cx="457200" cy="523220"/>
          </a:xfrm>
          <a:prstGeom prst="rect">
            <a:avLst/>
          </a:prstGeom>
          <a:noFill/>
        </p:spPr>
        <p:txBody>
          <a:bodyPr wrap="square" rtlCol="0">
            <a:spAutoFit/>
          </a:bodyPr>
          <a:lstStyle/>
          <a:p>
            <a:r>
              <a:rPr lang="en-US" sz="2800" dirty="0"/>
              <a:t>c</a:t>
            </a:r>
          </a:p>
        </p:txBody>
      </p:sp>
      <p:sp>
        <p:nvSpPr>
          <p:cNvPr id="22" name="TextBox 21">
            <a:extLst>
              <a:ext uri="{FF2B5EF4-FFF2-40B4-BE49-F238E27FC236}">
                <a16:creationId xmlns:a16="http://schemas.microsoft.com/office/drawing/2014/main" id="{8B0A692B-0402-4ED8-BAD6-9AD7AAA3754C}"/>
              </a:ext>
            </a:extLst>
          </p:cNvPr>
          <p:cNvSpPr txBox="1"/>
          <p:nvPr/>
        </p:nvSpPr>
        <p:spPr>
          <a:xfrm>
            <a:off x="10574483" y="3297024"/>
            <a:ext cx="457200" cy="523220"/>
          </a:xfrm>
          <a:prstGeom prst="rect">
            <a:avLst/>
          </a:prstGeom>
          <a:noFill/>
        </p:spPr>
        <p:txBody>
          <a:bodyPr wrap="square" rtlCol="0">
            <a:spAutoFit/>
          </a:bodyPr>
          <a:lstStyle/>
          <a:p>
            <a:r>
              <a:rPr lang="en-US" sz="2800" dirty="0"/>
              <a:t>d</a:t>
            </a:r>
          </a:p>
        </p:txBody>
      </p:sp>
    </p:spTree>
    <p:extLst>
      <p:ext uri="{BB962C8B-B14F-4D97-AF65-F5344CB8AC3E}">
        <p14:creationId xmlns:p14="http://schemas.microsoft.com/office/powerpoint/2010/main" val="1558069718"/>
      </p:ext>
    </p:extLst>
  </p:cSld>
  <p:clrMapOvr>
    <a:masterClrMapping/>
  </p:clrMapOvr>
  <mc:AlternateContent xmlns:mc="http://schemas.openxmlformats.org/markup-compatibility/2006" xmlns:p14="http://schemas.microsoft.com/office/powerpoint/2010/main">
    <mc:Choice Requires="p14">
      <p:transition spd="slow" p14:dur="2000" advTm="14494"/>
    </mc:Choice>
    <mc:Fallback xmlns="">
      <p:transition spd="slow" advTm="14494"/>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740EC5-BAAC-494A-887E-BAE2B546861F}"/>
              </a:ext>
            </a:extLst>
          </p:cNvPr>
          <p:cNvSpPr>
            <a:spLocks noGrp="1"/>
          </p:cNvSpPr>
          <p:nvPr>
            <p:ph type="title"/>
          </p:nvPr>
        </p:nvSpPr>
        <p:spPr>
          <a:xfrm>
            <a:off x="838200" y="662998"/>
            <a:ext cx="10515600" cy="1325563"/>
          </a:xfrm>
        </p:spPr>
        <p:txBody>
          <a:bodyPr>
            <a:normAutofit fontScale="90000"/>
          </a:bodyPr>
          <a:lstStyle/>
          <a:p>
            <a:r>
              <a:rPr lang="en-US" dirty="0"/>
              <a:t>H1: Reward functions that achieve the best performance in one learning context can be suboptimal in another.</a:t>
            </a:r>
            <a:br>
              <a:rPr lang="en-US" dirty="0"/>
            </a:br>
            <a:endParaRPr lang="en-US" dirty="0"/>
          </a:p>
        </p:txBody>
      </p:sp>
    </p:spTree>
    <p:extLst>
      <p:ext uri="{BB962C8B-B14F-4D97-AF65-F5344CB8AC3E}">
        <p14:creationId xmlns:p14="http://schemas.microsoft.com/office/powerpoint/2010/main" val="2465783422"/>
      </p:ext>
    </p:extLst>
  </p:cSld>
  <p:clrMapOvr>
    <a:masterClrMapping/>
  </p:clrMapOvr>
  <mc:AlternateContent xmlns:mc="http://schemas.openxmlformats.org/markup-compatibility/2006" xmlns:p14="http://schemas.microsoft.com/office/powerpoint/2010/main">
    <mc:Choice Requires="p14">
      <p:transition spd="slow" p14:dur="2000" advTm="13681"/>
    </mc:Choice>
    <mc:Fallback xmlns="">
      <p:transition spd="slow" advTm="13681"/>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43-7499-415F-BC35-1F240B313144}"/>
              </a:ext>
            </a:extLst>
          </p:cNvPr>
          <p:cNvSpPr>
            <a:spLocks noGrp="1"/>
          </p:cNvSpPr>
          <p:nvPr>
            <p:ph type="title"/>
          </p:nvPr>
        </p:nvSpPr>
        <p:spPr/>
        <p:txBody>
          <a:bodyPr/>
          <a:lstStyle/>
          <a:p>
            <a:pPr algn="ctr"/>
            <a:r>
              <a:rPr lang="en-US" dirty="0"/>
              <a:t>Overfitting in Parallel Coordinate Plots</a:t>
            </a:r>
          </a:p>
        </p:txBody>
      </p:sp>
      <p:grpSp>
        <p:nvGrpSpPr>
          <p:cNvPr id="3" name="Group 2">
            <a:extLst>
              <a:ext uri="{FF2B5EF4-FFF2-40B4-BE49-F238E27FC236}">
                <a16:creationId xmlns:a16="http://schemas.microsoft.com/office/drawing/2014/main" id="{61B0735C-5317-4FF3-B7D5-0877395AD091}"/>
              </a:ext>
            </a:extLst>
          </p:cNvPr>
          <p:cNvGrpSpPr/>
          <p:nvPr/>
        </p:nvGrpSpPr>
        <p:grpSpPr>
          <a:xfrm>
            <a:off x="539973" y="2178205"/>
            <a:ext cx="9719149" cy="4566623"/>
            <a:chOff x="157310" y="1299665"/>
            <a:chExt cx="5585400" cy="5063136"/>
          </a:xfrm>
        </p:grpSpPr>
        <p:grpSp>
          <p:nvGrpSpPr>
            <p:cNvPr id="4" name="Group 3">
              <a:extLst>
                <a:ext uri="{FF2B5EF4-FFF2-40B4-BE49-F238E27FC236}">
                  <a16:creationId xmlns:a16="http://schemas.microsoft.com/office/drawing/2014/main" id="{B65ADAEB-B364-4F05-9089-F9EEE31D032E}"/>
                </a:ext>
              </a:extLst>
            </p:cNvPr>
            <p:cNvGrpSpPr/>
            <p:nvPr/>
          </p:nvGrpSpPr>
          <p:grpSpPr>
            <a:xfrm>
              <a:off x="763771" y="1299665"/>
              <a:ext cx="2163036" cy="3681045"/>
              <a:chOff x="680643" y="1299665"/>
              <a:chExt cx="2163036" cy="3681045"/>
            </a:xfrm>
          </p:grpSpPr>
          <p:cxnSp>
            <p:nvCxnSpPr>
              <p:cNvPr id="9" name="Straight Connector 8">
                <a:extLst>
                  <a:ext uri="{FF2B5EF4-FFF2-40B4-BE49-F238E27FC236}">
                    <a16:creationId xmlns:a16="http://schemas.microsoft.com/office/drawing/2014/main" id="{0C087952-4872-47CB-A8C2-E80BD31DAB27}"/>
                  </a:ext>
                </a:extLst>
              </p:cNvPr>
              <p:cNvCxnSpPr>
                <a:cxnSpLocks/>
              </p:cNvCxnSpPr>
              <p:nvPr/>
            </p:nvCxnSpPr>
            <p:spPr>
              <a:xfrm>
                <a:off x="680643" y="1299665"/>
                <a:ext cx="0" cy="3681045"/>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D843B30-EEBC-4E25-A3DE-DBFB76F446CA}"/>
                  </a:ext>
                </a:extLst>
              </p:cNvPr>
              <p:cNvCxnSpPr>
                <a:cxnSpLocks/>
              </p:cNvCxnSpPr>
              <p:nvPr/>
            </p:nvCxnSpPr>
            <p:spPr>
              <a:xfrm>
                <a:off x="680643" y="4980710"/>
                <a:ext cx="2163036"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5" name="Google Shape;72;p14">
              <a:extLst>
                <a:ext uri="{FF2B5EF4-FFF2-40B4-BE49-F238E27FC236}">
                  <a16:creationId xmlns:a16="http://schemas.microsoft.com/office/drawing/2014/main" id="{D170AD34-AC18-44E5-9D77-5B9B047F68C6}"/>
                </a:ext>
              </a:extLst>
            </p:cNvPr>
            <p:cNvSpPr txBox="1"/>
            <p:nvPr/>
          </p:nvSpPr>
          <p:spPr>
            <a:xfrm>
              <a:off x="1149928" y="5186728"/>
              <a:ext cx="4592782" cy="990597"/>
            </a:xfrm>
            <a:prstGeom prst="rect">
              <a:avLst/>
            </a:prstGeom>
            <a:noFill/>
            <a:ln>
              <a:noFill/>
            </a:ln>
          </p:spPr>
          <p:txBody>
            <a:bodyPr spcFirstLastPara="1" wrap="square" lIns="121900" tIns="121900" rIns="121900" bIns="121900" anchor="ctr" anchorCtr="0">
              <a:noAutofit/>
            </a:bodyPr>
            <a:lstStyle/>
            <a:p>
              <a:pPr algn="ctr"/>
              <a:endParaRPr lang="en-US" sz="5200" baseline="-25000" dirty="0">
                <a:ea typeface="Spectral"/>
                <a:cs typeface="Spectral"/>
                <a:sym typeface="Spectral"/>
              </a:endParaRPr>
            </a:p>
          </p:txBody>
        </p:sp>
        <p:sp>
          <p:nvSpPr>
            <p:cNvPr id="7" name="TextBox 6">
              <a:extLst>
                <a:ext uri="{FF2B5EF4-FFF2-40B4-BE49-F238E27FC236}">
                  <a16:creationId xmlns:a16="http://schemas.microsoft.com/office/drawing/2014/main" id="{EE77D904-18CE-4204-B8EA-EA18EDCFEE27}"/>
                </a:ext>
              </a:extLst>
            </p:cNvPr>
            <p:cNvSpPr txBox="1"/>
            <p:nvPr/>
          </p:nvSpPr>
          <p:spPr>
            <a:xfrm rot="16200000">
              <a:off x="-1447237" y="2904214"/>
              <a:ext cx="3686651" cy="477557"/>
            </a:xfrm>
            <a:prstGeom prst="rect">
              <a:avLst/>
            </a:prstGeom>
            <a:noFill/>
          </p:spPr>
          <p:txBody>
            <a:bodyPr wrap="square" rtlCol="0">
              <a:spAutoFit/>
            </a:bodyPr>
            <a:lstStyle/>
            <a:p>
              <a:pPr algn="ctr"/>
              <a:r>
                <a:rPr lang="en-US" sz="2400" dirty="0"/>
                <a:t>Cumulative Performance (</a:t>
              </a:r>
              <a:r>
                <a:rPr lang="en-US" sz="2400" i="1" dirty="0"/>
                <a:t>M</a:t>
              </a:r>
              <a:r>
                <a:rPr lang="en-US" sz="2400" dirty="0"/>
                <a:t>)</a:t>
              </a:r>
            </a:p>
          </p:txBody>
        </p:sp>
        <p:sp>
          <p:nvSpPr>
            <p:cNvPr id="8" name="TextBox 7">
              <a:extLst>
                <a:ext uri="{FF2B5EF4-FFF2-40B4-BE49-F238E27FC236}">
                  <a16:creationId xmlns:a16="http://schemas.microsoft.com/office/drawing/2014/main" id="{38B8218F-52AB-4738-AA94-05DC0DECEEBB}"/>
                </a:ext>
              </a:extLst>
            </p:cNvPr>
            <p:cNvSpPr txBox="1"/>
            <p:nvPr/>
          </p:nvSpPr>
          <p:spPr>
            <a:xfrm>
              <a:off x="763771" y="5850941"/>
              <a:ext cx="2163036" cy="511860"/>
            </a:xfrm>
            <a:prstGeom prst="rect">
              <a:avLst/>
            </a:prstGeom>
            <a:noFill/>
          </p:spPr>
          <p:txBody>
            <a:bodyPr wrap="square" rtlCol="0">
              <a:spAutoFit/>
            </a:bodyPr>
            <a:lstStyle/>
            <a:p>
              <a:pPr algn="ctr"/>
              <a:r>
                <a:rPr lang="en-US" sz="2400" dirty="0"/>
                <a:t>Distribution Sample</a:t>
              </a:r>
            </a:p>
          </p:txBody>
        </p:sp>
      </p:grpSp>
      <p:cxnSp>
        <p:nvCxnSpPr>
          <p:cNvPr id="13" name="Straight Connector 12">
            <a:extLst>
              <a:ext uri="{FF2B5EF4-FFF2-40B4-BE49-F238E27FC236}">
                <a16:creationId xmlns:a16="http://schemas.microsoft.com/office/drawing/2014/main" id="{BA8A59D8-9319-455A-B5B8-D7A6BB5B6B57}"/>
              </a:ext>
            </a:extLst>
          </p:cNvPr>
          <p:cNvCxnSpPr>
            <a:cxnSpLocks/>
          </p:cNvCxnSpPr>
          <p:nvPr/>
        </p:nvCxnSpPr>
        <p:spPr>
          <a:xfrm>
            <a:off x="5359173" y="2178205"/>
            <a:ext cx="0" cy="3320065"/>
          </a:xfrm>
          <a:prstGeom prst="line">
            <a:avLst/>
          </a:prstGeom>
          <a:ln w="28575"/>
        </p:spPr>
        <p:style>
          <a:lnRef idx="1">
            <a:schemeClr val="dk1"/>
          </a:lnRef>
          <a:fillRef idx="0">
            <a:schemeClr val="dk1"/>
          </a:fillRef>
          <a:effectRef idx="0">
            <a:schemeClr val="dk1"/>
          </a:effectRef>
          <a:fontRef idx="minor">
            <a:schemeClr val="tx1"/>
          </a:fontRef>
        </p:style>
      </p:cxnSp>
      <p:pic>
        <p:nvPicPr>
          <p:cNvPr id="14" name="Graphic 13">
            <a:extLst>
              <a:ext uri="{FF2B5EF4-FFF2-40B4-BE49-F238E27FC236}">
                <a16:creationId xmlns:a16="http://schemas.microsoft.com/office/drawing/2014/main" id="{86D2FA5E-D373-437B-A935-4D043B8E19D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2785" b="-19410"/>
          <a:stretch/>
        </p:blipFill>
        <p:spPr>
          <a:xfrm>
            <a:off x="5116437" y="5667534"/>
            <a:ext cx="596159" cy="478215"/>
          </a:xfrm>
          <a:prstGeom prst="rect">
            <a:avLst/>
          </a:prstGeom>
        </p:spPr>
      </p:pic>
      <p:pic>
        <p:nvPicPr>
          <p:cNvPr id="15" name="Graphic 14">
            <a:extLst>
              <a:ext uri="{FF2B5EF4-FFF2-40B4-BE49-F238E27FC236}">
                <a16:creationId xmlns:a16="http://schemas.microsoft.com/office/drawing/2014/main" id="{88262AA7-C794-40AE-AC4C-6F987C3E5330}"/>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 r="61893" b="-10570"/>
          <a:stretch/>
        </p:blipFill>
        <p:spPr>
          <a:xfrm>
            <a:off x="1297183" y="5684084"/>
            <a:ext cx="596184" cy="432472"/>
          </a:xfrm>
          <a:prstGeom prst="rect">
            <a:avLst/>
          </a:prstGeom>
        </p:spPr>
      </p:pic>
      <p:pic>
        <p:nvPicPr>
          <p:cNvPr id="16" name="Graphic 15">
            <a:extLst>
              <a:ext uri="{FF2B5EF4-FFF2-40B4-BE49-F238E27FC236}">
                <a16:creationId xmlns:a16="http://schemas.microsoft.com/office/drawing/2014/main" id="{13F1A2F4-2EEA-4BA3-97D0-D944BF8A05CF}"/>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60393" b="-2619"/>
          <a:stretch/>
        </p:blipFill>
        <p:spPr>
          <a:xfrm>
            <a:off x="1679523" y="2396527"/>
            <a:ext cx="452241" cy="360532"/>
          </a:xfrm>
          <a:prstGeom prst="rect">
            <a:avLst/>
          </a:prstGeom>
        </p:spPr>
      </p:pic>
      <p:pic>
        <p:nvPicPr>
          <p:cNvPr id="17" name="Graphic 16">
            <a:extLst>
              <a:ext uri="{FF2B5EF4-FFF2-40B4-BE49-F238E27FC236}">
                <a16:creationId xmlns:a16="http://schemas.microsoft.com/office/drawing/2014/main" id="{C7CEDB65-81FD-4D84-BCE0-485E9E37402C}"/>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61772" t="-1793" r="-1379" b="-826"/>
          <a:stretch/>
        </p:blipFill>
        <p:spPr>
          <a:xfrm>
            <a:off x="4841955" y="2396526"/>
            <a:ext cx="452241" cy="360532"/>
          </a:xfrm>
          <a:prstGeom prst="rect">
            <a:avLst/>
          </a:prstGeom>
        </p:spPr>
      </p:pic>
      <p:cxnSp>
        <p:nvCxnSpPr>
          <p:cNvPr id="19" name="Straight Connector 18">
            <a:extLst>
              <a:ext uri="{FF2B5EF4-FFF2-40B4-BE49-F238E27FC236}">
                <a16:creationId xmlns:a16="http://schemas.microsoft.com/office/drawing/2014/main" id="{75C3E590-7D19-4C35-BDF6-ACE98703E5A4}"/>
              </a:ext>
            </a:extLst>
          </p:cNvPr>
          <p:cNvCxnSpPr>
            <a:cxnSpLocks/>
          </p:cNvCxnSpPr>
          <p:nvPr/>
        </p:nvCxnSpPr>
        <p:spPr>
          <a:xfrm flipV="1">
            <a:off x="1595275" y="3075709"/>
            <a:ext cx="3763897" cy="2228407"/>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081B5D-4962-4AA4-BB91-384186F28E54}"/>
              </a:ext>
            </a:extLst>
          </p:cNvPr>
          <p:cNvCxnSpPr>
            <a:cxnSpLocks/>
          </p:cNvCxnSpPr>
          <p:nvPr/>
        </p:nvCxnSpPr>
        <p:spPr>
          <a:xfrm>
            <a:off x="1595275" y="2798804"/>
            <a:ext cx="3763897" cy="201612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Arrow: U-Turn 31">
            <a:extLst>
              <a:ext uri="{FF2B5EF4-FFF2-40B4-BE49-F238E27FC236}">
                <a16:creationId xmlns:a16="http://schemas.microsoft.com/office/drawing/2014/main" id="{681023E9-6D5C-4976-ACEF-7849471C5261}"/>
              </a:ext>
            </a:extLst>
          </p:cNvPr>
          <p:cNvSpPr/>
          <p:nvPr/>
        </p:nvSpPr>
        <p:spPr>
          <a:xfrm flipH="1">
            <a:off x="3660383" y="1732433"/>
            <a:ext cx="5477349" cy="1086642"/>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Google Shape;72;p14">
            <a:extLst>
              <a:ext uri="{FF2B5EF4-FFF2-40B4-BE49-F238E27FC236}">
                <a16:creationId xmlns:a16="http://schemas.microsoft.com/office/drawing/2014/main" id="{B44EC121-25EE-4DF3-94A0-A4D19506BCD2}"/>
              </a:ext>
            </a:extLst>
          </p:cNvPr>
          <p:cNvSpPr txBox="1"/>
          <p:nvPr/>
        </p:nvSpPr>
        <p:spPr>
          <a:xfrm>
            <a:off x="6263174" y="3530394"/>
            <a:ext cx="5477354" cy="1670267"/>
          </a:xfrm>
          <a:prstGeom prst="rect">
            <a:avLst/>
          </a:prstGeom>
          <a:noFill/>
          <a:ln>
            <a:noFill/>
          </a:ln>
        </p:spPr>
        <p:txBody>
          <a:bodyPr spcFirstLastPara="1" wrap="square" lIns="121900" tIns="121900" rIns="121900" bIns="121900" anchor="ctr" anchorCtr="0">
            <a:noAutofit/>
          </a:bodyPr>
          <a:lstStyle/>
          <a:p>
            <a:pPr algn="ctr"/>
            <a:r>
              <a:rPr lang="en-US" sz="4400" dirty="0"/>
              <a:t>Intersections indicate overfitting. </a:t>
            </a:r>
          </a:p>
        </p:txBody>
      </p:sp>
    </p:spTree>
    <p:extLst>
      <p:ext uri="{BB962C8B-B14F-4D97-AF65-F5344CB8AC3E}">
        <p14:creationId xmlns:p14="http://schemas.microsoft.com/office/powerpoint/2010/main" val="3616461171"/>
      </p:ext>
    </p:extLst>
  </p:cSld>
  <p:clrMapOvr>
    <a:masterClrMapping/>
  </p:clrMapOvr>
  <mc:AlternateContent xmlns:mc="http://schemas.openxmlformats.org/markup-compatibility/2006" xmlns:p14="http://schemas.microsoft.com/office/powerpoint/2010/main">
    <mc:Choice Requires="p14">
      <p:transition spd="slow" p14:dur="2000" advTm="16531"/>
    </mc:Choice>
    <mc:Fallback xmlns="">
      <p:transition spd="slow" advTm="16531"/>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1BFA-0DA9-4D05-8E41-26D3DCE59135}"/>
              </a:ext>
            </a:extLst>
          </p:cNvPr>
          <p:cNvSpPr>
            <a:spLocks noGrp="1"/>
          </p:cNvSpPr>
          <p:nvPr>
            <p:ph type="title"/>
          </p:nvPr>
        </p:nvSpPr>
        <p:spPr>
          <a:xfrm>
            <a:off x="838200" y="662998"/>
            <a:ext cx="10515600" cy="1325563"/>
          </a:xfrm>
        </p:spPr>
        <p:txBody>
          <a:bodyPr>
            <a:normAutofit fontScale="90000"/>
          </a:bodyPr>
          <a:lstStyle/>
          <a:p>
            <a:r>
              <a:rPr lang="en-US" dirty="0"/>
              <a:t>H1: Reward functions that achieve the best performance in one learning context can be suboptimal in another.</a:t>
            </a:r>
            <a:br>
              <a:rPr lang="en-US" dirty="0"/>
            </a:br>
            <a:endParaRPr lang="en-US" dirty="0"/>
          </a:p>
        </p:txBody>
      </p:sp>
      <p:sp>
        <p:nvSpPr>
          <p:cNvPr id="4" name="Google Shape;72;p14">
            <a:extLst>
              <a:ext uri="{FF2B5EF4-FFF2-40B4-BE49-F238E27FC236}">
                <a16:creationId xmlns:a16="http://schemas.microsoft.com/office/drawing/2014/main" id="{311E94C1-5814-4B23-8260-FC845DF6895D}"/>
              </a:ext>
            </a:extLst>
          </p:cNvPr>
          <p:cNvSpPr txBox="1"/>
          <p:nvPr/>
        </p:nvSpPr>
        <p:spPr>
          <a:xfrm>
            <a:off x="6643255" y="1607127"/>
            <a:ext cx="5486400" cy="5052332"/>
          </a:xfrm>
          <a:prstGeom prst="rect">
            <a:avLst/>
          </a:prstGeom>
          <a:noFill/>
          <a:ln>
            <a:noFill/>
          </a:ln>
        </p:spPr>
        <p:txBody>
          <a:bodyPr spcFirstLastPara="1" wrap="square" lIns="121900" tIns="121900" rIns="121900" bIns="121900" anchor="ctr" anchorCtr="0">
            <a:noAutofit/>
          </a:bodyPr>
          <a:lstStyle/>
          <a:p>
            <a:r>
              <a:rPr lang="en-US" sz="3600" dirty="0"/>
              <a:t>For all experiments, we find the best performing reward functions differ across learning contexts.</a:t>
            </a:r>
          </a:p>
          <a:p>
            <a:endParaRPr lang="en-US" sz="3600" dirty="0"/>
          </a:p>
          <a:p>
            <a:r>
              <a:rPr lang="en-US" sz="3600" dirty="0"/>
              <a:t>This is evidence of overfitting.</a:t>
            </a:r>
          </a:p>
          <a:p>
            <a:endParaRPr lang="en-US" sz="3600" dirty="0"/>
          </a:p>
        </p:txBody>
      </p:sp>
      <p:pic>
        <p:nvPicPr>
          <p:cNvPr id="7" name="Picture 6">
            <a:extLst>
              <a:ext uri="{FF2B5EF4-FFF2-40B4-BE49-F238E27FC236}">
                <a16:creationId xmlns:a16="http://schemas.microsoft.com/office/drawing/2014/main" id="{85297284-2E87-4E1C-86C0-0779FAD2E0C6}"/>
              </a:ext>
            </a:extLst>
          </p:cNvPr>
          <p:cNvPicPr>
            <a:picLocks noChangeAspect="1"/>
          </p:cNvPicPr>
          <p:nvPr/>
        </p:nvPicPr>
        <p:blipFill rotWithShape="1">
          <a:blip r:embed="rId3"/>
          <a:srcRect t="7128"/>
          <a:stretch/>
        </p:blipFill>
        <p:spPr>
          <a:xfrm>
            <a:off x="838200" y="1904490"/>
            <a:ext cx="5010407" cy="4839040"/>
          </a:xfrm>
          <a:prstGeom prst="rect">
            <a:avLst/>
          </a:prstGeom>
        </p:spPr>
      </p:pic>
    </p:spTree>
    <p:extLst>
      <p:ext uri="{BB962C8B-B14F-4D97-AF65-F5344CB8AC3E}">
        <p14:creationId xmlns:p14="http://schemas.microsoft.com/office/powerpoint/2010/main" val="4246409676"/>
      </p:ext>
    </p:extLst>
  </p:cSld>
  <p:clrMapOvr>
    <a:masterClrMapping/>
  </p:clrMapOvr>
  <mc:AlternateContent xmlns:mc="http://schemas.openxmlformats.org/markup-compatibility/2006" xmlns:p14="http://schemas.microsoft.com/office/powerpoint/2010/main">
    <mc:Choice Requires="p14">
      <p:transition spd="slow" p14:dur="2000" advTm="18915"/>
    </mc:Choice>
    <mc:Fallback xmlns="">
      <p:transition spd="slow" advTm="18915"/>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BEEB1-3E89-4CFA-A08F-D2DE97ADAA9B}"/>
              </a:ext>
            </a:extLst>
          </p:cNvPr>
          <p:cNvSpPr txBox="1">
            <a:spLocks/>
          </p:cNvSpPr>
          <p:nvPr/>
        </p:nvSpPr>
        <p:spPr>
          <a:xfrm>
            <a:off x="838200" y="1205345"/>
            <a:ext cx="10969487" cy="545784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600" dirty="0"/>
          </a:p>
        </p:txBody>
      </p:sp>
      <p:sp>
        <p:nvSpPr>
          <p:cNvPr id="6" name="Title 1">
            <a:extLst>
              <a:ext uri="{FF2B5EF4-FFF2-40B4-BE49-F238E27FC236}">
                <a16:creationId xmlns:a16="http://schemas.microsoft.com/office/drawing/2014/main" id="{4523A67E-88AF-422A-B56C-32330F2CC3D8}"/>
              </a:ext>
            </a:extLst>
          </p:cNvPr>
          <p:cNvSpPr>
            <a:spLocks noGrp="1"/>
          </p:cNvSpPr>
          <p:nvPr>
            <p:ph type="title"/>
          </p:nvPr>
        </p:nvSpPr>
        <p:spPr>
          <a:xfrm>
            <a:off x="838200" y="676852"/>
            <a:ext cx="10515600" cy="1325563"/>
          </a:xfrm>
        </p:spPr>
        <p:txBody>
          <a:bodyPr>
            <a:normAutofit fontScale="90000"/>
          </a:bodyPr>
          <a:lstStyle/>
          <a:p>
            <a:r>
              <a:rPr lang="en-US" dirty="0"/>
              <a:t>H2: The cumulative performances achieved with different reward functions are </a:t>
            </a:r>
            <a:r>
              <a:rPr lang="en-US" i="1" dirty="0"/>
              <a:t>uncorrelated</a:t>
            </a:r>
            <a:r>
              <a:rPr lang="en-US" dirty="0"/>
              <a:t> across different learning contexts.</a:t>
            </a:r>
            <a:br>
              <a:rPr lang="en-US" dirty="0"/>
            </a:br>
            <a:endParaRPr lang="en-US" dirty="0"/>
          </a:p>
        </p:txBody>
      </p:sp>
    </p:spTree>
    <p:extLst>
      <p:ext uri="{BB962C8B-B14F-4D97-AF65-F5344CB8AC3E}">
        <p14:creationId xmlns:p14="http://schemas.microsoft.com/office/powerpoint/2010/main" val="155013978"/>
      </p:ext>
    </p:extLst>
  </p:cSld>
  <p:clrMapOvr>
    <a:masterClrMapping/>
  </p:clrMapOvr>
  <mc:AlternateContent xmlns:mc="http://schemas.openxmlformats.org/markup-compatibility/2006" xmlns:p14="http://schemas.microsoft.com/office/powerpoint/2010/main">
    <mc:Choice Requires="p14">
      <p:transition spd="slow" p14:dur="2000" advTm="18193"/>
    </mc:Choice>
    <mc:Fallback xmlns="">
      <p:transition spd="slow" advTm="1819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43FDF-F6F3-4C82-B09A-03813228FFF4}"/>
              </a:ext>
            </a:extLst>
          </p:cNvPr>
          <p:cNvSpPr>
            <a:spLocks noGrp="1"/>
          </p:cNvSpPr>
          <p:nvPr>
            <p:ph type="title"/>
          </p:nvPr>
        </p:nvSpPr>
        <p:spPr/>
        <p:txBody>
          <a:bodyPr/>
          <a:lstStyle/>
          <a:p>
            <a:r>
              <a:rPr lang="en-US" dirty="0"/>
              <a:t>A trial-and-error process</a:t>
            </a:r>
          </a:p>
        </p:txBody>
      </p:sp>
      <p:sp>
        <p:nvSpPr>
          <p:cNvPr id="5" name="Content Placeholder 4">
            <a:extLst>
              <a:ext uri="{FF2B5EF4-FFF2-40B4-BE49-F238E27FC236}">
                <a16:creationId xmlns:a16="http://schemas.microsoft.com/office/drawing/2014/main" id="{711E2193-114A-4F5A-A721-E86C2FA326EE}"/>
              </a:ext>
            </a:extLst>
          </p:cNvPr>
          <p:cNvSpPr>
            <a:spLocks noGrp="1"/>
          </p:cNvSpPr>
          <p:nvPr>
            <p:ph idx="1"/>
          </p:nvPr>
        </p:nvSpPr>
        <p:spPr>
          <a:xfrm>
            <a:off x="838200" y="1825624"/>
            <a:ext cx="10515600" cy="481157"/>
          </a:xfrm>
        </p:spPr>
        <p:txBody>
          <a:bodyPr>
            <a:noAutofit/>
          </a:bodyPr>
          <a:lstStyle/>
          <a:p>
            <a:pPr marL="0" indent="0">
              <a:spcBef>
                <a:spcPts val="500"/>
              </a:spcBef>
              <a:buNone/>
            </a:pPr>
            <a:r>
              <a:rPr lang="en-US" sz="3200" dirty="0">
                <a:solidFill>
                  <a:schemeClr val="bg2">
                    <a:lumMod val="50000"/>
                  </a:schemeClr>
                </a:solidFill>
              </a:rPr>
              <a:t>Step 1: Design a candidate MDP</a:t>
            </a:r>
          </a:p>
        </p:txBody>
      </p:sp>
      <p:pic>
        <p:nvPicPr>
          <p:cNvPr id="7" name="Graphic 6">
            <a:extLst>
              <a:ext uri="{FF2B5EF4-FFF2-40B4-BE49-F238E27FC236}">
                <a16:creationId xmlns:a16="http://schemas.microsoft.com/office/drawing/2014/main" id="{55D99C08-F976-4AD4-BD24-D8576B8330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1828" y="1883644"/>
            <a:ext cx="3350484" cy="365116"/>
          </a:xfrm>
          <a:prstGeom prst="rect">
            <a:avLst/>
          </a:prstGeom>
        </p:spPr>
      </p:pic>
      <p:sp>
        <p:nvSpPr>
          <p:cNvPr id="6" name="Content Placeholder 4">
            <a:extLst>
              <a:ext uri="{FF2B5EF4-FFF2-40B4-BE49-F238E27FC236}">
                <a16:creationId xmlns:a16="http://schemas.microsoft.com/office/drawing/2014/main" id="{CEBDF2A7-D652-4B18-8F88-BB99C12E4F88}"/>
              </a:ext>
            </a:extLst>
          </p:cNvPr>
          <p:cNvSpPr txBox="1">
            <a:spLocks/>
          </p:cNvSpPr>
          <p:nvPr/>
        </p:nvSpPr>
        <p:spPr>
          <a:xfrm>
            <a:off x="838200" y="2864715"/>
            <a:ext cx="10515600" cy="4811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Font typeface="Arial" panose="020B0604020202020204" pitchFamily="34" charset="0"/>
              <a:buNone/>
            </a:pPr>
            <a:r>
              <a:rPr lang="en-US" sz="3200" dirty="0"/>
              <a:t>Step 2: Pick an RL algorithm for testing </a:t>
            </a:r>
          </a:p>
        </p:txBody>
      </p:sp>
    </p:spTree>
    <p:extLst>
      <p:ext uri="{BB962C8B-B14F-4D97-AF65-F5344CB8AC3E}">
        <p14:creationId xmlns:p14="http://schemas.microsoft.com/office/powerpoint/2010/main" val="3010632987"/>
      </p:ext>
    </p:extLst>
  </p:cSld>
  <p:clrMapOvr>
    <a:masterClrMapping/>
  </p:clrMapOvr>
  <mc:AlternateContent xmlns:mc="http://schemas.openxmlformats.org/markup-compatibility/2006" xmlns:p14="http://schemas.microsoft.com/office/powerpoint/2010/main">
    <mc:Choice Requires="p14">
      <p:transition spd="slow" p14:dur="2000" advTm="6931"/>
    </mc:Choice>
    <mc:Fallback xmlns="">
      <p:transition spd="slow" advTm="6931"/>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2;p14">
            <a:extLst>
              <a:ext uri="{FF2B5EF4-FFF2-40B4-BE49-F238E27FC236}">
                <a16:creationId xmlns:a16="http://schemas.microsoft.com/office/drawing/2014/main" id="{3D7F631B-C5C4-4616-9538-9A8FCA58F62E}"/>
              </a:ext>
            </a:extLst>
          </p:cNvPr>
          <p:cNvSpPr txBox="1"/>
          <p:nvPr/>
        </p:nvSpPr>
        <p:spPr>
          <a:xfrm>
            <a:off x="6643255" y="1690688"/>
            <a:ext cx="5486400" cy="5052332"/>
          </a:xfrm>
          <a:prstGeom prst="rect">
            <a:avLst/>
          </a:prstGeom>
          <a:noFill/>
          <a:ln>
            <a:noFill/>
          </a:ln>
        </p:spPr>
        <p:txBody>
          <a:bodyPr spcFirstLastPara="1" wrap="square" lIns="121900" tIns="121900" rIns="121900" bIns="121900" anchor="ctr" anchorCtr="0">
            <a:noAutofit/>
          </a:bodyPr>
          <a:lstStyle/>
          <a:p>
            <a:r>
              <a:rPr lang="en-US" sz="2800" dirty="0"/>
              <a:t>We rank all reward functions for each experiment setting (     &amp;      ). </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pic>
        <p:nvPicPr>
          <p:cNvPr id="6" name="Graphic 5">
            <a:extLst>
              <a:ext uri="{FF2B5EF4-FFF2-40B4-BE49-F238E27FC236}">
                <a16:creationId xmlns:a16="http://schemas.microsoft.com/office/drawing/2014/main" id="{FBB1ABAF-1B15-4088-BD78-5950C25D102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 r="58931" b="-20435"/>
          <a:stretch/>
        </p:blipFill>
        <p:spPr>
          <a:xfrm>
            <a:off x="10433014" y="2831962"/>
            <a:ext cx="430912" cy="315908"/>
          </a:xfrm>
          <a:prstGeom prst="rect">
            <a:avLst/>
          </a:prstGeom>
        </p:spPr>
      </p:pic>
      <p:pic>
        <p:nvPicPr>
          <p:cNvPr id="7" name="Graphic 6">
            <a:extLst>
              <a:ext uri="{FF2B5EF4-FFF2-40B4-BE49-F238E27FC236}">
                <a16:creationId xmlns:a16="http://schemas.microsoft.com/office/drawing/2014/main" id="{030DBD3C-A25A-453D-B1EF-951EA69124E7}"/>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0534" b="972"/>
          <a:stretch/>
        </p:blipFill>
        <p:spPr>
          <a:xfrm>
            <a:off x="11135068" y="2818108"/>
            <a:ext cx="437309" cy="274320"/>
          </a:xfrm>
          <a:prstGeom prst="rect">
            <a:avLst/>
          </a:prstGeom>
        </p:spPr>
      </p:pic>
      <p:sp>
        <p:nvSpPr>
          <p:cNvPr id="12" name="Rectangle 11">
            <a:extLst>
              <a:ext uri="{FF2B5EF4-FFF2-40B4-BE49-F238E27FC236}">
                <a16:creationId xmlns:a16="http://schemas.microsoft.com/office/drawing/2014/main" id="{F06AE139-95E4-44C0-AFA9-8CBCEBA14239}"/>
              </a:ext>
            </a:extLst>
          </p:cNvPr>
          <p:cNvSpPr/>
          <p:nvPr/>
        </p:nvSpPr>
        <p:spPr>
          <a:xfrm>
            <a:off x="-1" y="2280012"/>
            <a:ext cx="425581" cy="2582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CA4AB4-994F-4F01-B12F-FE0A85152438}"/>
              </a:ext>
            </a:extLst>
          </p:cNvPr>
          <p:cNvSpPr/>
          <p:nvPr/>
        </p:nvSpPr>
        <p:spPr>
          <a:xfrm>
            <a:off x="0" y="676852"/>
            <a:ext cx="6643255" cy="999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31BFA-0DA9-4D05-8E41-26D3DCE59135}"/>
              </a:ext>
            </a:extLst>
          </p:cNvPr>
          <p:cNvSpPr>
            <a:spLocks noGrp="1"/>
          </p:cNvSpPr>
          <p:nvPr>
            <p:ph type="title"/>
          </p:nvPr>
        </p:nvSpPr>
        <p:spPr>
          <a:xfrm>
            <a:off x="838200" y="676852"/>
            <a:ext cx="10515600" cy="1325563"/>
          </a:xfrm>
        </p:spPr>
        <p:txBody>
          <a:bodyPr>
            <a:normAutofit fontScale="90000"/>
          </a:bodyPr>
          <a:lstStyle/>
          <a:p>
            <a:r>
              <a:rPr lang="en-US" dirty="0"/>
              <a:t>H2: The cumulative performances achieved with different reward functions are uncorrelated across different learning contexts.</a:t>
            </a:r>
            <a:br>
              <a:rPr lang="en-US" dirty="0"/>
            </a:br>
            <a:endParaRPr lang="en-US" dirty="0"/>
          </a:p>
        </p:txBody>
      </p:sp>
      <p:cxnSp>
        <p:nvCxnSpPr>
          <p:cNvPr id="18" name="Straight Connector 17">
            <a:extLst>
              <a:ext uri="{FF2B5EF4-FFF2-40B4-BE49-F238E27FC236}">
                <a16:creationId xmlns:a16="http://schemas.microsoft.com/office/drawing/2014/main" id="{31BD1850-1B84-436E-9642-EB4477B2F763}"/>
              </a:ext>
            </a:extLst>
          </p:cNvPr>
          <p:cNvCxnSpPr>
            <a:cxnSpLocks/>
          </p:cNvCxnSpPr>
          <p:nvPr/>
        </p:nvCxnSpPr>
        <p:spPr>
          <a:xfrm>
            <a:off x="5359173" y="2178205"/>
            <a:ext cx="0" cy="332006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3F397BC-104D-4211-B826-FF54CA55457D}"/>
              </a:ext>
            </a:extLst>
          </p:cNvPr>
          <p:cNvCxnSpPr>
            <a:cxnSpLocks/>
          </p:cNvCxnSpPr>
          <p:nvPr/>
        </p:nvCxnSpPr>
        <p:spPr>
          <a:xfrm>
            <a:off x="1595274" y="2496457"/>
            <a:ext cx="3763897" cy="179251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75BCA5-797D-4AFE-BBE3-0F3FE24900EF}"/>
              </a:ext>
            </a:extLst>
          </p:cNvPr>
          <p:cNvCxnSpPr>
            <a:cxnSpLocks/>
          </p:cNvCxnSpPr>
          <p:nvPr/>
        </p:nvCxnSpPr>
        <p:spPr>
          <a:xfrm>
            <a:off x="1595275" y="2798804"/>
            <a:ext cx="3763897" cy="269946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D2CB6D7F-83C0-429B-BB61-8CABE394EA13}"/>
              </a:ext>
            </a:extLst>
          </p:cNvPr>
          <p:cNvGrpSpPr/>
          <p:nvPr/>
        </p:nvGrpSpPr>
        <p:grpSpPr>
          <a:xfrm>
            <a:off x="62346" y="2178205"/>
            <a:ext cx="10196776" cy="4566623"/>
            <a:chOff x="-117172" y="1299665"/>
            <a:chExt cx="5859882" cy="5063136"/>
          </a:xfrm>
        </p:grpSpPr>
        <p:grpSp>
          <p:nvGrpSpPr>
            <p:cNvPr id="24" name="Group 23">
              <a:extLst>
                <a:ext uri="{FF2B5EF4-FFF2-40B4-BE49-F238E27FC236}">
                  <a16:creationId xmlns:a16="http://schemas.microsoft.com/office/drawing/2014/main" id="{9C9522E8-8B94-42A0-9146-1C5B742A0AE5}"/>
                </a:ext>
              </a:extLst>
            </p:cNvPr>
            <p:cNvGrpSpPr/>
            <p:nvPr/>
          </p:nvGrpSpPr>
          <p:grpSpPr>
            <a:xfrm>
              <a:off x="763771" y="1299665"/>
              <a:ext cx="2163036" cy="3681045"/>
              <a:chOff x="680643" y="1299665"/>
              <a:chExt cx="2163036" cy="3681045"/>
            </a:xfrm>
          </p:grpSpPr>
          <p:cxnSp>
            <p:nvCxnSpPr>
              <p:cNvPr id="28" name="Straight Connector 27">
                <a:extLst>
                  <a:ext uri="{FF2B5EF4-FFF2-40B4-BE49-F238E27FC236}">
                    <a16:creationId xmlns:a16="http://schemas.microsoft.com/office/drawing/2014/main" id="{4E4FEF43-1F07-4711-8887-851A41A2000B}"/>
                  </a:ext>
                </a:extLst>
              </p:cNvPr>
              <p:cNvCxnSpPr>
                <a:cxnSpLocks/>
              </p:cNvCxnSpPr>
              <p:nvPr/>
            </p:nvCxnSpPr>
            <p:spPr>
              <a:xfrm>
                <a:off x="680643" y="1299665"/>
                <a:ext cx="0" cy="3681045"/>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12C2629-C81C-462C-8C48-D75AB5875C51}"/>
                  </a:ext>
                </a:extLst>
              </p:cNvPr>
              <p:cNvCxnSpPr>
                <a:cxnSpLocks/>
              </p:cNvCxnSpPr>
              <p:nvPr/>
            </p:nvCxnSpPr>
            <p:spPr>
              <a:xfrm>
                <a:off x="680643" y="4980710"/>
                <a:ext cx="2163036"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25" name="Google Shape;72;p14">
              <a:extLst>
                <a:ext uri="{FF2B5EF4-FFF2-40B4-BE49-F238E27FC236}">
                  <a16:creationId xmlns:a16="http://schemas.microsoft.com/office/drawing/2014/main" id="{50D9BF51-0A0E-47E6-8316-3492A3B4FFEF}"/>
                </a:ext>
              </a:extLst>
            </p:cNvPr>
            <p:cNvSpPr txBox="1"/>
            <p:nvPr/>
          </p:nvSpPr>
          <p:spPr>
            <a:xfrm>
              <a:off x="1149928" y="5186728"/>
              <a:ext cx="4592782" cy="990597"/>
            </a:xfrm>
            <a:prstGeom prst="rect">
              <a:avLst/>
            </a:prstGeom>
            <a:noFill/>
            <a:ln>
              <a:noFill/>
            </a:ln>
          </p:spPr>
          <p:txBody>
            <a:bodyPr spcFirstLastPara="1" wrap="square" lIns="121900" tIns="121900" rIns="121900" bIns="121900" anchor="ctr" anchorCtr="0">
              <a:noAutofit/>
            </a:bodyPr>
            <a:lstStyle/>
            <a:p>
              <a:pPr algn="ctr"/>
              <a:endParaRPr lang="en-US" sz="5200" baseline="-25000" dirty="0">
                <a:ea typeface="Spectral"/>
                <a:cs typeface="Spectral"/>
                <a:sym typeface="Spectral"/>
              </a:endParaRPr>
            </a:p>
          </p:txBody>
        </p:sp>
        <p:sp>
          <p:nvSpPr>
            <p:cNvPr id="26" name="TextBox 25">
              <a:extLst>
                <a:ext uri="{FF2B5EF4-FFF2-40B4-BE49-F238E27FC236}">
                  <a16:creationId xmlns:a16="http://schemas.microsoft.com/office/drawing/2014/main" id="{48D96870-DE99-4131-A697-2316C26A4DF4}"/>
                </a:ext>
              </a:extLst>
            </p:cNvPr>
            <p:cNvSpPr txBox="1"/>
            <p:nvPr/>
          </p:nvSpPr>
          <p:spPr>
            <a:xfrm rot="16200000">
              <a:off x="-1721719" y="2904216"/>
              <a:ext cx="3686651" cy="477557"/>
            </a:xfrm>
            <a:prstGeom prst="rect">
              <a:avLst/>
            </a:prstGeom>
            <a:noFill/>
          </p:spPr>
          <p:txBody>
            <a:bodyPr wrap="square" rtlCol="0">
              <a:spAutoFit/>
            </a:bodyPr>
            <a:lstStyle/>
            <a:p>
              <a:pPr algn="ctr"/>
              <a:r>
                <a:rPr lang="en-US" sz="2400" dirty="0"/>
                <a:t>Cumulative Performance (</a:t>
              </a:r>
              <a:r>
                <a:rPr lang="en-US" sz="2400" i="1" dirty="0"/>
                <a:t>M</a:t>
              </a:r>
              <a:r>
                <a:rPr lang="en-US" sz="2400" dirty="0"/>
                <a:t>)</a:t>
              </a:r>
            </a:p>
          </p:txBody>
        </p:sp>
        <p:sp>
          <p:nvSpPr>
            <p:cNvPr id="27" name="TextBox 26">
              <a:extLst>
                <a:ext uri="{FF2B5EF4-FFF2-40B4-BE49-F238E27FC236}">
                  <a16:creationId xmlns:a16="http://schemas.microsoft.com/office/drawing/2014/main" id="{E04E0FE8-2BD5-40CA-8DF5-03AE965D6898}"/>
                </a:ext>
              </a:extLst>
            </p:cNvPr>
            <p:cNvSpPr txBox="1"/>
            <p:nvPr/>
          </p:nvSpPr>
          <p:spPr>
            <a:xfrm>
              <a:off x="763771" y="5850941"/>
              <a:ext cx="2163036" cy="511860"/>
            </a:xfrm>
            <a:prstGeom prst="rect">
              <a:avLst/>
            </a:prstGeom>
            <a:noFill/>
          </p:spPr>
          <p:txBody>
            <a:bodyPr wrap="square" rtlCol="0">
              <a:spAutoFit/>
            </a:bodyPr>
            <a:lstStyle/>
            <a:p>
              <a:pPr algn="ctr"/>
              <a:r>
                <a:rPr lang="en-US" sz="2400" dirty="0"/>
                <a:t>Distribution Sample</a:t>
              </a:r>
            </a:p>
          </p:txBody>
        </p:sp>
      </p:grpSp>
      <p:cxnSp>
        <p:nvCxnSpPr>
          <p:cNvPr id="30" name="Straight Connector 29">
            <a:extLst>
              <a:ext uri="{FF2B5EF4-FFF2-40B4-BE49-F238E27FC236}">
                <a16:creationId xmlns:a16="http://schemas.microsoft.com/office/drawing/2014/main" id="{E1863408-A656-4F10-8566-D8877B4EA033}"/>
              </a:ext>
            </a:extLst>
          </p:cNvPr>
          <p:cNvCxnSpPr>
            <a:cxnSpLocks/>
          </p:cNvCxnSpPr>
          <p:nvPr/>
        </p:nvCxnSpPr>
        <p:spPr>
          <a:xfrm flipV="1">
            <a:off x="1595274" y="2605314"/>
            <a:ext cx="3763897" cy="2892956"/>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5B7C1B3B-939F-426F-8947-9BB8DF81F49B}"/>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2785" b="-19410"/>
          <a:stretch/>
        </p:blipFill>
        <p:spPr>
          <a:xfrm>
            <a:off x="5116437" y="5667534"/>
            <a:ext cx="596159" cy="478215"/>
          </a:xfrm>
          <a:prstGeom prst="rect">
            <a:avLst/>
          </a:prstGeom>
        </p:spPr>
      </p:pic>
      <p:pic>
        <p:nvPicPr>
          <p:cNvPr id="38" name="Graphic 37">
            <a:extLst>
              <a:ext uri="{FF2B5EF4-FFF2-40B4-BE49-F238E27FC236}">
                <a16:creationId xmlns:a16="http://schemas.microsoft.com/office/drawing/2014/main" id="{42AB2C82-F699-4C01-8561-1EE6A24B25B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 r="61893" b="-10570"/>
          <a:stretch/>
        </p:blipFill>
        <p:spPr>
          <a:xfrm>
            <a:off x="1297183" y="5684084"/>
            <a:ext cx="596184" cy="432472"/>
          </a:xfrm>
          <a:prstGeom prst="rect">
            <a:avLst/>
          </a:prstGeom>
        </p:spPr>
      </p:pic>
      <p:sp>
        <p:nvSpPr>
          <p:cNvPr id="39" name="Google Shape;72;p14">
            <a:extLst>
              <a:ext uri="{FF2B5EF4-FFF2-40B4-BE49-F238E27FC236}">
                <a16:creationId xmlns:a16="http://schemas.microsoft.com/office/drawing/2014/main" id="{703E0147-88EE-48AE-A7EF-4C36E4016D99}"/>
              </a:ext>
            </a:extLst>
          </p:cNvPr>
          <p:cNvSpPr txBox="1"/>
          <p:nvPr/>
        </p:nvSpPr>
        <p:spPr>
          <a:xfrm>
            <a:off x="5328037" y="2210787"/>
            <a:ext cx="437310" cy="480909"/>
          </a:xfrm>
          <a:prstGeom prst="rect">
            <a:avLst/>
          </a:prstGeom>
          <a:noFill/>
          <a:ln>
            <a:noFill/>
          </a:ln>
        </p:spPr>
        <p:txBody>
          <a:bodyPr spcFirstLastPara="1" wrap="square" lIns="121900" tIns="121900" rIns="121900" bIns="121900" anchor="ctr" anchorCtr="0">
            <a:noAutofit/>
          </a:bodyPr>
          <a:lstStyle/>
          <a:p>
            <a:r>
              <a:rPr lang="en-US" sz="2800" dirty="0">
                <a:solidFill>
                  <a:schemeClr val="accent6"/>
                </a:solidFill>
              </a:rPr>
              <a:t>1</a:t>
            </a:r>
          </a:p>
        </p:txBody>
      </p:sp>
      <p:sp>
        <p:nvSpPr>
          <p:cNvPr id="40" name="Google Shape;72;p14">
            <a:extLst>
              <a:ext uri="{FF2B5EF4-FFF2-40B4-BE49-F238E27FC236}">
                <a16:creationId xmlns:a16="http://schemas.microsoft.com/office/drawing/2014/main" id="{0B84A88D-7A6E-4716-AC3D-E9CB78646428}"/>
              </a:ext>
            </a:extLst>
          </p:cNvPr>
          <p:cNvSpPr txBox="1"/>
          <p:nvPr/>
        </p:nvSpPr>
        <p:spPr>
          <a:xfrm>
            <a:off x="1141148" y="5117232"/>
            <a:ext cx="437310" cy="480909"/>
          </a:xfrm>
          <a:prstGeom prst="rect">
            <a:avLst/>
          </a:prstGeom>
          <a:noFill/>
          <a:ln>
            <a:noFill/>
          </a:ln>
        </p:spPr>
        <p:txBody>
          <a:bodyPr spcFirstLastPara="1" wrap="square" lIns="121900" tIns="121900" rIns="121900" bIns="121900" anchor="ctr" anchorCtr="0">
            <a:noAutofit/>
          </a:bodyPr>
          <a:lstStyle/>
          <a:p>
            <a:r>
              <a:rPr lang="en-US" sz="2800" dirty="0">
                <a:solidFill>
                  <a:schemeClr val="accent6"/>
                </a:solidFill>
              </a:rPr>
              <a:t>3</a:t>
            </a:r>
          </a:p>
        </p:txBody>
      </p:sp>
      <p:sp>
        <p:nvSpPr>
          <p:cNvPr id="41" name="Google Shape;72;p14">
            <a:extLst>
              <a:ext uri="{FF2B5EF4-FFF2-40B4-BE49-F238E27FC236}">
                <a16:creationId xmlns:a16="http://schemas.microsoft.com/office/drawing/2014/main" id="{565EFB09-0F93-4801-BCA7-CDA5A77DFEFF}"/>
              </a:ext>
            </a:extLst>
          </p:cNvPr>
          <p:cNvSpPr txBox="1"/>
          <p:nvPr/>
        </p:nvSpPr>
        <p:spPr>
          <a:xfrm>
            <a:off x="5328037" y="3938777"/>
            <a:ext cx="437310" cy="480909"/>
          </a:xfrm>
          <a:prstGeom prst="rect">
            <a:avLst/>
          </a:prstGeom>
          <a:noFill/>
          <a:ln>
            <a:noFill/>
          </a:ln>
        </p:spPr>
        <p:txBody>
          <a:bodyPr spcFirstLastPara="1" wrap="square" lIns="121900" tIns="121900" rIns="121900" bIns="121900" anchor="ctr" anchorCtr="0">
            <a:noAutofit/>
          </a:bodyPr>
          <a:lstStyle/>
          <a:p>
            <a:r>
              <a:rPr lang="en-US" sz="2800" dirty="0">
                <a:solidFill>
                  <a:schemeClr val="accent2"/>
                </a:solidFill>
              </a:rPr>
              <a:t>2</a:t>
            </a:r>
          </a:p>
        </p:txBody>
      </p:sp>
      <p:sp>
        <p:nvSpPr>
          <p:cNvPr id="42" name="Google Shape;72;p14">
            <a:extLst>
              <a:ext uri="{FF2B5EF4-FFF2-40B4-BE49-F238E27FC236}">
                <a16:creationId xmlns:a16="http://schemas.microsoft.com/office/drawing/2014/main" id="{208DA7FA-9DC1-4C4D-9541-F7479E81CF4C}"/>
              </a:ext>
            </a:extLst>
          </p:cNvPr>
          <p:cNvSpPr txBox="1"/>
          <p:nvPr/>
        </p:nvSpPr>
        <p:spPr>
          <a:xfrm>
            <a:off x="1141148" y="2080212"/>
            <a:ext cx="437310" cy="480909"/>
          </a:xfrm>
          <a:prstGeom prst="rect">
            <a:avLst/>
          </a:prstGeom>
          <a:noFill/>
          <a:ln>
            <a:noFill/>
          </a:ln>
        </p:spPr>
        <p:txBody>
          <a:bodyPr spcFirstLastPara="1" wrap="square" lIns="121900" tIns="121900" rIns="121900" bIns="121900" anchor="ctr" anchorCtr="0">
            <a:noAutofit/>
          </a:bodyPr>
          <a:lstStyle/>
          <a:p>
            <a:r>
              <a:rPr lang="en-US" sz="2800" dirty="0">
                <a:solidFill>
                  <a:schemeClr val="accent2"/>
                </a:solidFill>
              </a:rPr>
              <a:t>1</a:t>
            </a:r>
          </a:p>
        </p:txBody>
      </p:sp>
      <p:sp>
        <p:nvSpPr>
          <p:cNvPr id="43" name="Google Shape;72;p14">
            <a:extLst>
              <a:ext uri="{FF2B5EF4-FFF2-40B4-BE49-F238E27FC236}">
                <a16:creationId xmlns:a16="http://schemas.microsoft.com/office/drawing/2014/main" id="{4062F0C2-F7D2-4D77-9564-8DD4B3E5C374}"/>
              </a:ext>
            </a:extLst>
          </p:cNvPr>
          <p:cNvSpPr txBox="1"/>
          <p:nvPr/>
        </p:nvSpPr>
        <p:spPr>
          <a:xfrm>
            <a:off x="5328037" y="5121654"/>
            <a:ext cx="437310" cy="480909"/>
          </a:xfrm>
          <a:prstGeom prst="rect">
            <a:avLst/>
          </a:prstGeom>
          <a:noFill/>
          <a:ln>
            <a:noFill/>
          </a:ln>
        </p:spPr>
        <p:txBody>
          <a:bodyPr spcFirstLastPara="1" wrap="square" lIns="121900" tIns="121900" rIns="121900" bIns="121900" anchor="ctr" anchorCtr="0">
            <a:noAutofit/>
          </a:bodyPr>
          <a:lstStyle/>
          <a:p>
            <a:r>
              <a:rPr lang="en-US" sz="2800" dirty="0">
                <a:solidFill>
                  <a:schemeClr val="accent1"/>
                </a:solidFill>
              </a:rPr>
              <a:t>3</a:t>
            </a:r>
          </a:p>
        </p:txBody>
      </p:sp>
      <p:sp>
        <p:nvSpPr>
          <p:cNvPr id="44" name="Google Shape;72;p14">
            <a:extLst>
              <a:ext uri="{FF2B5EF4-FFF2-40B4-BE49-F238E27FC236}">
                <a16:creationId xmlns:a16="http://schemas.microsoft.com/office/drawing/2014/main" id="{94B4F8BF-762C-4273-BC85-D1B865110479}"/>
              </a:ext>
            </a:extLst>
          </p:cNvPr>
          <p:cNvSpPr txBox="1"/>
          <p:nvPr/>
        </p:nvSpPr>
        <p:spPr>
          <a:xfrm>
            <a:off x="1141148" y="2684861"/>
            <a:ext cx="437310" cy="480909"/>
          </a:xfrm>
          <a:prstGeom prst="rect">
            <a:avLst/>
          </a:prstGeom>
          <a:noFill/>
          <a:ln>
            <a:noFill/>
          </a:ln>
        </p:spPr>
        <p:txBody>
          <a:bodyPr spcFirstLastPara="1" wrap="square" lIns="121900" tIns="121900" rIns="121900" bIns="121900" anchor="ctr" anchorCtr="0">
            <a:noAutofit/>
          </a:bodyPr>
          <a:lstStyle/>
          <a:p>
            <a:r>
              <a:rPr lang="en-US" sz="2800" dirty="0">
                <a:solidFill>
                  <a:schemeClr val="accent1"/>
                </a:solidFill>
              </a:rPr>
              <a:t>2</a:t>
            </a:r>
          </a:p>
        </p:txBody>
      </p:sp>
    </p:spTree>
    <p:extLst>
      <p:ext uri="{BB962C8B-B14F-4D97-AF65-F5344CB8AC3E}">
        <p14:creationId xmlns:p14="http://schemas.microsoft.com/office/powerpoint/2010/main" val="1566276407"/>
      </p:ext>
    </p:extLst>
  </p:cSld>
  <p:clrMapOvr>
    <a:masterClrMapping/>
  </p:clrMapOvr>
  <mc:AlternateContent xmlns:mc="http://schemas.openxmlformats.org/markup-compatibility/2006" xmlns:p14="http://schemas.microsoft.com/office/powerpoint/2010/main">
    <mc:Choice Requires="p14">
      <p:transition spd="slow" p14:dur="2000" advTm="11869"/>
    </mc:Choice>
    <mc:Fallback xmlns="">
      <p:transition spd="slow" advTm="11869"/>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1BFA-0DA9-4D05-8E41-26D3DCE59135}"/>
              </a:ext>
            </a:extLst>
          </p:cNvPr>
          <p:cNvSpPr>
            <a:spLocks noGrp="1"/>
          </p:cNvSpPr>
          <p:nvPr>
            <p:ph type="title"/>
          </p:nvPr>
        </p:nvSpPr>
        <p:spPr>
          <a:xfrm>
            <a:off x="838200" y="676852"/>
            <a:ext cx="10515600" cy="1325563"/>
          </a:xfrm>
        </p:spPr>
        <p:txBody>
          <a:bodyPr>
            <a:normAutofit fontScale="90000"/>
          </a:bodyPr>
          <a:lstStyle/>
          <a:p>
            <a:r>
              <a:rPr lang="en-US" dirty="0"/>
              <a:t>H2: The cumulative performances achieved with different reward functions are </a:t>
            </a:r>
            <a:r>
              <a:rPr lang="en-US" i="1" dirty="0"/>
              <a:t>uncorrelated</a:t>
            </a:r>
            <a:r>
              <a:rPr lang="en-US" dirty="0"/>
              <a:t> across different learning contexts.</a:t>
            </a:r>
            <a:br>
              <a:rPr lang="en-US" dirty="0"/>
            </a:br>
            <a:endParaRPr lang="en-US" dirty="0"/>
          </a:p>
        </p:txBody>
      </p:sp>
      <p:sp>
        <p:nvSpPr>
          <p:cNvPr id="3" name="Google Shape;72;p14">
            <a:extLst>
              <a:ext uri="{FF2B5EF4-FFF2-40B4-BE49-F238E27FC236}">
                <a16:creationId xmlns:a16="http://schemas.microsoft.com/office/drawing/2014/main" id="{3D7F631B-C5C4-4616-9538-9A8FCA58F62E}"/>
              </a:ext>
            </a:extLst>
          </p:cNvPr>
          <p:cNvSpPr txBox="1"/>
          <p:nvPr/>
        </p:nvSpPr>
        <p:spPr>
          <a:xfrm>
            <a:off x="6643255" y="1690688"/>
            <a:ext cx="5486400" cy="5052332"/>
          </a:xfrm>
          <a:prstGeom prst="rect">
            <a:avLst/>
          </a:prstGeom>
          <a:noFill/>
          <a:ln>
            <a:noFill/>
          </a:ln>
        </p:spPr>
        <p:txBody>
          <a:bodyPr spcFirstLastPara="1" wrap="square" lIns="121900" tIns="121900" rIns="121900" bIns="121900" anchor="ctr" anchorCtr="0">
            <a:noAutofit/>
          </a:bodyPr>
          <a:lstStyle/>
          <a:p>
            <a:r>
              <a:rPr lang="en-US" sz="2800" dirty="0"/>
              <a:t>We rank all reward functions for each experiment setting (     &amp;      ). </a:t>
            </a:r>
          </a:p>
          <a:p>
            <a:endParaRPr lang="en-US" sz="2800" dirty="0"/>
          </a:p>
          <a:p>
            <a:r>
              <a:rPr lang="en-US" sz="2800" dirty="0"/>
              <a:t>We compare the ordering of these rankings using Kendall’s tau. </a:t>
            </a:r>
          </a:p>
          <a:p>
            <a:endParaRPr lang="en-US" sz="2800" dirty="0"/>
          </a:p>
          <a:p>
            <a:endParaRPr lang="en-US" sz="2800" dirty="0"/>
          </a:p>
          <a:p>
            <a:endParaRPr lang="en-US" sz="2800" dirty="0"/>
          </a:p>
          <a:p>
            <a:endParaRPr lang="en-US" sz="2800" dirty="0"/>
          </a:p>
        </p:txBody>
      </p:sp>
      <p:pic>
        <p:nvPicPr>
          <p:cNvPr id="6" name="Graphic 5">
            <a:extLst>
              <a:ext uri="{FF2B5EF4-FFF2-40B4-BE49-F238E27FC236}">
                <a16:creationId xmlns:a16="http://schemas.microsoft.com/office/drawing/2014/main" id="{FBB1ABAF-1B15-4088-BD78-5950C25D102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 r="58931" b="-20435"/>
          <a:stretch/>
        </p:blipFill>
        <p:spPr>
          <a:xfrm>
            <a:off x="10433014" y="2831962"/>
            <a:ext cx="430912" cy="315908"/>
          </a:xfrm>
          <a:prstGeom prst="rect">
            <a:avLst/>
          </a:prstGeom>
        </p:spPr>
      </p:pic>
      <p:pic>
        <p:nvPicPr>
          <p:cNvPr id="7" name="Graphic 6">
            <a:extLst>
              <a:ext uri="{FF2B5EF4-FFF2-40B4-BE49-F238E27FC236}">
                <a16:creationId xmlns:a16="http://schemas.microsoft.com/office/drawing/2014/main" id="{030DBD3C-A25A-453D-B1EF-951EA69124E7}"/>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0534" b="972"/>
          <a:stretch/>
        </p:blipFill>
        <p:spPr>
          <a:xfrm>
            <a:off x="11135068" y="2818108"/>
            <a:ext cx="437309" cy="274320"/>
          </a:xfrm>
          <a:prstGeom prst="rect">
            <a:avLst/>
          </a:prstGeom>
        </p:spPr>
      </p:pic>
      <p:pic>
        <p:nvPicPr>
          <p:cNvPr id="27" name="Graphic 26">
            <a:extLst>
              <a:ext uri="{FF2B5EF4-FFF2-40B4-BE49-F238E27FC236}">
                <a16:creationId xmlns:a16="http://schemas.microsoft.com/office/drawing/2014/main" id="{ABA784CD-9BE5-4B84-9042-EDEF7EE4C2E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 r="58931" b="-20435"/>
          <a:stretch/>
        </p:blipFill>
        <p:spPr>
          <a:xfrm>
            <a:off x="10433014" y="2831962"/>
            <a:ext cx="430912" cy="315908"/>
          </a:xfrm>
          <a:prstGeom prst="rect">
            <a:avLst/>
          </a:prstGeom>
        </p:spPr>
      </p:pic>
      <p:pic>
        <p:nvPicPr>
          <p:cNvPr id="28" name="Graphic 27">
            <a:extLst>
              <a:ext uri="{FF2B5EF4-FFF2-40B4-BE49-F238E27FC236}">
                <a16:creationId xmlns:a16="http://schemas.microsoft.com/office/drawing/2014/main" id="{C7E41296-4D4F-4BBE-B578-E02F6F25F600}"/>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0534" b="972"/>
          <a:stretch/>
        </p:blipFill>
        <p:spPr>
          <a:xfrm>
            <a:off x="11135068" y="2818108"/>
            <a:ext cx="437309" cy="274320"/>
          </a:xfrm>
          <a:prstGeom prst="rect">
            <a:avLst/>
          </a:prstGeom>
        </p:spPr>
      </p:pic>
      <p:sp>
        <p:nvSpPr>
          <p:cNvPr id="29" name="Rectangle 28">
            <a:extLst>
              <a:ext uri="{FF2B5EF4-FFF2-40B4-BE49-F238E27FC236}">
                <a16:creationId xmlns:a16="http://schemas.microsoft.com/office/drawing/2014/main" id="{9F661043-8750-40FB-81AF-68FC7AB4C0AA}"/>
              </a:ext>
            </a:extLst>
          </p:cNvPr>
          <p:cNvSpPr/>
          <p:nvPr/>
        </p:nvSpPr>
        <p:spPr>
          <a:xfrm>
            <a:off x="-1" y="2280012"/>
            <a:ext cx="425581" cy="2582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F66BF302-A99D-4286-87D5-0D03CE16D094}"/>
              </a:ext>
            </a:extLst>
          </p:cNvPr>
          <p:cNvCxnSpPr>
            <a:cxnSpLocks/>
          </p:cNvCxnSpPr>
          <p:nvPr/>
        </p:nvCxnSpPr>
        <p:spPr>
          <a:xfrm>
            <a:off x="5359173" y="2178205"/>
            <a:ext cx="0" cy="3320065"/>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8915712-C3D9-4A0F-B7DF-AA1BA2D86753}"/>
              </a:ext>
            </a:extLst>
          </p:cNvPr>
          <p:cNvCxnSpPr>
            <a:cxnSpLocks/>
          </p:cNvCxnSpPr>
          <p:nvPr/>
        </p:nvCxnSpPr>
        <p:spPr>
          <a:xfrm>
            <a:off x="1595274" y="2496457"/>
            <a:ext cx="3763897" cy="179251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073513-87E8-4F3B-AC1B-D03BA146B47C}"/>
              </a:ext>
            </a:extLst>
          </p:cNvPr>
          <p:cNvCxnSpPr>
            <a:cxnSpLocks/>
          </p:cNvCxnSpPr>
          <p:nvPr/>
        </p:nvCxnSpPr>
        <p:spPr>
          <a:xfrm>
            <a:off x="1595275" y="2798804"/>
            <a:ext cx="3763897" cy="269946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C82AF7BD-05B7-4CF0-8889-74AB893E6553}"/>
              </a:ext>
            </a:extLst>
          </p:cNvPr>
          <p:cNvGrpSpPr/>
          <p:nvPr/>
        </p:nvGrpSpPr>
        <p:grpSpPr>
          <a:xfrm>
            <a:off x="62346" y="2178205"/>
            <a:ext cx="10196776" cy="4566623"/>
            <a:chOff x="-117172" y="1299665"/>
            <a:chExt cx="5859882" cy="5063136"/>
          </a:xfrm>
        </p:grpSpPr>
        <p:grpSp>
          <p:nvGrpSpPr>
            <p:cNvPr id="34" name="Group 33">
              <a:extLst>
                <a:ext uri="{FF2B5EF4-FFF2-40B4-BE49-F238E27FC236}">
                  <a16:creationId xmlns:a16="http://schemas.microsoft.com/office/drawing/2014/main" id="{B3B2904C-4168-4146-81D5-317A570E93CF}"/>
                </a:ext>
              </a:extLst>
            </p:cNvPr>
            <p:cNvGrpSpPr/>
            <p:nvPr/>
          </p:nvGrpSpPr>
          <p:grpSpPr>
            <a:xfrm>
              <a:off x="763771" y="1299665"/>
              <a:ext cx="2163036" cy="3681045"/>
              <a:chOff x="680643" y="1299665"/>
              <a:chExt cx="2163036" cy="3681045"/>
            </a:xfrm>
          </p:grpSpPr>
          <p:cxnSp>
            <p:nvCxnSpPr>
              <p:cNvPr id="38" name="Straight Connector 37">
                <a:extLst>
                  <a:ext uri="{FF2B5EF4-FFF2-40B4-BE49-F238E27FC236}">
                    <a16:creationId xmlns:a16="http://schemas.microsoft.com/office/drawing/2014/main" id="{6C6282E6-F607-4E8D-A319-B000109455B2}"/>
                  </a:ext>
                </a:extLst>
              </p:cNvPr>
              <p:cNvCxnSpPr>
                <a:cxnSpLocks/>
              </p:cNvCxnSpPr>
              <p:nvPr/>
            </p:nvCxnSpPr>
            <p:spPr>
              <a:xfrm>
                <a:off x="680643" y="1299665"/>
                <a:ext cx="0" cy="3681045"/>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97A6741B-F730-4C8C-86EB-ED887D0E0C72}"/>
                  </a:ext>
                </a:extLst>
              </p:cNvPr>
              <p:cNvCxnSpPr>
                <a:cxnSpLocks/>
              </p:cNvCxnSpPr>
              <p:nvPr/>
            </p:nvCxnSpPr>
            <p:spPr>
              <a:xfrm>
                <a:off x="680643" y="4980710"/>
                <a:ext cx="2163036"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35" name="Google Shape;72;p14">
              <a:extLst>
                <a:ext uri="{FF2B5EF4-FFF2-40B4-BE49-F238E27FC236}">
                  <a16:creationId xmlns:a16="http://schemas.microsoft.com/office/drawing/2014/main" id="{3372926A-DA3A-4DC4-A58E-B3D7B11B5D8C}"/>
                </a:ext>
              </a:extLst>
            </p:cNvPr>
            <p:cNvSpPr txBox="1"/>
            <p:nvPr/>
          </p:nvSpPr>
          <p:spPr>
            <a:xfrm>
              <a:off x="1149928" y="5186728"/>
              <a:ext cx="4592782" cy="990597"/>
            </a:xfrm>
            <a:prstGeom prst="rect">
              <a:avLst/>
            </a:prstGeom>
            <a:noFill/>
            <a:ln>
              <a:noFill/>
            </a:ln>
          </p:spPr>
          <p:txBody>
            <a:bodyPr spcFirstLastPara="1" wrap="square" lIns="121900" tIns="121900" rIns="121900" bIns="121900" anchor="ctr" anchorCtr="0">
              <a:noAutofit/>
            </a:bodyPr>
            <a:lstStyle/>
            <a:p>
              <a:pPr algn="ctr"/>
              <a:endParaRPr lang="en-US" sz="5200" baseline="-25000" dirty="0">
                <a:ea typeface="Spectral"/>
                <a:cs typeface="Spectral"/>
                <a:sym typeface="Spectral"/>
              </a:endParaRPr>
            </a:p>
          </p:txBody>
        </p:sp>
        <p:sp>
          <p:nvSpPr>
            <p:cNvPr id="36" name="TextBox 35">
              <a:extLst>
                <a:ext uri="{FF2B5EF4-FFF2-40B4-BE49-F238E27FC236}">
                  <a16:creationId xmlns:a16="http://schemas.microsoft.com/office/drawing/2014/main" id="{DEABB5FA-B7A6-4257-AA53-5E474F1958C6}"/>
                </a:ext>
              </a:extLst>
            </p:cNvPr>
            <p:cNvSpPr txBox="1"/>
            <p:nvPr/>
          </p:nvSpPr>
          <p:spPr>
            <a:xfrm rot="16200000">
              <a:off x="-1721719" y="2904216"/>
              <a:ext cx="3686651" cy="477557"/>
            </a:xfrm>
            <a:prstGeom prst="rect">
              <a:avLst/>
            </a:prstGeom>
            <a:noFill/>
          </p:spPr>
          <p:txBody>
            <a:bodyPr wrap="square" rtlCol="0">
              <a:spAutoFit/>
            </a:bodyPr>
            <a:lstStyle/>
            <a:p>
              <a:pPr algn="ctr"/>
              <a:r>
                <a:rPr lang="en-US" sz="2400" dirty="0"/>
                <a:t>Cumulative Performance (</a:t>
              </a:r>
              <a:r>
                <a:rPr lang="en-US" sz="2400" i="1" dirty="0"/>
                <a:t>M</a:t>
              </a:r>
              <a:r>
                <a:rPr lang="en-US" sz="2400" dirty="0"/>
                <a:t>)</a:t>
              </a:r>
            </a:p>
          </p:txBody>
        </p:sp>
        <p:sp>
          <p:nvSpPr>
            <p:cNvPr id="37" name="TextBox 36">
              <a:extLst>
                <a:ext uri="{FF2B5EF4-FFF2-40B4-BE49-F238E27FC236}">
                  <a16:creationId xmlns:a16="http://schemas.microsoft.com/office/drawing/2014/main" id="{7291CA68-EE79-49B0-BC03-E87E8A8B2EB5}"/>
                </a:ext>
              </a:extLst>
            </p:cNvPr>
            <p:cNvSpPr txBox="1"/>
            <p:nvPr/>
          </p:nvSpPr>
          <p:spPr>
            <a:xfrm>
              <a:off x="763771" y="5850941"/>
              <a:ext cx="2163036" cy="511860"/>
            </a:xfrm>
            <a:prstGeom prst="rect">
              <a:avLst/>
            </a:prstGeom>
            <a:noFill/>
          </p:spPr>
          <p:txBody>
            <a:bodyPr wrap="square" rtlCol="0">
              <a:spAutoFit/>
            </a:bodyPr>
            <a:lstStyle/>
            <a:p>
              <a:pPr algn="ctr"/>
              <a:r>
                <a:rPr lang="en-US" sz="2400" dirty="0"/>
                <a:t>Distribution Sample</a:t>
              </a:r>
            </a:p>
          </p:txBody>
        </p:sp>
      </p:grpSp>
      <p:cxnSp>
        <p:nvCxnSpPr>
          <p:cNvPr id="40" name="Straight Connector 39">
            <a:extLst>
              <a:ext uri="{FF2B5EF4-FFF2-40B4-BE49-F238E27FC236}">
                <a16:creationId xmlns:a16="http://schemas.microsoft.com/office/drawing/2014/main" id="{D5C16333-CC41-4131-B69F-377876BBC39D}"/>
              </a:ext>
            </a:extLst>
          </p:cNvPr>
          <p:cNvCxnSpPr>
            <a:cxnSpLocks/>
          </p:cNvCxnSpPr>
          <p:nvPr/>
        </p:nvCxnSpPr>
        <p:spPr>
          <a:xfrm flipV="1">
            <a:off x="1595274" y="2605314"/>
            <a:ext cx="3763897" cy="2892956"/>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1" name="Graphic 40">
            <a:extLst>
              <a:ext uri="{FF2B5EF4-FFF2-40B4-BE49-F238E27FC236}">
                <a16:creationId xmlns:a16="http://schemas.microsoft.com/office/drawing/2014/main" id="{DD9195EF-FC75-45A6-8E51-254CAE05706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2785" b="-19410"/>
          <a:stretch/>
        </p:blipFill>
        <p:spPr>
          <a:xfrm>
            <a:off x="5116437" y="5667534"/>
            <a:ext cx="596159" cy="478215"/>
          </a:xfrm>
          <a:prstGeom prst="rect">
            <a:avLst/>
          </a:prstGeom>
        </p:spPr>
      </p:pic>
      <p:pic>
        <p:nvPicPr>
          <p:cNvPr id="42" name="Graphic 41">
            <a:extLst>
              <a:ext uri="{FF2B5EF4-FFF2-40B4-BE49-F238E27FC236}">
                <a16:creationId xmlns:a16="http://schemas.microsoft.com/office/drawing/2014/main" id="{C0C3130E-83D4-441F-9BD3-C1017041E51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 r="61893" b="-10570"/>
          <a:stretch/>
        </p:blipFill>
        <p:spPr>
          <a:xfrm>
            <a:off x="1297183" y="5684084"/>
            <a:ext cx="596184" cy="432472"/>
          </a:xfrm>
          <a:prstGeom prst="rect">
            <a:avLst/>
          </a:prstGeom>
        </p:spPr>
      </p:pic>
      <p:sp>
        <p:nvSpPr>
          <p:cNvPr id="43" name="Google Shape;72;p14">
            <a:extLst>
              <a:ext uri="{FF2B5EF4-FFF2-40B4-BE49-F238E27FC236}">
                <a16:creationId xmlns:a16="http://schemas.microsoft.com/office/drawing/2014/main" id="{E2787DFA-A94E-4EEC-A54B-30FE9C1732DF}"/>
              </a:ext>
            </a:extLst>
          </p:cNvPr>
          <p:cNvSpPr txBox="1"/>
          <p:nvPr/>
        </p:nvSpPr>
        <p:spPr>
          <a:xfrm>
            <a:off x="5328037" y="2210787"/>
            <a:ext cx="437310" cy="480909"/>
          </a:xfrm>
          <a:prstGeom prst="rect">
            <a:avLst/>
          </a:prstGeom>
          <a:noFill/>
          <a:ln>
            <a:noFill/>
          </a:ln>
        </p:spPr>
        <p:txBody>
          <a:bodyPr spcFirstLastPara="1" wrap="square" lIns="121900" tIns="121900" rIns="121900" bIns="121900" anchor="ctr" anchorCtr="0">
            <a:noAutofit/>
          </a:bodyPr>
          <a:lstStyle/>
          <a:p>
            <a:r>
              <a:rPr lang="en-US" sz="2800" dirty="0">
                <a:solidFill>
                  <a:schemeClr val="accent6"/>
                </a:solidFill>
              </a:rPr>
              <a:t>1</a:t>
            </a:r>
          </a:p>
        </p:txBody>
      </p:sp>
      <p:sp>
        <p:nvSpPr>
          <p:cNvPr id="44" name="Google Shape;72;p14">
            <a:extLst>
              <a:ext uri="{FF2B5EF4-FFF2-40B4-BE49-F238E27FC236}">
                <a16:creationId xmlns:a16="http://schemas.microsoft.com/office/drawing/2014/main" id="{3A72ACC2-0584-4145-A929-A959ABD83A6F}"/>
              </a:ext>
            </a:extLst>
          </p:cNvPr>
          <p:cNvSpPr txBox="1"/>
          <p:nvPr/>
        </p:nvSpPr>
        <p:spPr>
          <a:xfrm>
            <a:off x="1141148" y="5117232"/>
            <a:ext cx="437310" cy="480909"/>
          </a:xfrm>
          <a:prstGeom prst="rect">
            <a:avLst/>
          </a:prstGeom>
          <a:noFill/>
          <a:ln>
            <a:noFill/>
          </a:ln>
        </p:spPr>
        <p:txBody>
          <a:bodyPr spcFirstLastPara="1" wrap="square" lIns="121900" tIns="121900" rIns="121900" bIns="121900" anchor="ctr" anchorCtr="0">
            <a:noAutofit/>
          </a:bodyPr>
          <a:lstStyle/>
          <a:p>
            <a:r>
              <a:rPr lang="en-US" sz="2800" dirty="0">
                <a:solidFill>
                  <a:schemeClr val="accent6"/>
                </a:solidFill>
              </a:rPr>
              <a:t>3</a:t>
            </a:r>
          </a:p>
        </p:txBody>
      </p:sp>
      <p:sp>
        <p:nvSpPr>
          <p:cNvPr id="45" name="Google Shape;72;p14">
            <a:extLst>
              <a:ext uri="{FF2B5EF4-FFF2-40B4-BE49-F238E27FC236}">
                <a16:creationId xmlns:a16="http://schemas.microsoft.com/office/drawing/2014/main" id="{5B47BC62-0578-4D1F-856C-F6C516B6FDB9}"/>
              </a:ext>
            </a:extLst>
          </p:cNvPr>
          <p:cNvSpPr txBox="1"/>
          <p:nvPr/>
        </p:nvSpPr>
        <p:spPr>
          <a:xfrm>
            <a:off x="5328037" y="3938777"/>
            <a:ext cx="437310" cy="480909"/>
          </a:xfrm>
          <a:prstGeom prst="rect">
            <a:avLst/>
          </a:prstGeom>
          <a:noFill/>
          <a:ln>
            <a:noFill/>
          </a:ln>
        </p:spPr>
        <p:txBody>
          <a:bodyPr spcFirstLastPara="1" wrap="square" lIns="121900" tIns="121900" rIns="121900" bIns="121900" anchor="ctr" anchorCtr="0">
            <a:noAutofit/>
          </a:bodyPr>
          <a:lstStyle/>
          <a:p>
            <a:r>
              <a:rPr lang="en-US" sz="2800" dirty="0">
                <a:solidFill>
                  <a:schemeClr val="accent2"/>
                </a:solidFill>
              </a:rPr>
              <a:t>2</a:t>
            </a:r>
          </a:p>
        </p:txBody>
      </p:sp>
      <p:sp>
        <p:nvSpPr>
          <p:cNvPr id="46" name="Google Shape;72;p14">
            <a:extLst>
              <a:ext uri="{FF2B5EF4-FFF2-40B4-BE49-F238E27FC236}">
                <a16:creationId xmlns:a16="http://schemas.microsoft.com/office/drawing/2014/main" id="{CB547F4C-41BC-442D-84CC-93A3E7730828}"/>
              </a:ext>
            </a:extLst>
          </p:cNvPr>
          <p:cNvSpPr txBox="1"/>
          <p:nvPr/>
        </p:nvSpPr>
        <p:spPr>
          <a:xfrm>
            <a:off x="1141148" y="2080212"/>
            <a:ext cx="437310" cy="480909"/>
          </a:xfrm>
          <a:prstGeom prst="rect">
            <a:avLst/>
          </a:prstGeom>
          <a:noFill/>
          <a:ln>
            <a:noFill/>
          </a:ln>
        </p:spPr>
        <p:txBody>
          <a:bodyPr spcFirstLastPara="1" wrap="square" lIns="121900" tIns="121900" rIns="121900" bIns="121900" anchor="ctr" anchorCtr="0">
            <a:noAutofit/>
          </a:bodyPr>
          <a:lstStyle/>
          <a:p>
            <a:r>
              <a:rPr lang="en-US" sz="2800" dirty="0">
                <a:solidFill>
                  <a:schemeClr val="accent2"/>
                </a:solidFill>
              </a:rPr>
              <a:t>1</a:t>
            </a:r>
          </a:p>
        </p:txBody>
      </p:sp>
      <p:sp>
        <p:nvSpPr>
          <p:cNvPr id="47" name="Google Shape;72;p14">
            <a:extLst>
              <a:ext uri="{FF2B5EF4-FFF2-40B4-BE49-F238E27FC236}">
                <a16:creationId xmlns:a16="http://schemas.microsoft.com/office/drawing/2014/main" id="{E682D46C-6574-4786-BEF8-E59635B9FC03}"/>
              </a:ext>
            </a:extLst>
          </p:cNvPr>
          <p:cNvSpPr txBox="1"/>
          <p:nvPr/>
        </p:nvSpPr>
        <p:spPr>
          <a:xfrm>
            <a:off x="5328037" y="5121654"/>
            <a:ext cx="437310" cy="480909"/>
          </a:xfrm>
          <a:prstGeom prst="rect">
            <a:avLst/>
          </a:prstGeom>
          <a:noFill/>
          <a:ln>
            <a:noFill/>
          </a:ln>
        </p:spPr>
        <p:txBody>
          <a:bodyPr spcFirstLastPara="1" wrap="square" lIns="121900" tIns="121900" rIns="121900" bIns="121900" anchor="ctr" anchorCtr="0">
            <a:noAutofit/>
          </a:bodyPr>
          <a:lstStyle/>
          <a:p>
            <a:r>
              <a:rPr lang="en-US" sz="2800" dirty="0">
                <a:solidFill>
                  <a:schemeClr val="accent1"/>
                </a:solidFill>
              </a:rPr>
              <a:t>3</a:t>
            </a:r>
          </a:p>
        </p:txBody>
      </p:sp>
      <p:sp>
        <p:nvSpPr>
          <p:cNvPr id="48" name="Google Shape;72;p14">
            <a:extLst>
              <a:ext uri="{FF2B5EF4-FFF2-40B4-BE49-F238E27FC236}">
                <a16:creationId xmlns:a16="http://schemas.microsoft.com/office/drawing/2014/main" id="{3EC0CEE6-3D3C-4BF9-A47D-6A9941643C52}"/>
              </a:ext>
            </a:extLst>
          </p:cNvPr>
          <p:cNvSpPr txBox="1"/>
          <p:nvPr/>
        </p:nvSpPr>
        <p:spPr>
          <a:xfrm>
            <a:off x="1141148" y="2684861"/>
            <a:ext cx="437310" cy="480909"/>
          </a:xfrm>
          <a:prstGeom prst="rect">
            <a:avLst/>
          </a:prstGeom>
          <a:noFill/>
          <a:ln>
            <a:noFill/>
          </a:ln>
        </p:spPr>
        <p:txBody>
          <a:bodyPr spcFirstLastPara="1" wrap="square" lIns="121900" tIns="121900" rIns="121900" bIns="121900" anchor="ctr" anchorCtr="0">
            <a:noAutofit/>
          </a:bodyPr>
          <a:lstStyle/>
          <a:p>
            <a:r>
              <a:rPr lang="en-US" sz="2800" dirty="0">
                <a:solidFill>
                  <a:schemeClr val="accent1"/>
                </a:solidFill>
              </a:rPr>
              <a:t>2</a:t>
            </a:r>
          </a:p>
        </p:txBody>
      </p:sp>
    </p:spTree>
    <p:extLst>
      <p:ext uri="{BB962C8B-B14F-4D97-AF65-F5344CB8AC3E}">
        <p14:creationId xmlns:p14="http://schemas.microsoft.com/office/powerpoint/2010/main" val="3619085410"/>
      </p:ext>
    </p:extLst>
  </p:cSld>
  <p:clrMapOvr>
    <a:masterClrMapping/>
  </p:clrMapOvr>
  <mc:AlternateContent xmlns:mc="http://schemas.openxmlformats.org/markup-compatibility/2006" xmlns:p14="http://schemas.microsoft.com/office/powerpoint/2010/main">
    <mc:Choice Requires="p14">
      <p:transition spd="slow" p14:dur="2000" advTm="11869"/>
    </mc:Choice>
    <mc:Fallback xmlns="">
      <p:transition spd="slow" advTm="11869"/>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1BFA-0DA9-4D05-8E41-26D3DCE59135}"/>
              </a:ext>
            </a:extLst>
          </p:cNvPr>
          <p:cNvSpPr>
            <a:spLocks noGrp="1"/>
          </p:cNvSpPr>
          <p:nvPr>
            <p:ph type="title"/>
          </p:nvPr>
        </p:nvSpPr>
        <p:spPr>
          <a:xfrm>
            <a:off x="838200" y="676852"/>
            <a:ext cx="10515600" cy="1325563"/>
          </a:xfrm>
        </p:spPr>
        <p:txBody>
          <a:bodyPr>
            <a:normAutofit fontScale="90000"/>
          </a:bodyPr>
          <a:lstStyle/>
          <a:p>
            <a:r>
              <a:rPr lang="en-US" dirty="0"/>
              <a:t>H2: The cumulative performances achieved with different reward functions are uncorrelated across different learning contexts.</a:t>
            </a:r>
            <a:br>
              <a:rPr lang="en-US" dirty="0"/>
            </a:br>
            <a:endParaRPr lang="en-US" dirty="0"/>
          </a:p>
        </p:txBody>
      </p:sp>
      <p:sp>
        <p:nvSpPr>
          <p:cNvPr id="3" name="Google Shape;72;p14">
            <a:extLst>
              <a:ext uri="{FF2B5EF4-FFF2-40B4-BE49-F238E27FC236}">
                <a16:creationId xmlns:a16="http://schemas.microsoft.com/office/drawing/2014/main" id="{3D7F631B-C5C4-4616-9538-9A8FCA58F62E}"/>
              </a:ext>
            </a:extLst>
          </p:cNvPr>
          <p:cNvSpPr txBox="1"/>
          <p:nvPr/>
        </p:nvSpPr>
        <p:spPr>
          <a:xfrm>
            <a:off x="6643255" y="1690688"/>
            <a:ext cx="5486400" cy="5052332"/>
          </a:xfrm>
          <a:prstGeom prst="rect">
            <a:avLst/>
          </a:prstGeom>
          <a:noFill/>
          <a:ln>
            <a:noFill/>
          </a:ln>
        </p:spPr>
        <p:txBody>
          <a:bodyPr spcFirstLastPara="1" wrap="square" lIns="121900" tIns="121900" rIns="121900" bIns="121900" anchor="ctr" anchorCtr="0">
            <a:noAutofit/>
          </a:bodyPr>
          <a:lstStyle/>
          <a:p>
            <a:r>
              <a:rPr lang="en-US" sz="2800" dirty="0"/>
              <a:t>We rank all reward functions for each experiment setting (     &amp;      ). </a:t>
            </a:r>
          </a:p>
          <a:p>
            <a:endParaRPr lang="en-US" sz="2800" dirty="0"/>
          </a:p>
          <a:p>
            <a:r>
              <a:rPr lang="en-US" sz="2800" dirty="0"/>
              <a:t>We compare the ordering of these rankings using Kendall’s tau. </a:t>
            </a:r>
          </a:p>
          <a:p>
            <a:endParaRPr lang="en-US" sz="2800" dirty="0"/>
          </a:p>
          <a:p>
            <a:r>
              <a:rPr lang="en-US" sz="2800" dirty="0"/>
              <a:t>We find that these rankings are </a:t>
            </a:r>
            <a:r>
              <a:rPr lang="en-US" sz="2800" b="1" dirty="0">
                <a:solidFill>
                  <a:schemeClr val="accent6"/>
                </a:solidFill>
              </a:rPr>
              <a:t>uncorrelated</a:t>
            </a:r>
            <a:r>
              <a:rPr lang="en-US" sz="2800" dirty="0"/>
              <a:t> (|tau| &lt; 0.1)</a:t>
            </a:r>
          </a:p>
          <a:p>
            <a:endParaRPr lang="en-US" sz="2800" dirty="0"/>
          </a:p>
        </p:txBody>
      </p:sp>
      <p:pic>
        <p:nvPicPr>
          <p:cNvPr id="4" name="Picture 3">
            <a:extLst>
              <a:ext uri="{FF2B5EF4-FFF2-40B4-BE49-F238E27FC236}">
                <a16:creationId xmlns:a16="http://schemas.microsoft.com/office/drawing/2014/main" id="{6F5F9397-1268-42B6-90B5-DFCC181EB763}"/>
              </a:ext>
            </a:extLst>
          </p:cNvPr>
          <p:cNvPicPr>
            <a:picLocks noChangeAspect="1"/>
          </p:cNvPicPr>
          <p:nvPr/>
        </p:nvPicPr>
        <p:blipFill rotWithShape="1">
          <a:blip r:embed="rId3"/>
          <a:srcRect r="28293"/>
          <a:stretch/>
        </p:blipFill>
        <p:spPr>
          <a:xfrm>
            <a:off x="930341" y="2720680"/>
            <a:ext cx="5088106" cy="2387325"/>
          </a:xfrm>
          <a:prstGeom prst="rect">
            <a:avLst/>
          </a:prstGeom>
        </p:spPr>
      </p:pic>
      <p:pic>
        <p:nvPicPr>
          <p:cNvPr id="6" name="Graphic 5">
            <a:extLst>
              <a:ext uri="{FF2B5EF4-FFF2-40B4-BE49-F238E27FC236}">
                <a16:creationId xmlns:a16="http://schemas.microsoft.com/office/drawing/2014/main" id="{FBB1ABAF-1B15-4088-BD78-5950C25D102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 r="58931" b="-20435"/>
          <a:stretch/>
        </p:blipFill>
        <p:spPr>
          <a:xfrm>
            <a:off x="10433014" y="2831962"/>
            <a:ext cx="430912" cy="315908"/>
          </a:xfrm>
          <a:prstGeom prst="rect">
            <a:avLst/>
          </a:prstGeom>
        </p:spPr>
      </p:pic>
      <p:pic>
        <p:nvPicPr>
          <p:cNvPr id="7" name="Graphic 6">
            <a:extLst>
              <a:ext uri="{FF2B5EF4-FFF2-40B4-BE49-F238E27FC236}">
                <a16:creationId xmlns:a16="http://schemas.microsoft.com/office/drawing/2014/main" id="{030DBD3C-A25A-453D-B1EF-951EA69124E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60534" b="972"/>
          <a:stretch/>
        </p:blipFill>
        <p:spPr>
          <a:xfrm>
            <a:off x="11135068" y="2818108"/>
            <a:ext cx="437309" cy="274320"/>
          </a:xfrm>
          <a:prstGeom prst="rect">
            <a:avLst/>
          </a:prstGeom>
        </p:spPr>
      </p:pic>
      <p:sp>
        <p:nvSpPr>
          <p:cNvPr id="8" name="Rectangle 7">
            <a:extLst>
              <a:ext uri="{FF2B5EF4-FFF2-40B4-BE49-F238E27FC236}">
                <a16:creationId xmlns:a16="http://schemas.microsoft.com/office/drawing/2014/main" id="{192AB949-0D5D-4ADC-96B2-796626E8D351}"/>
              </a:ext>
            </a:extLst>
          </p:cNvPr>
          <p:cNvSpPr/>
          <p:nvPr/>
        </p:nvSpPr>
        <p:spPr>
          <a:xfrm>
            <a:off x="5063834" y="3380513"/>
            <a:ext cx="885338" cy="36576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2B387A-7C55-4FE8-B2B1-A067905DF809}"/>
              </a:ext>
            </a:extLst>
          </p:cNvPr>
          <p:cNvSpPr/>
          <p:nvPr/>
        </p:nvSpPr>
        <p:spPr>
          <a:xfrm>
            <a:off x="5063834" y="3824077"/>
            <a:ext cx="885338" cy="36576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90999E-6F05-4B61-9260-77A88E5A0DF7}"/>
              </a:ext>
            </a:extLst>
          </p:cNvPr>
          <p:cNvSpPr/>
          <p:nvPr/>
        </p:nvSpPr>
        <p:spPr>
          <a:xfrm>
            <a:off x="8991600" y="5361709"/>
            <a:ext cx="505691" cy="311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72604B-CE52-4092-B7A6-8D59AF89F727}"/>
              </a:ext>
            </a:extLst>
          </p:cNvPr>
          <p:cNvSpPr/>
          <p:nvPr/>
        </p:nvSpPr>
        <p:spPr>
          <a:xfrm>
            <a:off x="9768808" y="5827857"/>
            <a:ext cx="505691" cy="311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0EF0ACA-200E-4FD7-92F9-53BD32FA6BB7}"/>
              </a:ext>
            </a:extLst>
          </p:cNvPr>
          <p:cNvPicPr>
            <a:picLocks noChangeAspect="1"/>
          </p:cNvPicPr>
          <p:nvPr/>
        </p:nvPicPr>
        <p:blipFill rotWithShape="1">
          <a:blip r:embed="rId3"/>
          <a:srcRect l="61573" t="11510" r="32862" b="76714"/>
          <a:stretch/>
        </p:blipFill>
        <p:spPr>
          <a:xfrm>
            <a:off x="9047018" y="5392307"/>
            <a:ext cx="394854" cy="281129"/>
          </a:xfrm>
          <a:prstGeom prst="rect">
            <a:avLst/>
          </a:prstGeom>
        </p:spPr>
      </p:pic>
    </p:spTree>
    <p:extLst>
      <p:ext uri="{BB962C8B-B14F-4D97-AF65-F5344CB8AC3E}">
        <p14:creationId xmlns:p14="http://schemas.microsoft.com/office/powerpoint/2010/main" val="2605725752"/>
      </p:ext>
    </p:extLst>
  </p:cSld>
  <p:clrMapOvr>
    <a:masterClrMapping/>
  </p:clrMapOvr>
  <mc:AlternateContent xmlns:mc="http://schemas.openxmlformats.org/markup-compatibility/2006" xmlns:p14="http://schemas.microsoft.com/office/powerpoint/2010/main">
    <mc:Choice Requires="p14">
      <p:transition spd="slow" p14:dur="2000" advTm="9543"/>
    </mc:Choice>
    <mc:Fallback xmlns="">
      <p:transition spd="slow" advTm="9543"/>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1BFA-0DA9-4D05-8E41-26D3DCE59135}"/>
              </a:ext>
            </a:extLst>
          </p:cNvPr>
          <p:cNvSpPr>
            <a:spLocks noGrp="1"/>
          </p:cNvSpPr>
          <p:nvPr>
            <p:ph type="title"/>
          </p:nvPr>
        </p:nvSpPr>
        <p:spPr>
          <a:xfrm>
            <a:off x="838200" y="676852"/>
            <a:ext cx="10515600" cy="1325563"/>
          </a:xfrm>
        </p:spPr>
        <p:txBody>
          <a:bodyPr>
            <a:normAutofit fontScale="90000"/>
          </a:bodyPr>
          <a:lstStyle/>
          <a:p>
            <a:r>
              <a:rPr lang="en-US" dirty="0"/>
              <a:t>H2: The cumulative performances achieved with different reward functions are uncorrelated across different learning contexts.</a:t>
            </a:r>
            <a:br>
              <a:rPr lang="en-US" dirty="0"/>
            </a:br>
            <a:endParaRPr lang="en-US" dirty="0"/>
          </a:p>
        </p:txBody>
      </p:sp>
      <p:sp>
        <p:nvSpPr>
          <p:cNvPr id="3" name="Google Shape;72;p14">
            <a:extLst>
              <a:ext uri="{FF2B5EF4-FFF2-40B4-BE49-F238E27FC236}">
                <a16:creationId xmlns:a16="http://schemas.microsoft.com/office/drawing/2014/main" id="{3D7F631B-C5C4-4616-9538-9A8FCA58F62E}"/>
              </a:ext>
            </a:extLst>
          </p:cNvPr>
          <p:cNvSpPr txBox="1"/>
          <p:nvPr/>
        </p:nvSpPr>
        <p:spPr>
          <a:xfrm>
            <a:off x="6643255" y="1690688"/>
            <a:ext cx="5486400" cy="5052332"/>
          </a:xfrm>
          <a:prstGeom prst="rect">
            <a:avLst/>
          </a:prstGeom>
          <a:noFill/>
          <a:ln>
            <a:noFill/>
          </a:ln>
        </p:spPr>
        <p:txBody>
          <a:bodyPr spcFirstLastPara="1" wrap="square" lIns="121900" tIns="121900" rIns="121900" bIns="121900" anchor="ctr" anchorCtr="0">
            <a:noAutofit/>
          </a:bodyPr>
          <a:lstStyle/>
          <a:p>
            <a:r>
              <a:rPr lang="en-US" sz="2800" dirty="0"/>
              <a:t>We rank all reward functions for each experiment setting (     &amp;      ). </a:t>
            </a:r>
          </a:p>
          <a:p>
            <a:endParaRPr lang="en-US" sz="2800" dirty="0"/>
          </a:p>
          <a:p>
            <a:r>
              <a:rPr lang="en-US" sz="2800" dirty="0"/>
              <a:t>We compare the ordering of these rankings using Kendall’s tau. </a:t>
            </a:r>
          </a:p>
          <a:p>
            <a:endParaRPr lang="en-US" sz="2800" dirty="0"/>
          </a:p>
          <a:p>
            <a:r>
              <a:rPr lang="en-US" sz="2800" dirty="0"/>
              <a:t>We find that these rankings are </a:t>
            </a:r>
            <a:r>
              <a:rPr lang="en-US" sz="2800" b="1" dirty="0">
                <a:solidFill>
                  <a:schemeClr val="accent6"/>
                </a:solidFill>
              </a:rPr>
              <a:t>uncorrelated</a:t>
            </a:r>
            <a:r>
              <a:rPr lang="en-US" sz="2800" dirty="0"/>
              <a:t> (|tau| &lt; 0.1) or </a:t>
            </a:r>
            <a:r>
              <a:rPr lang="en-US" sz="2800" b="1" dirty="0">
                <a:solidFill>
                  <a:schemeClr val="accent5">
                    <a:lumMod val="75000"/>
                  </a:schemeClr>
                </a:solidFill>
              </a:rPr>
              <a:t>slightly correlated </a:t>
            </a:r>
            <a:r>
              <a:rPr lang="en-US" sz="2800" dirty="0"/>
              <a:t>(|tau| &lt; 0.2).   </a:t>
            </a:r>
          </a:p>
        </p:txBody>
      </p:sp>
      <p:pic>
        <p:nvPicPr>
          <p:cNvPr id="4" name="Picture 3">
            <a:extLst>
              <a:ext uri="{FF2B5EF4-FFF2-40B4-BE49-F238E27FC236}">
                <a16:creationId xmlns:a16="http://schemas.microsoft.com/office/drawing/2014/main" id="{6F5F9397-1268-42B6-90B5-DFCC181EB763}"/>
              </a:ext>
            </a:extLst>
          </p:cNvPr>
          <p:cNvPicPr>
            <a:picLocks noChangeAspect="1"/>
          </p:cNvPicPr>
          <p:nvPr/>
        </p:nvPicPr>
        <p:blipFill rotWithShape="1">
          <a:blip r:embed="rId3"/>
          <a:srcRect r="28293"/>
          <a:stretch/>
        </p:blipFill>
        <p:spPr>
          <a:xfrm>
            <a:off x="930341" y="2720680"/>
            <a:ext cx="5088106" cy="2387325"/>
          </a:xfrm>
          <a:prstGeom prst="rect">
            <a:avLst/>
          </a:prstGeom>
        </p:spPr>
      </p:pic>
      <p:pic>
        <p:nvPicPr>
          <p:cNvPr id="6" name="Graphic 5">
            <a:extLst>
              <a:ext uri="{FF2B5EF4-FFF2-40B4-BE49-F238E27FC236}">
                <a16:creationId xmlns:a16="http://schemas.microsoft.com/office/drawing/2014/main" id="{FBB1ABAF-1B15-4088-BD78-5950C25D102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 r="58931" b="-20435"/>
          <a:stretch/>
        </p:blipFill>
        <p:spPr>
          <a:xfrm>
            <a:off x="10433014" y="2831962"/>
            <a:ext cx="430912" cy="315908"/>
          </a:xfrm>
          <a:prstGeom prst="rect">
            <a:avLst/>
          </a:prstGeom>
        </p:spPr>
      </p:pic>
      <p:pic>
        <p:nvPicPr>
          <p:cNvPr id="7" name="Graphic 6">
            <a:extLst>
              <a:ext uri="{FF2B5EF4-FFF2-40B4-BE49-F238E27FC236}">
                <a16:creationId xmlns:a16="http://schemas.microsoft.com/office/drawing/2014/main" id="{030DBD3C-A25A-453D-B1EF-951EA69124E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60534" b="972"/>
          <a:stretch/>
        </p:blipFill>
        <p:spPr>
          <a:xfrm>
            <a:off x="11135068" y="2818108"/>
            <a:ext cx="437309" cy="274320"/>
          </a:xfrm>
          <a:prstGeom prst="rect">
            <a:avLst/>
          </a:prstGeom>
        </p:spPr>
      </p:pic>
      <p:sp>
        <p:nvSpPr>
          <p:cNvPr id="8" name="Rectangle 7">
            <a:extLst>
              <a:ext uri="{FF2B5EF4-FFF2-40B4-BE49-F238E27FC236}">
                <a16:creationId xmlns:a16="http://schemas.microsoft.com/office/drawing/2014/main" id="{192AB949-0D5D-4ADC-96B2-796626E8D351}"/>
              </a:ext>
            </a:extLst>
          </p:cNvPr>
          <p:cNvSpPr/>
          <p:nvPr/>
        </p:nvSpPr>
        <p:spPr>
          <a:xfrm>
            <a:off x="5063834" y="3380513"/>
            <a:ext cx="885338" cy="36576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2B387A-7C55-4FE8-B2B1-A067905DF809}"/>
              </a:ext>
            </a:extLst>
          </p:cNvPr>
          <p:cNvSpPr/>
          <p:nvPr/>
        </p:nvSpPr>
        <p:spPr>
          <a:xfrm>
            <a:off x="5063834" y="3824077"/>
            <a:ext cx="885338" cy="36576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82299D-F130-4CBD-AE6E-C2F8C7A6F7B8}"/>
              </a:ext>
            </a:extLst>
          </p:cNvPr>
          <p:cNvSpPr/>
          <p:nvPr/>
        </p:nvSpPr>
        <p:spPr>
          <a:xfrm>
            <a:off x="5063834" y="4267641"/>
            <a:ext cx="885338" cy="3657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F8A233-F113-4D92-8860-3F5B089D5224}"/>
              </a:ext>
            </a:extLst>
          </p:cNvPr>
          <p:cNvSpPr/>
          <p:nvPr/>
        </p:nvSpPr>
        <p:spPr>
          <a:xfrm>
            <a:off x="5063834" y="4707940"/>
            <a:ext cx="885338" cy="3657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90999E-6F05-4B61-9260-77A88E5A0DF7}"/>
              </a:ext>
            </a:extLst>
          </p:cNvPr>
          <p:cNvSpPr/>
          <p:nvPr/>
        </p:nvSpPr>
        <p:spPr>
          <a:xfrm>
            <a:off x="8991600" y="5361709"/>
            <a:ext cx="505691" cy="311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72604B-CE52-4092-B7A6-8D59AF89F727}"/>
              </a:ext>
            </a:extLst>
          </p:cNvPr>
          <p:cNvSpPr/>
          <p:nvPr/>
        </p:nvSpPr>
        <p:spPr>
          <a:xfrm>
            <a:off x="9768808" y="5827857"/>
            <a:ext cx="505691" cy="311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0EF0ACA-200E-4FD7-92F9-53BD32FA6BB7}"/>
              </a:ext>
            </a:extLst>
          </p:cNvPr>
          <p:cNvPicPr>
            <a:picLocks noChangeAspect="1"/>
          </p:cNvPicPr>
          <p:nvPr/>
        </p:nvPicPr>
        <p:blipFill rotWithShape="1">
          <a:blip r:embed="rId3"/>
          <a:srcRect l="61573" t="11510" r="32862" b="76714"/>
          <a:stretch/>
        </p:blipFill>
        <p:spPr>
          <a:xfrm>
            <a:off x="9047018" y="5392307"/>
            <a:ext cx="394854" cy="281129"/>
          </a:xfrm>
          <a:prstGeom prst="rect">
            <a:avLst/>
          </a:prstGeom>
        </p:spPr>
      </p:pic>
      <p:pic>
        <p:nvPicPr>
          <p:cNvPr id="14" name="Picture 13">
            <a:extLst>
              <a:ext uri="{FF2B5EF4-FFF2-40B4-BE49-F238E27FC236}">
                <a16:creationId xmlns:a16="http://schemas.microsoft.com/office/drawing/2014/main" id="{8BD2E1E1-1E84-4D3C-A360-0E05D5599C28}"/>
              </a:ext>
            </a:extLst>
          </p:cNvPr>
          <p:cNvPicPr>
            <a:picLocks noChangeAspect="1"/>
          </p:cNvPicPr>
          <p:nvPr/>
        </p:nvPicPr>
        <p:blipFill rotWithShape="1">
          <a:blip r:embed="rId3"/>
          <a:srcRect l="61573" t="11510" r="32862" b="76714"/>
          <a:stretch/>
        </p:blipFill>
        <p:spPr>
          <a:xfrm>
            <a:off x="9796516" y="5830746"/>
            <a:ext cx="394854" cy="281129"/>
          </a:xfrm>
          <a:prstGeom prst="rect">
            <a:avLst/>
          </a:prstGeom>
        </p:spPr>
      </p:pic>
    </p:spTree>
    <p:extLst>
      <p:ext uri="{BB962C8B-B14F-4D97-AF65-F5344CB8AC3E}">
        <p14:creationId xmlns:p14="http://schemas.microsoft.com/office/powerpoint/2010/main" val="2226430509"/>
      </p:ext>
    </p:extLst>
  </p:cSld>
  <p:clrMapOvr>
    <a:masterClrMapping/>
  </p:clrMapOvr>
  <mc:AlternateContent xmlns:mc="http://schemas.openxmlformats.org/markup-compatibility/2006" xmlns:p14="http://schemas.microsoft.com/office/powerpoint/2010/main">
    <mc:Choice Requires="p14">
      <p:transition spd="slow" p14:dur="2000" advTm="9543"/>
    </mc:Choice>
    <mc:Fallback xmlns="">
      <p:transition spd="slow" advTm="9543"/>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1BFA-0DA9-4D05-8E41-26D3DCE59135}"/>
              </a:ext>
            </a:extLst>
          </p:cNvPr>
          <p:cNvSpPr>
            <a:spLocks noGrp="1"/>
          </p:cNvSpPr>
          <p:nvPr>
            <p:ph type="title"/>
          </p:nvPr>
        </p:nvSpPr>
        <p:spPr>
          <a:xfrm>
            <a:off x="838200" y="1797975"/>
            <a:ext cx="10515600" cy="3262049"/>
          </a:xfrm>
        </p:spPr>
        <p:txBody>
          <a:bodyPr>
            <a:normAutofit/>
          </a:bodyPr>
          <a:lstStyle/>
          <a:p>
            <a:r>
              <a:rPr lang="en-US" dirty="0"/>
              <a:t>Conclusion? </a:t>
            </a:r>
            <a:br>
              <a:rPr lang="en-US" dirty="0"/>
            </a:br>
            <a:br>
              <a:rPr lang="en-US" dirty="0"/>
            </a:br>
            <a:r>
              <a:rPr lang="en-US" dirty="0"/>
              <a:t>Overfitting to hyperparameters (and deep RL algorithms) is a concern.</a:t>
            </a:r>
          </a:p>
        </p:txBody>
      </p:sp>
      <p:sp>
        <p:nvSpPr>
          <p:cNvPr id="5" name="Rectangle 4">
            <a:extLst>
              <a:ext uri="{FF2B5EF4-FFF2-40B4-BE49-F238E27FC236}">
                <a16:creationId xmlns:a16="http://schemas.microsoft.com/office/drawing/2014/main" id="{1F90999E-6F05-4B61-9260-77A88E5A0DF7}"/>
              </a:ext>
            </a:extLst>
          </p:cNvPr>
          <p:cNvSpPr/>
          <p:nvPr/>
        </p:nvSpPr>
        <p:spPr>
          <a:xfrm>
            <a:off x="8991600" y="5361709"/>
            <a:ext cx="505691" cy="311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679885"/>
      </p:ext>
    </p:extLst>
  </p:cSld>
  <p:clrMapOvr>
    <a:masterClrMapping/>
  </p:clrMapOvr>
  <mc:AlternateContent xmlns:mc="http://schemas.openxmlformats.org/markup-compatibility/2006" xmlns:p14="http://schemas.microsoft.com/office/powerpoint/2010/main">
    <mc:Choice Requires="p14">
      <p:transition spd="slow" p14:dur="2000" advTm="9543"/>
    </mc:Choice>
    <mc:Fallback xmlns="">
      <p:transition spd="slow" advTm="9543"/>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2493-B2B7-41F5-950D-D9976930DFED}"/>
              </a:ext>
            </a:extLst>
          </p:cNvPr>
          <p:cNvSpPr>
            <a:spLocks noGrp="1"/>
          </p:cNvSpPr>
          <p:nvPr>
            <p:ph type="ctrTitle"/>
          </p:nvPr>
        </p:nvSpPr>
        <p:spPr>
          <a:xfrm>
            <a:off x="1092821" y="0"/>
            <a:ext cx="10253546" cy="6858000"/>
          </a:xfrm>
        </p:spPr>
        <p:txBody>
          <a:bodyPr anchor="ctr">
            <a:noAutofit/>
          </a:bodyPr>
          <a:lstStyle/>
          <a:p>
            <a:pPr algn="l"/>
            <a:r>
              <a:rPr lang="en-US" sz="4400" dirty="0"/>
              <a:t>Controlled Observation User Study (n=30) </a:t>
            </a:r>
          </a:p>
        </p:txBody>
      </p:sp>
    </p:spTree>
    <p:extLst>
      <p:ext uri="{BB962C8B-B14F-4D97-AF65-F5344CB8AC3E}">
        <p14:creationId xmlns:p14="http://schemas.microsoft.com/office/powerpoint/2010/main" val="20322559"/>
      </p:ext>
    </p:extLst>
  </p:cSld>
  <p:clrMapOvr>
    <a:masterClrMapping/>
  </p:clrMapOvr>
  <mc:AlternateContent xmlns:mc="http://schemas.openxmlformats.org/markup-compatibility/2006" xmlns:p14="http://schemas.microsoft.com/office/powerpoint/2010/main">
    <mc:Choice Requires="p14">
      <p:transition spd="slow" p14:dur="2000" advTm="15820"/>
    </mc:Choice>
    <mc:Fallback xmlns="">
      <p:transition spd="slow" advTm="1582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7EAE08-29E2-4F54-BD2F-ABBC73A247CE}"/>
              </a:ext>
            </a:extLst>
          </p:cNvPr>
          <p:cNvPicPr>
            <a:picLocks noChangeAspect="1"/>
          </p:cNvPicPr>
          <p:nvPr/>
        </p:nvPicPr>
        <p:blipFill rotWithShape="1">
          <a:blip r:embed="rId3"/>
          <a:srcRect b="21065"/>
          <a:stretch/>
        </p:blipFill>
        <p:spPr>
          <a:xfrm>
            <a:off x="1289248" y="1620504"/>
            <a:ext cx="9613501" cy="1739223"/>
          </a:xfrm>
          <a:prstGeom prst="rect">
            <a:avLst/>
          </a:prstGeom>
        </p:spPr>
      </p:pic>
      <p:sp>
        <p:nvSpPr>
          <p:cNvPr id="5" name="Title 1">
            <a:extLst>
              <a:ext uri="{FF2B5EF4-FFF2-40B4-BE49-F238E27FC236}">
                <a16:creationId xmlns:a16="http://schemas.microsoft.com/office/drawing/2014/main" id="{07121A10-2212-483F-AD13-800E3223507B}"/>
              </a:ext>
            </a:extLst>
          </p:cNvPr>
          <p:cNvSpPr>
            <a:spLocks noGrp="1"/>
          </p:cNvSpPr>
          <p:nvPr>
            <p:ph type="title"/>
          </p:nvPr>
        </p:nvSpPr>
        <p:spPr>
          <a:xfrm>
            <a:off x="838200" y="365125"/>
            <a:ext cx="10515600" cy="1325563"/>
          </a:xfrm>
        </p:spPr>
        <p:txBody>
          <a:bodyPr>
            <a:normAutofit/>
          </a:bodyPr>
          <a:lstStyle/>
          <a:p>
            <a:r>
              <a:rPr lang="en-US" dirty="0"/>
              <a:t>User Study Conducted in </a:t>
            </a:r>
            <a:r>
              <a:rPr lang="en-US" dirty="0" err="1"/>
              <a:t>Jupyter</a:t>
            </a:r>
            <a:r>
              <a:rPr lang="en-US" dirty="0"/>
              <a:t> Notebooks</a:t>
            </a:r>
          </a:p>
        </p:txBody>
      </p:sp>
    </p:spTree>
    <p:extLst>
      <p:ext uri="{BB962C8B-B14F-4D97-AF65-F5344CB8AC3E}">
        <p14:creationId xmlns:p14="http://schemas.microsoft.com/office/powerpoint/2010/main" val="3531964236"/>
      </p:ext>
    </p:extLst>
  </p:cSld>
  <p:clrMapOvr>
    <a:masterClrMapping/>
  </p:clrMapOvr>
  <mc:AlternateContent xmlns:mc="http://schemas.openxmlformats.org/markup-compatibility/2006" xmlns:p14="http://schemas.microsoft.com/office/powerpoint/2010/main">
    <mc:Choice Requires="p14">
      <p:transition spd="slow" p14:dur="2000" advTm="20045"/>
    </mc:Choice>
    <mc:Fallback xmlns="">
      <p:transition spd="slow" advTm="20045"/>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121A10-2212-483F-AD13-800E3223507B}"/>
              </a:ext>
            </a:extLst>
          </p:cNvPr>
          <p:cNvSpPr>
            <a:spLocks noGrp="1"/>
          </p:cNvSpPr>
          <p:nvPr>
            <p:ph type="title"/>
          </p:nvPr>
        </p:nvSpPr>
        <p:spPr>
          <a:xfrm>
            <a:off x="838200" y="365125"/>
            <a:ext cx="10515600" cy="1325563"/>
          </a:xfrm>
        </p:spPr>
        <p:txBody>
          <a:bodyPr>
            <a:normAutofit/>
          </a:bodyPr>
          <a:lstStyle/>
          <a:p>
            <a:r>
              <a:rPr lang="en-US" dirty="0"/>
              <a:t>User Study Conducted in </a:t>
            </a:r>
            <a:r>
              <a:rPr lang="en-US" dirty="0" err="1"/>
              <a:t>Jupyter</a:t>
            </a:r>
            <a:r>
              <a:rPr lang="en-US" dirty="0"/>
              <a:t> Notebooks</a:t>
            </a:r>
          </a:p>
        </p:txBody>
      </p:sp>
      <p:pic>
        <p:nvPicPr>
          <p:cNvPr id="6" name="Picture 5">
            <a:extLst>
              <a:ext uri="{FF2B5EF4-FFF2-40B4-BE49-F238E27FC236}">
                <a16:creationId xmlns:a16="http://schemas.microsoft.com/office/drawing/2014/main" id="{45ABC730-C4B5-45C4-AB29-9DB1BF0E2DC7}"/>
              </a:ext>
            </a:extLst>
          </p:cNvPr>
          <p:cNvPicPr>
            <a:picLocks noChangeAspect="1"/>
          </p:cNvPicPr>
          <p:nvPr/>
        </p:nvPicPr>
        <p:blipFill rotWithShape="1">
          <a:blip r:embed="rId3"/>
          <a:srcRect t="688" b="62784"/>
          <a:stretch/>
        </p:blipFill>
        <p:spPr>
          <a:xfrm>
            <a:off x="634531" y="4822595"/>
            <a:ext cx="4986593" cy="1524000"/>
          </a:xfrm>
          <a:prstGeom prst="rect">
            <a:avLst/>
          </a:prstGeom>
        </p:spPr>
      </p:pic>
      <p:pic>
        <p:nvPicPr>
          <p:cNvPr id="7" name="Picture 6">
            <a:extLst>
              <a:ext uri="{FF2B5EF4-FFF2-40B4-BE49-F238E27FC236}">
                <a16:creationId xmlns:a16="http://schemas.microsoft.com/office/drawing/2014/main" id="{B50CE767-7127-402F-95DA-AE0C99229CE3}"/>
              </a:ext>
            </a:extLst>
          </p:cNvPr>
          <p:cNvPicPr>
            <a:picLocks noChangeAspect="1"/>
          </p:cNvPicPr>
          <p:nvPr/>
        </p:nvPicPr>
        <p:blipFill rotWithShape="1">
          <a:blip r:embed="rId4"/>
          <a:srcRect l="26450" t="76744" b="-1"/>
          <a:stretch/>
        </p:blipFill>
        <p:spPr>
          <a:xfrm>
            <a:off x="297542" y="3672115"/>
            <a:ext cx="8288977" cy="600712"/>
          </a:xfrm>
          <a:prstGeom prst="rect">
            <a:avLst/>
          </a:prstGeom>
        </p:spPr>
      </p:pic>
    </p:spTree>
    <p:extLst>
      <p:ext uri="{BB962C8B-B14F-4D97-AF65-F5344CB8AC3E}">
        <p14:creationId xmlns:p14="http://schemas.microsoft.com/office/powerpoint/2010/main" val="1438677898"/>
      </p:ext>
    </p:extLst>
  </p:cSld>
  <p:clrMapOvr>
    <a:masterClrMapping/>
  </p:clrMapOvr>
  <mc:AlternateContent xmlns:mc="http://schemas.openxmlformats.org/markup-compatibility/2006" xmlns:p14="http://schemas.microsoft.com/office/powerpoint/2010/main">
    <mc:Choice Requires="p14">
      <p:transition spd="slow" p14:dur="2000" advTm="20045"/>
    </mc:Choice>
    <mc:Fallback xmlns="">
      <p:transition spd="slow" advTm="20045"/>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7EAE08-29E2-4F54-BD2F-ABBC73A247CE}"/>
              </a:ext>
            </a:extLst>
          </p:cNvPr>
          <p:cNvPicPr>
            <a:picLocks noChangeAspect="1"/>
          </p:cNvPicPr>
          <p:nvPr/>
        </p:nvPicPr>
        <p:blipFill rotWithShape="1">
          <a:blip r:embed="rId3"/>
          <a:srcRect b="21065"/>
          <a:stretch/>
        </p:blipFill>
        <p:spPr>
          <a:xfrm>
            <a:off x="1289248" y="1620504"/>
            <a:ext cx="9613501" cy="1739223"/>
          </a:xfrm>
          <a:prstGeom prst="rect">
            <a:avLst/>
          </a:prstGeom>
        </p:spPr>
      </p:pic>
      <p:sp>
        <p:nvSpPr>
          <p:cNvPr id="5" name="Title 1">
            <a:extLst>
              <a:ext uri="{FF2B5EF4-FFF2-40B4-BE49-F238E27FC236}">
                <a16:creationId xmlns:a16="http://schemas.microsoft.com/office/drawing/2014/main" id="{07121A10-2212-483F-AD13-800E3223507B}"/>
              </a:ext>
            </a:extLst>
          </p:cNvPr>
          <p:cNvSpPr>
            <a:spLocks noGrp="1"/>
          </p:cNvSpPr>
          <p:nvPr>
            <p:ph type="title"/>
          </p:nvPr>
        </p:nvSpPr>
        <p:spPr>
          <a:xfrm>
            <a:off x="838200" y="365125"/>
            <a:ext cx="10515600" cy="1325563"/>
          </a:xfrm>
        </p:spPr>
        <p:txBody>
          <a:bodyPr>
            <a:normAutofit/>
          </a:bodyPr>
          <a:lstStyle/>
          <a:p>
            <a:r>
              <a:rPr lang="en-US" dirty="0"/>
              <a:t>User Study Conducted in </a:t>
            </a:r>
            <a:r>
              <a:rPr lang="en-US" dirty="0" err="1"/>
              <a:t>Jupyter</a:t>
            </a:r>
            <a:r>
              <a:rPr lang="en-US" dirty="0"/>
              <a:t> Notebooks</a:t>
            </a:r>
          </a:p>
        </p:txBody>
      </p:sp>
      <p:pic>
        <p:nvPicPr>
          <p:cNvPr id="6" name="Picture 5">
            <a:extLst>
              <a:ext uri="{FF2B5EF4-FFF2-40B4-BE49-F238E27FC236}">
                <a16:creationId xmlns:a16="http://schemas.microsoft.com/office/drawing/2014/main" id="{45ABC730-C4B5-45C4-AB29-9DB1BF0E2DC7}"/>
              </a:ext>
            </a:extLst>
          </p:cNvPr>
          <p:cNvPicPr>
            <a:picLocks noChangeAspect="1"/>
          </p:cNvPicPr>
          <p:nvPr/>
        </p:nvPicPr>
        <p:blipFill rotWithShape="1">
          <a:blip r:embed="rId4"/>
          <a:srcRect t="688" b="62784"/>
          <a:stretch/>
        </p:blipFill>
        <p:spPr>
          <a:xfrm>
            <a:off x="634531" y="4822595"/>
            <a:ext cx="4986593" cy="1524000"/>
          </a:xfrm>
          <a:prstGeom prst="rect">
            <a:avLst/>
          </a:prstGeom>
        </p:spPr>
      </p:pic>
      <p:pic>
        <p:nvPicPr>
          <p:cNvPr id="7" name="Picture 6">
            <a:extLst>
              <a:ext uri="{FF2B5EF4-FFF2-40B4-BE49-F238E27FC236}">
                <a16:creationId xmlns:a16="http://schemas.microsoft.com/office/drawing/2014/main" id="{7334E709-C262-4B13-8B92-271CDBB771CB}"/>
              </a:ext>
            </a:extLst>
          </p:cNvPr>
          <p:cNvPicPr>
            <a:picLocks noChangeAspect="1"/>
          </p:cNvPicPr>
          <p:nvPr/>
        </p:nvPicPr>
        <p:blipFill rotWithShape="1">
          <a:blip r:embed="rId3"/>
          <a:srcRect l="26450" t="76744" b="-1"/>
          <a:stretch/>
        </p:blipFill>
        <p:spPr>
          <a:xfrm>
            <a:off x="297542" y="3672115"/>
            <a:ext cx="8288977" cy="600712"/>
          </a:xfrm>
          <a:prstGeom prst="rect">
            <a:avLst/>
          </a:prstGeom>
        </p:spPr>
      </p:pic>
    </p:spTree>
    <p:extLst>
      <p:ext uri="{BB962C8B-B14F-4D97-AF65-F5344CB8AC3E}">
        <p14:creationId xmlns:p14="http://schemas.microsoft.com/office/powerpoint/2010/main" val="3360486297"/>
      </p:ext>
    </p:extLst>
  </p:cSld>
  <p:clrMapOvr>
    <a:masterClrMapping/>
  </p:clrMapOvr>
  <mc:AlternateContent xmlns:mc="http://schemas.openxmlformats.org/markup-compatibility/2006" xmlns:p14="http://schemas.microsoft.com/office/powerpoint/2010/main">
    <mc:Choice Requires="p14">
      <p:transition spd="slow" p14:dur="2000" advTm="20045"/>
    </mc:Choice>
    <mc:Fallback xmlns="">
      <p:transition spd="slow" advTm="20045"/>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7EAE08-29E2-4F54-BD2F-ABBC73A247CE}"/>
              </a:ext>
            </a:extLst>
          </p:cNvPr>
          <p:cNvPicPr>
            <a:picLocks noChangeAspect="1"/>
          </p:cNvPicPr>
          <p:nvPr/>
        </p:nvPicPr>
        <p:blipFill rotWithShape="1">
          <a:blip r:embed="rId3"/>
          <a:srcRect b="21065"/>
          <a:stretch/>
        </p:blipFill>
        <p:spPr>
          <a:xfrm>
            <a:off x="1289248" y="1620504"/>
            <a:ext cx="9613501" cy="1739223"/>
          </a:xfrm>
          <a:prstGeom prst="rect">
            <a:avLst/>
          </a:prstGeom>
        </p:spPr>
      </p:pic>
      <p:sp>
        <p:nvSpPr>
          <p:cNvPr id="5" name="Title 1">
            <a:extLst>
              <a:ext uri="{FF2B5EF4-FFF2-40B4-BE49-F238E27FC236}">
                <a16:creationId xmlns:a16="http://schemas.microsoft.com/office/drawing/2014/main" id="{07121A10-2212-483F-AD13-800E3223507B}"/>
              </a:ext>
            </a:extLst>
          </p:cNvPr>
          <p:cNvSpPr>
            <a:spLocks noGrp="1"/>
          </p:cNvSpPr>
          <p:nvPr>
            <p:ph type="title"/>
          </p:nvPr>
        </p:nvSpPr>
        <p:spPr>
          <a:xfrm>
            <a:off x="838200" y="365125"/>
            <a:ext cx="10515600" cy="1325563"/>
          </a:xfrm>
        </p:spPr>
        <p:txBody>
          <a:bodyPr>
            <a:normAutofit/>
          </a:bodyPr>
          <a:lstStyle/>
          <a:p>
            <a:r>
              <a:rPr lang="en-US" dirty="0"/>
              <a:t>User Study Conducted in </a:t>
            </a:r>
            <a:r>
              <a:rPr lang="en-US" dirty="0" err="1"/>
              <a:t>Jupyter</a:t>
            </a:r>
            <a:r>
              <a:rPr lang="en-US" dirty="0"/>
              <a:t> Notebooks</a:t>
            </a:r>
          </a:p>
        </p:txBody>
      </p:sp>
      <p:pic>
        <p:nvPicPr>
          <p:cNvPr id="6" name="Picture 5">
            <a:extLst>
              <a:ext uri="{FF2B5EF4-FFF2-40B4-BE49-F238E27FC236}">
                <a16:creationId xmlns:a16="http://schemas.microsoft.com/office/drawing/2014/main" id="{45ABC730-C4B5-45C4-AB29-9DB1BF0E2DC7}"/>
              </a:ext>
            </a:extLst>
          </p:cNvPr>
          <p:cNvPicPr>
            <a:picLocks noChangeAspect="1"/>
          </p:cNvPicPr>
          <p:nvPr/>
        </p:nvPicPr>
        <p:blipFill rotWithShape="1">
          <a:blip r:embed="rId4"/>
          <a:srcRect t="688" b="62784"/>
          <a:stretch/>
        </p:blipFill>
        <p:spPr>
          <a:xfrm>
            <a:off x="634531" y="4822595"/>
            <a:ext cx="4986593" cy="1524000"/>
          </a:xfrm>
          <a:prstGeom prst="rect">
            <a:avLst/>
          </a:prstGeom>
        </p:spPr>
      </p:pic>
      <p:pic>
        <p:nvPicPr>
          <p:cNvPr id="8" name="Picture 7">
            <a:extLst>
              <a:ext uri="{FF2B5EF4-FFF2-40B4-BE49-F238E27FC236}">
                <a16:creationId xmlns:a16="http://schemas.microsoft.com/office/drawing/2014/main" id="{D813E616-6EAD-46F9-8B89-13005D1D9503}"/>
              </a:ext>
            </a:extLst>
          </p:cNvPr>
          <p:cNvPicPr>
            <a:picLocks noChangeAspect="1"/>
          </p:cNvPicPr>
          <p:nvPr/>
        </p:nvPicPr>
        <p:blipFill rotWithShape="1">
          <a:blip r:embed="rId3"/>
          <a:srcRect l="26450" t="76744" b="-1"/>
          <a:stretch/>
        </p:blipFill>
        <p:spPr>
          <a:xfrm>
            <a:off x="297542" y="3672115"/>
            <a:ext cx="8288977" cy="600712"/>
          </a:xfrm>
          <a:prstGeom prst="rect">
            <a:avLst/>
          </a:prstGeom>
        </p:spPr>
      </p:pic>
      <p:pic>
        <p:nvPicPr>
          <p:cNvPr id="2" name="Picture 1">
            <a:extLst>
              <a:ext uri="{FF2B5EF4-FFF2-40B4-BE49-F238E27FC236}">
                <a16:creationId xmlns:a16="http://schemas.microsoft.com/office/drawing/2014/main" id="{672CD08A-4E61-420E-B3E0-9C6E0C884BD9}"/>
              </a:ext>
            </a:extLst>
          </p:cNvPr>
          <p:cNvPicPr>
            <a:picLocks noChangeAspect="1"/>
          </p:cNvPicPr>
          <p:nvPr/>
        </p:nvPicPr>
        <p:blipFill>
          <a:blip r:embed="rId5"/>
          <a:stretch>
            <a:fillRect/>
          </a:stretch>
        </p:blipFill>
        <p:spPr>
          <a:xfrm>
            <a:off x="5950857" y="3575650"/>
            <a:ext cx="6035755" cy="3034060"/>
          </a:xfrm>
          <a:prstGeom prst="rect">
            <a:avLst/>
          </a:prstGeom>
        </p:spPr>
      </p:pic>
    </p:spTree>
    <p:extLst>
      <p:ext uri="{BB962C8B-B14F-4D97-AF65-F5344CB8AC3E}">
        <p14:creationId xmlns:p14="http://schemas.microsoft.com/office/powerpoint/2010/main" val="181028611"/>
      </p:ext>
    </p:extLst>
  </p:cSld>
  <p:clrMapOvr>
    <a:masterClrMapping/>
  </p:clrMapOvr>
  <mc:AlternateContent xmlns:mc="http://schemas.openxmlformats.org/markup-compatibility/2006" xmlns:p14="http://schemas.microsoft.com/office/powerpoint/2010/main">
    <mc:Choice Requires="p14">
      <p:transition spd="slow" p14:dur="2000" advTm="20045"/>
    </mc:Choice>
    <mc:Fallback xmlns="">
      <p:transition spd="slow" advTm="2004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43FDF-F6F3-4C82-B09A-03813228FFF4}"/>
              </a:ext>
            </a:extLst>
          </p:cNvPr>
          <p:cNvSpPr>
            <a:spLocks noGrp="1"/>
          </p:cNvSpPr>
          <p:nvPr>
            <p:ph type="title"/>
          </p:nvPr>
        </p:nvSpPr>
        <p:spPr/>
        <p:txBody>
          <a:bodyPr/>
          <a:lstStyle/>
          <a:p>
            <a:r>
              <a:rPr lang="en-US" dirty="0"/>
              <a:t>A trial-and-error process</a:t>
            </a:r>
          </a:p>
        </p:txBody>
      </p:sp>
      <p:sp>
        <p:nvSpPr>
          <p:cNvPr id="5" name="Content Placeholder 4">
            <a:extLst>
              <a:ext uri="{FF2B5EF4-FFF2-40B4-BE49-F238E27FC236}">
                <a16:creationId xmlns:a16="http://schemas.microsoft.com/office/drawing/2014/main" id="{711E2193-114A-4F5A-A721-E86C2FA326EE}"/>
              </a:ext>
            </a:extLst>
          </p:cNvPr>
          <p:cNvSpPr>
            <a:spLocks noGrp="1"/>
          </p:cNvSpPr>
          <p:nvPr>
            <p:ph idx="1"/>
          </p:nvPr>
        </p:nvSpPr>
        <p:spPr>
          <a:xfrm>
            <a:off x="838200" y="1825624"/>
            <a:ext cx="10515600" cy="481157"/>
          </a:xfrm>
        </p:spPr>
        <p:txBody>
          <a:bodyPr>
            <a:noAutofit/>
          </a:bodyPr>
          <a:lstStyle/>
          <a:p>
            <a:pPr marL="0" indent="0">
              <a:spcBef>
                <a:spcPts val="500"/>
              </a:spcBef>
              <a:buNone/>
            </a:pPr>
            <a:r>
              <a:rPr lang="en-US" sz="3200" dirty="0">
                <a:solidFill>
                  <a:schemeClr val="bg2">
                    <a:lumMod val="50000"/>
                  </a:schemeClr>
                </a:solidFill>
              </a:rPr>
              <a:t>Step 1: Design a candidate MDP</a:t>
            </a:r>
          </a:p>
        </p:txBody>
      </p:sp>
      <p:pic>
        <p:nvPicPr>
          <p:cNvPr id="7" name="Graphic 6">
            <a:extLst>
              <a:ext uri="{FF2B5EF4-FFF2-40B4-BE49-F238E27FC236}">
                <a16:creationId xmlns:a16="http://schemas.microsoft.com/office/drawing/2014/main" id="{55D99C08-F976-4AD4-BD24-D8576B8330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1828" y="1883644"/>
            <a:ext cx="3350484" cy="365116"/>
          </a:xfrm>
          <a:prstGeom prst="rect">
            <a:avLst/>
          </a:prstGeom>
        </p:spPr>
      </p:pic>
      <p:sp>
        <p:nvSpPr>
          <p:cNvPr id="6" name="Content Placeholder 4">
            <a:extLst>
              <a:ext uri="{FF2B5EF4-FFF2-40B4-BE49-F238E27FC236}">
                <a16:creationId xmlns:a16="http://schemas.microsoft.com/office/drawing/2014/main" id="{CEBDF2A7-D652-4B18-8F88-BB99C12E4F88}"/>
              </a:ext>
            </a:extLst>
          </p:cNvPr>
          <p:cNvSpPr txBox="1">
            <a:spLocks/>
          </p:cNvSpPr>
          <p:nvPr/>
        </p:nvSpPr>
        <p:spPr>
          <a:xfrm>
            <a:off x="838200" y="2864715"/>
            <a:ext cx="10515600" cy="4811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Font typeface="Arial" panose="020B0604020202020204" pitchFamily="34" charset="0"/>
              <a:buNone/>
            </a:pPr>
            <a:r>
              <a:rPr lang="en-US" sz="3200" dirty="0">
                <a:solidFill>
                  <a:schemeClr val="bg2">
                    <a:lumMod val="50000"/>
                  </a:schemeClr>
                </a:solidFill>
              </a:rPr>
              <a:t>Step 2: Pick an RL algorithm for testing </a:t>
            </a:r>
          </a:p>
        </p:txBody>
      </p:sp>
      <p:sp>
        <p:nvSpPr>
          <p:cNvPr id="8" name="Content Placeholder 4">
            <a:extLst>
              <a:ext uri="{FF2B5EF4-FFF2-40B4-BE49-F238E27FC236}">
                <a16:creationId xmlns:a16="http://schemas.microsoft.com/office/drawing/2014/main" id="{3AC762D0-0336-4FF6-9950-364854E2F795}"/>
              </a:ext>
            </a:extLst>
          </p:cNvPr>
          <p:cNvSpPr txBox="1">
            <a:spLocks/>
          </p:cNvSpPr>
          <p:nvPr/>
        </p:nvSpPr>
        <p:spPr>
          <a:xfrm>
            <a:off x="838200" y="3903806"/>
            <a:ext cx="10515600" cy="4811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Font typeface="Arial" panose="020B0604020202020204" pitchFamily="34" charset="0"/>
              <a:buNone/>
            </a:pPr>
            <a:r>
              <a:rPr lang="en-US" sz="3200" dirty="0"/>
              <a:t>Step 3: Learn a policy </a:t>
            </a:r>
          </a:p>
        </p:txBody>
      </p:sp>
      <p:pic>
        <p:nvPicPr>
          <p:cNvPr id="3" name="Graphic 2">
            <a:extLst>
              <a:ext uri="{FF2B5EF4-FFF2-40B4-BE49-F238E27FC236}">
                <a16:creationId xmlns:a16="http://schemas.microsoft.com/office/drawing/2014/main" id="{3DF5CDAB-C655-4334-9475-5BD5ADC5D0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85857" y="3947822"/>
            <a:ext cx="1110143" cy="425161"/>
          </a:xfrm>
          <a:prstGeom prst="rect">
            <a:avLst/>
          </a:prstGeom>
        </p:spPr>
      </p:pic>
    </p:spTree>
    <p:extLst>
      <p:ext uri="{BB962C8B-B14F-4D97-AF65-F5344CB8AC3E}">
        <p14:creationId xmlns:p14="http://schemas.microsoft.com/office/powerpoint/2010/main" val="693492049"/>
      </p:ext>
    </p:extLst>
  </p:cSld>
  <p:clrMapOvr>
    <a:masterClrMapping/>
  </p:clrMapOvr>
  <mc:AlternateContent xmlns:mc="http://schemas.openxmlformats.org/markup-compatibility/2006" xmlns:p14="http://schemas.microsoft.com/office/powerpoint/2010/main">
    <mc:Choice Requires="p14">
      <p:transition spd="slow" p14:dur="2000" advTm="4012"/>
    </mc:Choice>
    <mc:Fallback xmlns="">
      <p:transition spd="slow" advTm="4012"/>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1BFA-0DA9-4D05-8E41-26D3DCE59135}"/>
              </a:ext>
            </a:extLst>
          </p:cNvPr>
          <p:cNvSpPr>
            <a:spLocks noGrp="1"/>
          </p:cNvSpPr>
          <p:nvPr>
            <p:ph type="title"/>
          </p:nvPr>
        </p:nvSpPr>
        <p:spPr/>
        <p:txBody>
          <a:bodyPr>
            <a:normAutofit/>
          </a:bodyPr>
          <a:lstStyle/>
          <a:p>
            <a:r>
              <a:rPr lang="en-US" dirty="0"/>
              <a:t>Experts Overfit Reward Functions, too </a:t>
            </a:r>
          </a:p>
        </p:txBody>
      </p:sp>
      <p:sp>
        <p:nvSpPr>
          <p:cNvPr id="7" name="Google Shape;72;p14">
            <a:extLst>
              <a:ext uri="{FF2B5EF4-FFF2-40B4-BE49-F238E27FC236}">
                <a16:creationId xmlns:a16="http://schemas.microsoft.com/office/drawing/2014/main" id="{0B0B7DB5-9F22-4AB4-9E26-8D0DE1F20FE4}"/>
              </a:ext>
            </a:extLst>
          </p:cNvPr>
          <p:cNvSpPr txBox="1"/>
          <p:nvPr/>
        </p:nvSpPr>
        <p:spPr>
          <a:xfrm>
            <a:off x="6568576" y="2182934"/>
            <a:ext cx="5209310" cy="3306331"/>
          </a:xfrm>
          <a:prstGeom prst="rect">
            <a:avLst/>
          </a:prstGeom>
          <a:noFill/>
          <a:ln>
            <a:noFill/>
          </a:ln>
        </p:spPr>
        <p:txBody>
          <a:bodyPr spcFirstLastPara="1" wrap="square" lIns="121900" tIns="121900" rIns="121900" bIns="121900" anchor="ctr" anchorCtr="0">
            <a:noAutofit/>
          </a:bodyPr>
          <a:lstStyle/>
          <a:p>
            <a:r>
              <a:rPr lang="en-US" sz="2800" dirty="0">
                <a:ea typeface="Spectral"/>
                <a:cs typeface="Spectral"/>
                <a:sym typeface="Spectral"/>
              </a:rPr>
              <a:t>User P20 first tried a reward function </a:t>
            </a:r>
            <a:r>
              <a:rPr lang="en-US" sz="2800" dirty="0"/>
              <a:t>which achieved M=138,092 with DDQN. </a:t>
            </a:r>
          </a:p>
          <a:p>
            <a:endParaRPr lang="en-US" sz="2800" dirty="0"/>
          </a:p>
          <a:p>
            <a:r>
              <a:rPr lang="en-US" sz="2800" dirty="0"/>
              <a:t>They ultimately selected a different reward function, which achieved M=1,031 with DDQN. </a:t>
            </a:r>
            <a:r>
              <a:rPr lang="en-US" sz="2800" dirty="0">
                <a:ea typeface="Spectral"/>
                <a:cs typeface="Spectral"/>
                <a:sym typeface="Spectral"/>
              </a:rPr>
              <a:t> </a:t>
            </a:r>
          </a:p>
        </p:txBody>
      </p:sp>
    </p:spTree>
    <p:extLst>
      <p:ext uri="{BB962C8B-B14F-4D97-AF65-F5344CB8AC3E}">
        <p14:creationId xmlns:p14="http://schemas.microsoft.com/office/powerpoint/2010/main" val="2940734715"/>
      </p:ext>
    </p:extLst>
  </p:cSld>
  <p:clrMapOvr>
    <a:masterClrMapping/>
  </p:clrMapOvr>
  <mc:AlternateContent xmlns:mc="http://schemas.openxmlformats.org/markup-compatibility/2006" xmlns:p14="http://schemas.microsoft.com/office/powerpoint/2010/main">
    <mc:Choice Requires="p14">
      <p:transition spd="slow" p14:dur="2000" advTm="27735"/>
    </mc:Choice>
    <mc:Fallback xmlns="">
      <p:transition spd="slow" advTm="27735"/>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81FDD44-E229-4E27-BDBD-C7C9277765AA}"/>
              </a:ext>
            </a:extLst>
          </p:cNvPr>
          <p:cNvSpPr/>
          <p:nvPr/>
        </p:nvSpPr>
        <p:spPr>
          <a:xfrm>
            <a:off x="838200" y="3115753"/>
            <a:ext cx="5022273" cy="1399309"/>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31BFA-0DA9-4D05-8E41-26D3DCE59135}"/>
              </a:ext>
            </a:extLst>
          </p:cNvPr>
          <p:cNvSpPr>
            <a:spLocks noGrp="1"/>
          </p:cNvSpPr>
          <p:nvPr>
            <p:ph type="title"/>
          </p:nvPr>
        </p:nvSpPr>
        <p:spPr/>
        <p:txBody>
          <a:bodyPr>
            <a:normAutofit/>
          </a:bodyPr>
          <a:lstStyle/>
          <a:p>
            <a:r>
              <a:rPr lang="en-US" dirty="0"/>
              <a:t>Experts Overfit Reward Functions, too </a:t>
            </a:r>
          </a:p>
        </p:txBody>
      </p:sp>
      <p:sp>
        <p:nvSpPr>
          <p:cNvPr id="5" name="Google Shape;72;p14">
            <a:extLst>
              <a:ext uri="{FF2B5EF4-FFF2-40B4-BE49-F238E27FC236}">
                <a16:creationId xmlns:a16="http://schemas.microsoft.com/office/drawing/2014/main" id="{F0A0080E-1066-44A7-B59F-D0BBCEB39398}"/>
              </a:ext>
            </a:extLst>
          </p:cNvPr>
          <p:cNvSpPr txBox="1"/>
          <p:nvPr/>
        </p:nvSpPr>
        <p:spPr>
          <a:xfrm>
            <a:off x="962891" y="3192386"/>
            <a:ext cx="4752108" cy="1212273"/>
          </a:xfrm>
          <a:prstGeom prst="rect">
            <a:avLst/>
          </a:prstGeom>
          <a:noFill/>
          <a:ln>
            <a:noFill/>
          </a:ln>
        </p:spPr>
        <p:txBody>
          <a:bodyPr spcFirstLastPara="1" wrap="square" lIns="121900" tIns="121900" rIns="121900" bIns="121900" anchor="ctr" anchorCtr="0">
            <a:noAutofit/>
          </a:bodyPr>
          <a:lstStyle/>
          <a:p>
            <a:pPr algn="ctr"/>
            <a:r>
              <a:rPr lang="en-US" sz="4200" b="1" dirty="0">
                <a:ea typeface="Spectral"/>
                <a:cs typeface="Spectral"/>
                <a:sym typeface="Spectral"/>
              </a:rPr>
              <a:t>68% </a:t>
            </a:r>
            <a:r>
              <a:rPr lang="en-US" sz="4200" dirty="0">
                <a:ea typeface="Spectral"/>
                <a:cs typeface="Spectral"/>
                <a:sym typeface="Spectral"/>
              </a:rPr>
              <a:t>of users overfit reward functions </a:t>
            </a:r>
          </a:p>
        </p:txBody>
      </p:sp>
      <p:sp>
        <p:nvSpPr>
          <p:cNvPr id="7" name="Google Shape;72;p14">
            <a:extLst>
              <a:ext uri="{FF2B5EF4-FFF2-40B4-BE49-F238E27FC236}">
                <a16:creationId xmlns:a16="http://schemas.microsoft.com/office/drawing/2014/main" id="{0B0B7DB5-9F22-4AB4-9E26-8D0DE1F20FE4}"/>
              </a:ext>
            </a:extLst>
          </p:cNvPr>
          <p:cNvSpPr txBox="1"/>
          <p:nvPr/>
        </p:nvSpPr>
        <p:spPr>
          <a:xfrm>
            <a:off x="6568576" y="2182934"/>
            <a:ext cx="5209310" cy="3306331"/>
          </a:xfrm>
          <a:prstGeom prst="rect">
            <a:avLst/>
          </a:prstGeom>
          <a:noFill/>
          <a:ln>
            <a:noFill/>
          </a:ln>
        </p:spPr>
        <p:txBody>
          <a:bodyPr spcFirstLastPara="1" wrap="square" lIns="121900" tIns="121900" rIns="121900" bIns="121900" anchor="ctr" anchorCtr="0">
            <a:noAutofit/>
          </a:bodyPr>
          <a:lstStyle/>
          <a:p>
            <a:r>
              <a:rPr lang="en-US" sz="2800" dirty="0">
                <a:ea typeface="Spectral"/>
                <a:cs typeface="Spectral"/>
                <a:sym typeface="Spectral"/>
              </a:rPr>
              <a:t>User P20 first tried a reward function </a:t>
            </a:r>
            <a:r>
              <a:rPr lang="en-US" sz="2800" dirty="0"/>
              <a:t>which achieved M=138,092 with DDQN. </a:t>
            </a:r>
          </a:p>
          <a:p>
            <a:endParaRPr lang="en-US" sz="2800" dirty="0"/>
          </a:p>
          <a:p>
            <a:r>
              <a:rPr lang="en-US" sz="2800" dirty="0"/>
              <a:t>They ultimately selected a different reward function, which achieved M=1,031 with DDQN. </a:t>
            </a:r>
            <a:r>
              <a:rPr lang="en-US" sz="2800" dirty="0">
                <a:ea typeface="Spectral"/>
                <a:cs typeface="Spectral"/>
                <a:sym typeface="Spectral"/>
              </a:rPr>
              <a:t> </a:t>
            </a:r>
          </a:p>
        </p:txBody>
      </p:sp>
    </p:spTree>
    <p:extLst>
      <p:ext uri="{BB962C8B-B14F-4D97-AF65-F5344CB8AC3E}">
        <p14:creationId xmlns:p14="http://schemas.microsoft.com/office/powerpoint/2010/main" val="320829594"/>
      </p:ext>
    </p:extLst>
  </p:cSld>
  <p:clrMapOvr>
    <a:masterClrMapping/>
  </p:clrMapOvr>
  <mc:AlternateContent xmlns:mc="http://schemas.openxmlformats.org/markup-compatibility/2006" xmlns:p14="http://schemas.microsoft.com/office/powerpoint/2010/main">
    <mc:Choice Requires="p14">
      <p:transition spd="slow" p14:dur="2000" advTm="27735"/>
    </mc:Choice>
    <mc:Fallback xmlns="">
      <p:transition spd="slow" advTm="27735"/>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Experts are currently bad at writing reward functions. </a:t>
            </a:r>
          </a:p>
        </p:txBody>
      </p:sp>
      <p:sp>
        <p:nvSpPr>
          <p:cNvPr id="2" name="Rectangle 1">
            <a:extLst>
              <a:ext uri="{FF2B5EF4-FFF2-40B4-BE49-F238E27FC236}">
                <a16:creationId xmlns:a16="http://schemas.microsoft.com/office/drawing/2014/main" id="{507E9825-EC52-4A68-A5DD-BB7B85030B85}"/>
              </a:ext>
            </a:extLst>
          </p:cNvPr>
          <p:cNvSpPr/>
          <p:nvPr/>
        </p:nvSpPr>
        <p:spPr>
          <a:xfrm>
            <a:off x="1032162" y="4655126"/>
            <a:ext cx="540327" cy="60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EC3593-9B7B-4534-BD5D-483CC7810CB0}"/>
              </a:ext>
            </a:extLst>
          </p:cNvPr>
          <p:cNvSpPr/>
          <p:nvPr/>
        </p:nvSpPr>
        <p:spPr>
          <a:xfrm>
            <a:off x="10605653" y="1385453"/>
            <a:ext cx="540327" cy="60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992575-9645-4876-98F9-A6C7940DE8C4}"/>
              </a:ext>
            </a:extLst>
          </p:cNvPr>
          <p:cNvSpPr/>
          <p:nvPr/>
        </p:nvSpPr>
        <p:spPr>
          <a:xfrm>
            <a:off x="4333008" y="1565561"/>
            <a:ext cx="540327" cy="60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1AE79F2-0273-4E08-B20B-28B6687C5A0A}"/>
              </a:ext>
            </a:extLst>
          </p:cNvPr>
          <p:cNvSpPr/>
          <p:nvPr/>
        </p:nvSpPr>
        <p:spPr>
          <a:xfrm>
            <a:off x="7369611" y="4856020"/>
            <a:ext cx="540327" cy="60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049629"/>
      </p:ext>
    </p:extLst>
  </p:cSld>
  <p:clrMapOvr>
    <a:masterClrMapping/>
  </p:clrMapOvr>
  <mc:AlternateContent xmlns:mc="http://schemas.openxmlformats.org/markup-compatibility/2006" xmlns:p14="http://schemas.microsoft.com/office/powerpoint/2010/main">
    <mc:Choice Requires="p14">
      <p:transition spd="slow" p14:dur="2000" advTm="29199"/>
    </mc:Choice>
    <mc:Fallback xmlns="">
      <p:transition spd="slow" advTm="29199"/>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Experts are currently bad at writing reward functions. </a:t>
            </a:r>
          </a:p>
        </p:txBody>
      </p:sp>
      <p:sp>
        <p:nvSpPr>
          <p:cNvPr id="2" name="Rectangle 1">
            <a:extLst>
              <a:ext uri="{FF2B5EF4-FFF2-40B4-BE49-F238E27FC236}">
                <a16:creationId xmlns:a16="http://schemas.microsoft.com/office/drawing/2014/main" id="{507E9825-EC52-4A68-A5DD-BB7B85030B85}"/>
              </a:ext>
            </a:extLst>
          </p:cNvPr>
          <p:cNvSpPr/>
          <p:nvPr/>
        </p:nvSpPr>
        <p:spPr>
          <a:xfrm>
            <a:off x="1032162" y="4655126"/>
            <a:ext cx="540327" cy="60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EC3593-9B7B-4534-BD5D-483CC7810CB0}"/>
              </a:ext>
            </a:extLst>
          </p:cNvPr>
          <p:cNvSpPr/>
          <p:nvPr/>
        </p:nvSpPr>
        <p:spPr>
          <a:xfrm>
            <a:off x="10605653" y="1385453"/>
            <a:ext cx="540327" cy="60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72;p14">
            <a:extLst>
              <a:ext uri="{FF2B5EF4-FFF2-40B4-BE49-F238E27FC236}">
                <a16:creationId xmlns:a16="http://schemas.microsoft.com/office/drawing/2014/main" id="{9FFBEC8F-7AEF-4AAE-9220-42925355C983}"/>
              </a:ext>
            </a:extLst>
          </p:cNvPr>
          <p:cNvSpPr txBox="1"/>
          <p:nvPr/>
        </p:nvSpPr>
        <p:spPr>
          <a:xfrm>
            <a:off x="79665" y="5271653"/>
            <a:ext cx="5576454" cy="803565"/>
          </a:xfrm>
          <a:prstGeom prst="rect">
            <a:avLst/>
          </a:prstGeom>
          <a:noFill/>
          <a:ln>
            <a:noFill/>
          </a:ln>
        </p:spPr>
        <p:txBody>
          <a:bodyPr spcFirstLastPara="1" wrap="square" lIns="121900" tIns="121900" rIns="121900" bIns="121900" anchor="t" anchorCtr="0">
            <a:noAutofit/>
          </a:bodyPr>
          <a:lstStyle/>
          <a:p>
            <a:pPr algn="ctr"/>
            <a:r>
              <a:rPr lang="en-US" sz="4400" baseline="-25000" dirty="0">
                <a:ea typeface="Spectral"/>
                <a:cs typeface="Spectral"/>
                <a:sym typeface="Spectral"/>
              </a:rPr>
              <a:t>Hard configuration</a:t>
            </a:r>
          </a:p>
          <a:p>
            <a:pPr algn="ctr"/>
            <a:r>
              <a:rPr lang="en-US" sz="4400" baseline="-25000" dirty="0">
                <a:ea typeface="Spectral"/>
                <a:cs typeface="Spectral"/>
                <a:sym typeface="Spectral"/>
              </a:rPr>
              <a:t>(15 steps between water &amp; food)</a:t>
            </a:r>
          </a:p>
        </p:txBody>
      </p:sp>
      <p:pic>
        <p:nvPicPr>
          <p:cNvPr id="13" name="Picture 12">
            <a:extLst>
              <a:ext uri="{FF2B5EF4-FFF2-40B4-BE49-F238E27FC236}">
                <a16:creationId xmlns:a16="http://schemas.microsoft.com/office/drawing/2014/main" id="{16E0B0C3-770E-4643-9F0B-6FFE91731C43}"/>
              </a:ext>
            </a:extLst>
          </p:cNvPr>
          <p:cNvPicPr>
            <a:picLocks noChangeAspect="1"/>
          </p:cNvPicPr>
          <p:nvPr/>
        </p:nvPicPr>
        <p:blipFill rotWithShape="1">
          <a:blip r:embed="rId3">
            <a:extLst>
              <a:ext uri="{28A0092B-C50C-407E-A947-70E740481C1C}">
                <a14:useLocalDpi xmlns:a14="http://schemas.microsoft.com/office/drawing/2010/main" val="0"/>
              </a:ext>
            </a:extLst>
          </a:blip>
          <a:srcRect l="14560" t="14521" r="14720" b="14596"/>
          <a:stretch/>
        </p:blipFill>
        <p:spPr>
          <a:xfrm>
            <a:off x="838200" y="1396323"/>
            <a:ext cx="4194463" cy="4204105"/>
          </a:xfrm>
          <a:prstGeom prst="rect">
            <a:avLst/>
          </a:prstGeom>
        </p:spPr>
      </p:pic>
      <p:sp>
        <p:nvSpPr>
          <p:cNvPr id="14" name="Rectangle 13">
            <a:extLst>
              <a:ext uri="{FF2B5EF4-FFF2-40B4-BE49-F238E27FC236}">
                <a16:creationId xmlns:a16="http://schemas.microsoft.com/office/drawing/2014/main" id="{C6992575-9645-4876-98F9-A6C7940DE8C4}"/>
              </a:ext>
            </a:extLst>
          </p:cNvPr>
          <p:cNvSpPr/>
          <p:nvPr/>
        </p:nvSpPr>
        <p:spPr>
          <a:xfrm>
            <a:off x="4333008" y="1565561"/>
            <a:ext cx="540327" cy="60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4774055-B173-45DF-BD15-FD455778D782}"/>
              </a:ext>
            </a:extLst>
          </p:cNvPr>
          <p:cNvPicPr>
            <a:picLocks noChangeAspect="1"/>
          </p:cNvPicPr>
          <p:nvPr/>
        </p:nvPicPr>
        <p:blipFill rotWithShape="1">
          <a:blip r:embed="rId3">
            <a:extLst>
              <a:ext uri="{28A0092B-C50C-407E-A947-70E740481C1C}">
                <a14:useLocalDpi xmlns:a14="http://schemas.microsoft.com/office/drawing/2010/main" val="0"/>
              </a:ext>
            </a:extLst>
          </a:blip>
          <a:srcRect l="73604" t="18192" r="17636" b="72931"/>
          <a:stretch/>
        </p:blipFill>
        <p:spPr>
          <a:xfrm>
            <a:off x="1052944" y="1617033"/>
            <a:ext cx="519546" cy="526474"/>
          </a:xfrm>
          <a:prstGeom prst="rect">
            <a:avLst/>
          </a:prstGeom>
        </p:spPr>
      </p:pic>
      <p:sp>
        <p:nvSpPr>
          <p:cNvPr id="16" name="Google Shape;72;p14">
            <a:extLst>
              <a:ext uri="{FF2B5EF4-FFF2-40B4-BE49-F238E27FC236}">
                <a16:creationId xmlns:a16="http://schemas.microsoft.com/office/drawing/2014/main" id="{E7A218C4-4F09-4450-BB05-26EAB117CCBD}"/>
              </a:ext>
            </a:extLst>
          </p:cNvPr>
          <p:cNvSpPr txBox="1"/>
          <p:nvPr/>
        </p:nvSpPr>
        <p:spPr>
          <a:xfrm>
            <a:off x="6535881" y="5271653"/>
            <a:ext cx="5576454" cy="803565"/>
          </a:xfrm>
          <a:prstGeom prst="rect">
            <a:avLst/>
          </a:prstGeom>
          <a:noFill/>
          <a:ln>
            <a:noFill/>
          </a:ln>
        </p:spPr>
        <p:txBody>
          <a:bodyPr spcFirstLastPara="1" wrap="square" lIns="121900" tIns="121900" rIns="121900" bIns="121900" anchor="t" anchorCtr="0">
            <a:noAutofit/>
          </a:bodyPr>
          <a:lstStyle/>
          <a:p>
            <a:pPr algn="ctr"/>
            <a:r>
              <a:rPr lang="en-US" sz="4400" baseline="-25000" dirty="0">
                <a:ea typeface="Spectral"/>
                <a:cs typeface="Spectral"/>
                <a:sym typeface="Spectral"/>
              </a:rPr>
              <a:t>Easy configuration</a:t>
            </a:r>
          </a:p>
          <a:p>
            <a:pPr algn="ctr"/>
            <a:r>
              <a:rPr lang="en-US" sz="4400" baseline="-25000" dirty="0">
                <a:ea typeface="Spectral"/>
                <a:cs typeface="Spectral"/>
                <a:sym typeface="Spectral"/>
              </a:rPr>
              <a:t>(5 steps between water &amp; food)</a:t>
            </a:r>
          </a:p>
        </p:txBody>
      </p:sp>
      <p:pic>
        <p:nvPicPr>
          <p:cNvPr id="17" name="Picture 16">
            <a:extLst>
              <a:ext uri="{FF2B5EF4-FFF2-40B4-BE49-F238E27FC236}">
                <a16:creationId xmlns:a16="http://schemas.microsoft.com/office/drawing/2014/main" id="{E3D40A7A-A7F7-4A9B-BE2B-3ECF4D1C95E1}"/>
              </a:ext>
            </a:extLst>
          </p:cNvPr>
          <p:cNvPicPr>
            <a:picLocks noChangeAspect="1"/>
          </p:cNvPicPr>
          <p:nvPr/>
        </p:nvPicPr>
        <p:blipFill rotWithShape="1">
          <a:blip r:embed="rId3">
            <a:extLst>
              <a:ext uri="{28A0092B-C50C-407E-A947-70E740481C1C}">
                <a14:useLocalDpi xmlns:a14="http://schemas.microsoft.com/office/drawing/2010/main" val="0"/>
              </a:ext>
            </a:extLst>
          </a:blip>
          <a:srcRect l="14560" t="14521" r="14720" b="14596"/>
          <a:stretch/>
        </p:blipFill>
        <p:spPr>
          <a:xfrm>
            <a:off x="7159339" y="1396323"/>
            <a:ext cx="4194463" cy="4204105"/>
          </a:xfrm>
          <a:prstGeom prst="rect">
            <a:avLst/>
          </a:prstGeom>
        </p:spPr>
      </p:pic>
      <p:sp>
        <p:nvSpPr>
          <p:cNvPr id="18" name="Rectangle 17">
            <a:extLst>
              <a:ext uri="{FF2B5EF4-FFF2-40B4-BE49-F238E27FC236}">
                <a16:creationId xmlns:a16="http://schemas.microsoft.com/office/drawing/2014/main" id="{01AE79F2-0273-4E08-B20B-28B6687C5A0A}"/>
              </a:ext>
            </a:extLst>
          </p:cNvPr>
          <p:cNvSpPr/>
          <p:nvPr/>
        </p:nvSpPr>
        <p:spPr>
          <a:xfrm>
            <a:off x="7369611" y="4856020"/>
            <a:ext cx="540327" cy="60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C4D915E-98D6-49ED-AE4F-B444D8FDCB48}"/>
              </a:ext>
            </a:extLst>
          </p:cNvPr>
          <p:cNvPicPr>
            <a:picLocks noChangeAspect="1"/>
          </p:cNvPicPr>
          <p:nvPr/>
        </p:nvPicPr>
        <p:blipFill rotWithShape="1">
          <a:blip r:embed="rId3">
            <a:extLst>
              <a:ext uri="{28A0092B-C50C-407E-A947-70E740481C1C}">
                <a14:useLocalDpi xmlns:a14="http://schemas.microsoft.com/office/drawing/2010/main" val="0"/>
              </a:ext>
            </a:extLst>
          </a:blip>
          <a:srcRect l="19482" t="72480" r="74226" b="18336"/>
          <a:stretch/>
        </p:blipFill>
        <p:spPr>
          <a:xfrm>
            <a:off x="10742341" y="4866891"/>
            <a:ext cx="373145" cy="544717"/>
          </a:xfrm>
          <a:prstGeom prst="rect">
            <a:avLst/>
          </a:prstGeom>
        </p:spPr>
      </p:pic>
    </p:spTree>
    <p:extLst>
      <p:ext uri="{BB962C8B-B14F-4D97-AF65-F5344CB8AC3E}">
        <p14:creationId xmlns:p14="http://schemas.microsoft.com/office/powerpoint/2010/main" val="3929935385"/>
      </p:ext>
    </p:extLst>
  </p:cSld>
  <p:clrMapOvr>
    <a:masterClrMapping/>
  </p:clrMapOvr>
  <mc:AlternateContent xmlns:mc="http://schemas.openxmlformats.org/markup-compatibility/2006" xmlns:p14="http://schemas.microsoft.com/office/powerpoint/2010/main">
    <mc:Choice Requires="p14">
      <p:transition spd="slow" p14:dur="2000" advTm="29199"/>
    </mc:Choice>
    <mc:Fallback xmlns="">
      <p:transition spd="slow" advTm="29199"/>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Experts are currently bad at writing reward functions. </a:t>
            </a:r>
          </a:p>
        </p:txBody>
      </p:sp>
      <p:sp>
        <p:nvSpPr>
          <p:cNvPr id="8" name="Google Shape;72;p14">
            <a:extLst>
              <a:ext uri="{FF2B5EF4-FFF2-40B4-BE49-F238E27FC236}">
                <a16:creationId xmlns:a16="http://schemas.microsoft.com/office/drawing/2014/main" id="{C167AFC1-AE29-479C-A140-A41B7735C956}"/>
              </a:ext>
            </a:extLst>
          </p:cNvPr>
          <p:cNvSpPr txBox="1"/>
          <p:nvPr/>
        </p:nvSpPr>
        <p:spPr>
          <a:xfrm>
            <a:off x="5384010" y="1051479"/>
            <a:ext cx="5969790" cy="5231558"/>
          </a:xfrm>
          <a:prstGeom prst="rect">
            <a:avLst/>
          </a:prstGeom>
          <a:noFill/>
          <a:ln>
            <a:noFill/>
          </a:ln>
        </p:spPr>
        <p:txBody>
          <a:bodyPr spcFirstLastPara="1" wrap="square" lIns="121900" tIns="121900" rIns="121900" bIns="121900" anchor="ctr" anchorCtr="0">
            <a:noAutofit/>
          </a:bodyPr>
          <a:lstStyle/>
          <a:p>
            <a:r>
              <a:rPr lang="en-US" sz="4400" baseline="-25000" dirty="0">
                <a:ea typeface="Spectral"/>
                <a:cs typeface="Spectral"/>
                <a:sym typeface="Spectral"/>
              </a:rPr>
              <a:t>53% of RL experts wrote reward functions which </a:t>
            </a:r>
            <a:r>
              <a:rPr lang="en-US" sz="4400" b="1" baseline="-25000" dirty="0">
                <a:ea typeface="Spectral"/>
                <a:cs typeface="Spectral"/>
                <a:sym typeface="Spectral"/>
              </a:rPr>
              <a:t>failed to encode the task</a:t>
            </a:r>
            <a:r>
              <a:rPr lang="en-US" sz="4400" baseline="-25000" dirty="0">
                <a:ea typeface="Spectral"/>
                <a:cs typeface="Spectral"/>
                <a:sym typeface="Spectral"/>
              </a:rPr>
              <a:t> in the hard case.</a:t>
            </a:r>
          </a:p>
          <a:p>
            <a:endParaRPr lang="en-US" sz="4400" baseline="-25000" dirty="0">
              <a:ea typeface="Spectral"/>
              <a:cs typeface="Spectral"/>
              <a:sym typeface="Spectral"/>
            </a:endParaRPr>
          </a:p>
          <a:p>
            <a:endParaRPr lang="en-US" sz="4400" baseline="-25000" dirty="0">
              <a:ea typeface="Spectral"/>
              <a:cs typeface="Spectral"/>
              <a:sym typeface="Spectral"/>
            </a:endParaRPr>
          </a:p>
          <a:p>
            <a:endParaRPr lang="en-US" sz="4400" baseline="-25000" dirty="0">
              <a:ea typeface="Spectral"/>
              <a:cs typeface="Spectral"/>
              <a:sym typeface="Spectral"/>
            </a:endParaRPr>
          </a:p>
          <a:p>
            <a:r>
              <a:rPr lang="en-US" sz="4400" baseline="-25000" dirty="0">
                <a:ea typeface="Spectral"/>
                <a:cs typeface="Spectral"/>
                <a:sym typeface="Spectral"/>
              </a:rPr>
              <a:t> </a:t>
            </a:r>
          </a:p>
        </p:txBody>
      </p:sp>
      <p:sp>
        <p:nvSpPr>
          <p:cNvPr id="10" name="Rectangle 9">
            <a:extLst>
              <a:ext uri="{FF2B5EF4-FFF2-40B4-BE49-F238E27FC236}">
                <a16:creationId xmlns:a16="http://schemas.microsoft.com/office/drawing/2014/main" id="{926B1324-5C66-4442-8CAE-5CA61E2443BF}"/>
              </a:ext>
            </a:extLst>
          </p:cNvPr>
          <p:cNvSpPr/>
          <p:nvPr/>
        </p:nvSpPr>
        <p:spPr>
          <a:xfrm>
            <a:off x="1032162" y="4655126"/>
            <a:ext cx="540327" cy="60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7BCAAF-297E-4DE1-B718-53BDFE3F63E6}"/>
              </a:ext>
            </a:extLst>
          </p:cNvPr>
          <p:cNvSpPr/>
          <p:nvPr/>
        </p:nvSpPr>
        <p:spPr>
          <a:xfrm>
            <a:off x="4229099" y="1396323"/>
            <a:ext cx="540327" cy="60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72;p14">
            <a:extLst>
              <a:ext uri="{FF2B5EF4-FFF2-40B4-BE49-F238E27FC236}">
                <a16:creationId xmlns:a16="http://schemas.microsoft.com/office/drawing/2014/main" id="{E6C39F15-2EC4-49FF-A7B2-B8B157B8F97C}"/>
              </a:ext>
            </a:extLst>
          </p:cNvPr>
          <p:cNvSpPr txBox="1"/>
          <p:nvPr/>
        </p:nvSpPr>
        <p:spPr>
          <a:xfrm>
            <a:off x="79665" y="5271653"/>
            <a:ext cx="5576454" cy="803565"/>
          </a:xfrm>
          <a:prstGeom prst="rect">
            <a:avLst/>
          </a:prstGeom>
          <a:noFill/>
          <a:ln>
            <a:noFill/>
          </a:ln>
        </p:spPr>
        <p:txBody>
          <a:bodyPr spcFirstLastPara="1" wrap="square" lIns="121900" tIns="121900" rIns="121900" bIns="121900" anchor="t" anchorCtr="0">
            <a:noAutofit/>
          </a:bodyPr>
          <a:lstStyle/>
          <a:p>
            <a:pPr algn="ctr"/>
            <a:r>
              <a:rPr lang="en-US" sz="4400" baseline="-25000" dirty="0">
                <a:ea typeface="Spectral"/>
                <a:cs typeface="Spectral"/>
                <a:sym typeface="Spectral"/>
              </a:rPr>
              <a:t>Hard configuration</a:t>
            </a:r>
          </a:p>
          <a:p>
            <a:pPr algn="ctr"/>
            <a:r>
              <a:rPr lang="en-US" sz="4400" baseline="-25000" dirty="0">
                <a:ea typeface="Spectral"/>
                <a:cs typeface="Spectral"/>
                <a:sym typeface="Spectral"/>
              </a:rPr>
              <a:t>(15 steps between water &amp; food)</a:t>
            </a:r>
          </a:p>
        </p:txBody>
      </p:sp>
      <p:pic>
        <p:nvPicPr>
          <p:cNvPr id="15" name="Picture 14">
            <a:extLst>
              <a:ext uri="{FF2B5EF4-FFF2-40B4-BE49-F238E27FC236}">
                <a16:creationId xmlns:a16="http://schemas.microsoft.com/office/drawing/2014/main" id="{086165F8-FB15-418C-835E-B3E4526F7B8D}"/>
              </a:ext>
            </a:extLst>
          </p:cNvPr>
          <p:cNvPicPr>
            <a:picLocks noChangeAspect="1"/>
          </p:cNvPicPr>
          <p:nvPr/>
        </p:nvPicPr>
        <p:blipFill rotWithShape="1">
          <a:blip r:embed="rId3">
            <a:extLst>
              <a:ext uri="{28A0092B-C50C-407E-A947-70E740481C1C}">
                <a14:useLocalDpi xmlns:a14="http://schemas.microsoft.com/office/drawing/2010/main" val="0"/>
              </a:ext>
            </a:extLst>
          </a:blip>
          <a:srcRect l="14560" t="14521" r="14720" b="14596"/>
          <a:stretch/>
        </p:blipFill>
        <p:spPr>
          <a:xfrm>
            <a:off x="838200" y="1396323"/>
            <a:ext cx="4194463" cy="4204105"/>
          </a:xfrm>
          <a:prstGeom prst="rect">
            <a:avLst/>
          </a:prstGeom>
        </p:spPr>
      </p:pic>
      <p:sp>
        <p:nvSpPr>
          <p:cNvPr id="16" name="Rectangle 15">
            <a:extLst>
              <a:ext uri="{FF2B5EF4-FFF2-40B4-BE49-F238E27FC236}">
                <a16:creationId xmlns:a16="http://schemas.microsoft.com/office/drawing/2014/main" id="{DE94FE2B-E760-48CD-89FB-4F1E956701D9}"/>
              </a:ext>
            </a:extLst>
          </p:cNvPr>
          <p:cNvSpPr/>
          <p:nvPr/>
        </p:nvSpPr>
        <p:spPr>
          <a:xfrm>
            <a:off x="4333008" y="1565561"/>
            <a:ext cx="540327" cy="60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E9376BC-1C97-4574-AEE7-D9B413357E95}"/>
              </a:ext>
            </a:extLst>
          </p:cNvPr>
          <p:cNvPicPr>
            <a:picLocks noChangeAspect="1"/>
          </p:cNvPicPr>
          <p:nvPr/>
        </p:nvPicPr>
        <p:blipFill rotWithShape="1">
          <a:blip r:embed="rId3">
            <a:extLst>
              <a:ext uri="{28A0092B-C50C-407E-A947-70E740481C1C}">
                <a14:useLocalDpi xmlns:a14="http://schemas.microsoft.com/office/drawing/2010/main" val="0"/>
              </a:ext>
            </a:extLst>
          </a:blip>
          <a:srcRect l="73604" t="18192" r="17636" b="72931"/>
          <a:stretch/>
        </p:blipFill>
        <p:spPr>
          <a:xfrm>
            <a:off x="1052944" y="1617033"/>
            <a:ext cx="519546" cy="526474"/>
          </a:xfrm>
          <a:prstGeom prst="rect">
            <a:avLst/>
          </a:prstGeom>
        </p:spPr>
      </p:pic>
    </p:spTree>
    <p:extLst>
      <p:ext uri="{BB962C8B-B14F-4D97-AF65-F5344CB8AC3E}">
        <p14:creationId xmlns:p14="http://schemas.microsoft.com/office/powerpoint/2010/main" val="3679916538"/>
      </p:ext>
    </p:extLst>
  </p:cSld>
  <p:clrMapOvr>
    <a:masterClrMapping/>
  </p:clrMapOvr>
  <mc:AlternateContent xmlns:mc="http://schemas.openxmlformats.org/markup-compatibility/2006" xmlns:p14="http://schemas.microsoft.com/office/powerpoint/2010/main">
    <mc:Choice Requires="p14">
      <p:transition spd="slow" p14:dur="2000" advTm="24464"/>
    </mc:Choice>
    <mc:Fallback xmlns="">
      <p:transition spd="slow" advTm="24464"/>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Experts are currently bad at writing reward functions. </a:t>
            </a:r>
          </a:p>
        </p:txBody>
      </p:sp>
      <p:sp>
        <p:nvSpPr>
          <p:cNvPr id="8" name="Google Shape;72;p14">
            <a:extLst>
              <a:ext uri="{FF2B5EF4-FFF2-40B4-BE49-F238E27FC236}">
                <a16:creationId xmlns:a16="http://schemas.microsoft.com/office/drawing/2014/main" id="{C167AFC1-AE29-479C-A140-A41B7735C956}"/>
              </a:ext>
            </a:extLst>
          </p:cNvPr>
          <p:cNvSpPr txBox="1"/>
          <p:nvPr/>
        </p:nvSpPr>
        <p:spPr>
          <a:xfrm>
            <a:off x="5384010" y="1051479"/>
            <a:ext cx="5969790" cy="5231558"/>
          </a:xfrm>
          <a:prstGeom prst="rect">
            <a:avLst/>
          </a:prstGeom>
          <a:noFill/>
          <a:ln>
            <a:noFill/>
          </a:ln>
        </p:spPr>
        <p:txBody>
          <a:bodyPr spcFirstLastPara="1" wrap="square" lIns="121900" tIns="121900" rIns="121900" bIns="121900" anchor="ctr" anchorCtr="0">
            <a:noAutofit/>
          </a:bodyPr>
          <a:lstStyle/>
          <a:p>
            <a:r>
              <a:rPr lang="en-US" sz="4400" baseline="-25000" dirty="0">
                <a:ea typeface="Spectral"/>
                <a:cs typeface="Spectral"/>
                <a:sym typeface="Spectral"/>
              </a:rPr>
              <a:t>53% of RL experts wrote reward functions which </a:t>
            </a:r>
            <a:r>
              <a:rPr lang="en-US" sz="4400" b="1" baseline="-25000" dirty="0">
                <a:ea typeface="Spectral"/>
                <a:cs typeface="Spectral"/>
                <a:sym typeface="Spectral"/>
              </a:rPr>
              <a:t>failed to encode the task</a:t>
            </a:r>
            <a:r>
              <a:rPr lang="en-US" sz="4400" baseline="-25000" dirty="0">
                <a:ea typeface="Spectral"/>
                <a:cs typeface="Spectral"/>
                <a:sym typeface="Spectral"/>
              </a:rPr>
              <a:t> in the hard case.</a:t>
            </a:r>
          </a:p>
          <a:p>
            <a:endParaRPr lang="en-US" sz="4400" baseline="-25000" dirty="0">
              <a:ea typeface="Spectral"/>
              <a:cs typeface="Spectral"/>
              <a:sym typeface="Spectral"/>
            </a:endParaRPr>
          </a:p>
          <a:p>
            <a:r>
              <a:rPr lang="en-US" sz="4400" baseline="-25000" dirty="0">
                <a:ea typeface="Spectral"/>
                <a:cs typeface="Spectral"/>
                <a:sym typeface="Spectral"/>
              </a:rPr>
              <a:t>For example, </a:t>
            </a:r>
            <a:r>
              <a:rPr lang="en-US" sz="4400" b="1" baseline="-25000" dirty="0">
                <a:ea typeface="Spectral"/>
                <a:cs typeface="Spectral"/>
                <a:sym typeface="Spectral"/>
              </a:rPr>
              <a:t>P3</a:t>
            </a:r>
            <a:r>
              <a:rPr lang="en-US" sz="4400" baseline="-25000" dirty="0">
                <a:ea typeface="Spectral"/>
                <a:cs typeface="Spectral"/>
                <a:sym typeface="Spectral"/>
              </a:rPr>
              <a:t>’s reward function: </a:t>
            </a:r>
          </a:p>
          <a:p>
            <a:endParaRPr lang="en-US" sz="4400" baseline="-25000" dirty="0">
              <a:ea typeface="Spectral"/>
              <a:cs typeface="Spectral"/>
              <a:sym typeface="Spectral"/>
            </a:endParaRPr>
          </a:p>
          <a:p>
            <a:r>
              <a:rPr lang="en-US" sz="4400" baseline="-25000" dirty="0">
                <a:ea typeface="Spectral"/>
                <a:cs typeface="Spectral"/>
                <a:sym typeface="Spectral"/>
              </a:rPr>
              <a:t> </a:t>
            </a:r>
          </a:p>
        </p:txBody>
      </p:sp>
      <p:sp>
        <p:nvSpPr>
          <p:cNvPr id="10" name="Rectangle 9">
            <a:extLst>
              <a:ext uri="{FF2B5EF4-FFF2-40B4-BE49-F238E27FC236}">
                <a16:creationId xmlns:a16="http://schemas.microsoft.com/office/drawing/2014/main" id="{926B1324-5C66-4442-8CAE-5CA61E2443BF}"/>
              </a:ext>
            </a:extLst>
          </p:cNvPr>
          <p:cNvSpPr/>
          <p:nvPr/>
        </p:nvSpPr>
        <p:spPr>
          <a:xfrm>
            <a:off x="1032162" y="4655126"/>
            <a:ext cx="540327" cy="60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7BCAAF-297E-4DE1-B718-53BDFE3F63E6}"/>
              </a:ext>
            </a:extLst>
          </p:cNvPr>
          <p:cNvSpPr/>
          <p:nvPr/>
        </p:nvSpPr>
        <p:spPr>
          <a:xfrm>
            <a:off x="4229099" y="1396323"/>
            <a:ext cx="540327" cy="60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72;p14">
            <a:extLst>
              <a:ext uri="{FF2B5EF4-FFF2-40B4-BE49-F238E27FC236}">
                <a16:creationId xmlns:a16="http://schemas.microsoft.com/office/drawing/2014/main" id="{E6C39F15-2EC4-49FF-A7B2-B8B157B8F97C}"/>
              </a:ext>
            </a:extLst>
          </p:cNvPr>
          <p:cNvSpPr txBox="1"/>
          <p:nvPr/>
        </p:nvSpPr>
        <p:spPr>
          <a:xfrm>
            <a:off x="79665" y="5271653"/>
            <a:ext cx="5576454" cy="803565"/>
          </a:xfrm>
          <a:prstGeom prst="rect">
            <a:avLst/>
          </a:prstGeom>
          <a:noFill/>
          <a:ln>
            <a:noFill/>
          </a:ln>
        </p:spPr>
        <p:txBody>
          <a:bodyPr spcFirstLastPara="1" wrap="square" lIns="121900" tIns="121900" rIns="121900" bIns="121900" anchor="t" anchorCtr="0">
            <a:noAutofit/>
          </a:bodyPr>
          <a:lstStyle/>
          <a:p>
            <a:pPr algn="ctr"/>
            <a:r>
              <a:rPr lang="en-US" sz="4400" baseline="-25000" dirty="0">
                <a:ea typeface="Spectral"/>
                <a:cs typeface="Spectral"/>
                <a:sym typeface="Spectral"/>
              </a:rPr>
              <a:t>Hard configuration</a:t>
            </a:r>
          </a:p>
          <a:p>
            <a:pPr algn="ctr"/>
            <a:r>
              <a:rPr lang="en-US" sz="4400" baseline="-25000" dirty="0">
                <a:ea typeface="Spectral"/>
                <a:cs typeface="Spectral"/>
                <a:sym typeface="Spectral"/>
              </a:rPr>
              <a:t>(15 steps between water &amp; food)</a:t>
            </a:r>
          </a:p>
        </p:txBody>
      </p:sp>
      <p:pic>
        <p:nvPicPr>
          <p:cNvPr id="15" name="Picture 14">
            <a:extLst>
              <a:ext uri="{FF2B5EF4-FFF2-40B4-BE49-F238E27FC236}">
                <a16:creationId xmlns:a16="http://schemas.microsoft.com/office/drawing/2014/main" id="{086165F8-FB15-418C-835E-B3E4526F7B8D}"/>
              </a:ext>
            </a:extLst>
          </p:cNvPr>
          <p:cNvPicPr>
            <a:picLocks noChangeAspect="1"/>
          </p:cNvPicPr>
          <p:nvPr/>
        </p:nvPicPr>
        <p:blipFill rotWithShape="1">
          <a:blip r:embed="rId3">
            <a:extLst>
              <a:ext uri="{28A0092B-C50C-407E-A947-70E740481C1C}">
                <a14:useLocalDpi xmlns:a14="http://schemas.microsoft.com/office/drawing/2010/main" val="0"/>
              </a:ext>
            </a:extLst>
          </a:blip>
          <a:srcRect l="14560" t="14521" r="14720" b="14596"/>
          <a:stretch/>
        </p:blipFill>
        <p:spPr>
          <a:xfrm>
            <a:off x="838200" y="1396323"/>
            <a:ext cx="4194463" cy="4204105"/>
          </a:xfrm>
          <a:prstGeom prst="rect">
            <a:avLst/>
          </a:prstGeom>
        </p:spPr>
      </p:pic>
      <p:sp>
        <p:nvSpPr>
          <p:cNvPr id="16" name="Rectangle 15">
            <a:extLst>
              <a:ext uri="{FF2B5EF4-FFF2-40B4-BE49-F238E27FC236}">
                <a16:creationId xmlns:a16="http://schemas.microsoft.com/office/drawing/2014/main" id="{DE94FE2B-E760-48CD-89FB-4F1E956701D9}"/>
              </a:ext>
            </a:extLst>
          </p:cNvPr>
          <p:cNvSpPr/>
          <p:nvPr/>
        </p:nvSpPr>
        <p:spPr>
          <a:xfrm>
            <a:off x="4333008" y="1565561"/>
            <a:ext cx="540327" cy="60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E9376BC-1C97-4574-AEE7-D9B413357E95}"/>
              </a:ext>
            </a:extLst>
          </p:cNvPr>
          <p:cNvPicPr>
            <a:picLocks noChangeAspect="1"/>
          </p:cNvPicPr>
          <p:nvPr/>
        </p:nvPicPr>
        <p:blipFill rotWithShape="1">
          <a:blip r:embed="rId3">
            <a:extLst>
              <a:ext uri="{28A0092B-C50C-407E-A947-70E740481C1C}">
                <a14:useLocalDpi xmlns:a14="http://schemas.microsoft.com/office/drawing/2010/main" val="0"/>
              </a:ext>
            </a:extLst>
          </a:blip>
          <a:srcRect l="73604" t="18192" r="17636" b="72931"/>
          <a:stretch/>
        </p:blipFill>
        <p:spPr>
          <a:xfrm>
            <a:off x="1052944" y="1617033"/>
            <a:ext cx="519546" cy="526474"/>
          </a:xfrm>
          <a:prstGeom prst="rect">
            <a:avLst/>
          </a:prstGeom>
        </p:spPr>
      </p:pic>
      <p:pic>
        <p:nvPicPr>
          <p:cNvPr id="3" name="Graphic 2">
            <a:extLst>
              <a:ext uri="{FF2B5EF4-FFF2-40B4-BE49-F238E27FC236}">
                <a16:creationId xmlns:a16="http://schemas.microsoft.com/office/drawing/2014/main" id="{E138AA1B-113F-4B64-ACA9-E7C68BA9D4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4010" y="4733470"/>
            <a:ext cx="6107094" cy="803565"/>
          </a:xfrm>
          <a:prstGeom prst="rect">
            <a:avLst/>
          </a:prstGeom>
        </p:spPr>
      </p:pic>
    </p:spTree>
    <p:extLst>
      <p:ext uri="{BB962C8B-B14F-4D97-AF65-F5344CB8AC3E}">
        <p14:creationId xmlns:p14="http://schemas.microsoft.com/office/powerpoint/2010/main" val="4248567558"/>
      </p:ext>
    </p:extLst>
  </p:cSld>
  <p:clrMapOvr>
    <a:masterClrMapping/>
  </p:clrMapOvr>
  <mc:AlternateContent xmlns:mc="http://schemas.openxmlformats.org/markup-compatibility/2006" xmlns:p14="http://schemas.microsoft.com/office/powerpoint/2010/main">
    <mc:Choice Requires="p14">
      <p:transition spd="slow" p14:dur="2000" advTm="24464"/>
    </mc:Choice>
    <mc:Fallback xmlns="">
      <p:transition spd="slow" advTm="24464"/>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72;p14">
            <a:extLst>
              <a:ext uri="{FF2B5EF4-FFF2-40B4-BE49-F238E27FC236}">
                <a16:creationId xmlns:a16="http://schemas.microsoft.com/office/drawing/2014/main" id="{C167AFC1-AE29-479C-A140-A41B7735C956}"/>
              </a:ext>
            </a:extLst>
          </p:cNvPr>
          <p:cNvSpPr txBox="1"/>
          <p:nvPr/>
        </p:nvSpPr>
        <p:spPr>
          <a:xfrm>
            <a:off x="834736" y="1614420"/>
            <a:ext cx="10522527" cy="3629160"/>
          </a:xfrm>
          <a:prstGeom prst="rect">
            <a:avLst/>
          </a:prstGeom>
          <a:noFill/>
          <a:ln>
            <a:noFill/>
          </a:ln>
        </p:spPr>
        <p:txBody>
          <a:bodyPr spcFirstLastPara="1" wrap="square" lIns="121900" tIns="121900" rIns="121900" bIns="121900" anchor="ctr" anchorCtr="0">
            <a:noAutofit/>
          </a:bodyPr>
          <a:lstStyle/>
          <a:p>
            <a:pPr algn="ctr"/>
            <a:r>
              <a:rPr lang="en-US" sz="4400" dirty="0">
                <a:ea typeface="Spectral"/>
                <a:cs typeface="Spectral"/>
                <a:sym typeface="Spectral"/>
              </a:rPr>
              <a:t>Most experts (83%) use</a:t>
            </a:r>
          </a:p>
          <a:p>
            <a:pPr algn="ctr"/>
            <a:r>
              <a:rPr lang="en-US" sz="4400" dirty="0">
                <a:ea typeface="Spectral"/>
                <a:cs typeface="Spectral"/>
                <a:sym typeface="Spectral"/>
              </a:rPr>
              <a:t> a </a:t>
            </a:r>
            <a:r>
              <a:rPr lang="en-US" sz="4400" i="1" dirty="0">
                <a:ea typeface="Spectral"/>
                <a:cs typeface="Spectral"/>
                <a:sym typeface="Spectral"/>
              </a:rPr>
              <a:t>myopic</a:t>
            </a:r>
            <a:r>
              <a:rPr lang="en-US" sz="4400" dirty="0">
                <a:ea typeface="Spectral"/>
                <a:cs typeface="Spectral"/>
                <a:sym typeface="Spectral"/>
              </a:rPr>
              <a:t> design strategy.</a:t>
            </a:r>
          </a:p>
        </p:txBody>
      </p:sp>
    </p:spTree>
    <p:extLst>
      <p:ext uri="{BB962C8B-B14F-4D97-AF65-F5344CB8AC3E}">
        <p14:creationId xmlns:p14="http://schemas.microsoft.com/office/powerpoint/2010/main" val="224528966"/>
      </p:ext>
    </p:extLst>
  </p:cSld>
  <p:clrMapOvr>
    <a:masterClrMapping/>
  </p:clrMapOvr>
  <mc:AlternateContent xmlns:mc="http://schemas.openxmlformats.org/markup-compatibility/2006" xmlns:p14="http://schemas.microsoft.com/office/powerpoint/2010/main">
    <mc:Choice Requires="p14">
      <p:transition spd="slow" p14:dur="2000" advTm="27259"/>
    </mc:Choice>
    <mc:Fallback xmlns="">
      <p:transition spd="slow" advTm="27259"/>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72;p14">
            <a:extLst>
              <a:ext uri="{FF2B5EF4-FFF2-40B4-BE49-F238E27FC236}">
                <a16:creationId xmlns:a16="http://schemas.microsoft.com/office/drawing/2014/main" id="{C167AFC1-AE29-479C-A140-A41B7735C956}"/>
              </a:ext>
            </a:extLst>
          </p:cNvPr>
          <p:cNvSpPr txBox="1"/>
          <p:nvPr/>
        </p:nvSpPr>
        <p:spPr>
          <a:xfrm>
            <a:off x="834736" y="1614420"/>
            <a:ext cx="10522527" cy="3629160"/>
          </a:xfrm>
          <a:prstGeom prst="rect">
            <a:avLst/>
          </a:prstGeom>
          <a:noFill/>
          <a:ln>
            <a:noFill/>
          </a:ln>
        </p:spPr>
        <p:txBody>
          <a:bodyPr spcFirstLastPara="1" wrap="square" lIns="121900" tIns="121900" rIns="121900" bIns="121900" anchor="ctr" anchorCtr="0">
            <a:noAutofit/>
          </a:bodyPr>
          <a:lstStyle/>
          <a:p>
            <a:pPr algn="ctr"/>
            <a:r>
              <a:rPr lang="en-US" sz="4400" dirty="0">
                <a:ea typeface="Spectral"/>
                <a:cs typeface="Spectral"/>
                <a:sym typeface="Spectral"/>
              </a:rPr>
              <a:t>“It’s best to not be hungry and thirsty, so I’ll set that to the max, 1. Being not thirsty is better than being not hungry. Worst is at hungry AND thirsty; setting that to -1”</a:t>
            </a:r>
          </a:p>
          <a:p>
            <a:pPr algn="ctr"/>
            <a:endParaRPr lang="en-US" sz="4400" dirty="0">
              <a:ea typeface="Spectral"/>
              <a:cs typeface="Spectral"/>
              <a:sym typeface="Spectral"/>
            </a:endParaRPr>
          </a:p>
          <a:p>
            <a:pPr algn="ctr"/>
            <a:r>
              <a:rPr lang="en-US" sz="4400" dirty="0">
                <a:ea typeface="Spectral"/>
                <a:cs typeface="Spectral"/>
                <a:sym typeface="Spectral"/>
              </a:rPr>
              <a:t>-P25</a:t>
            </a:r>
          </a:p>
        </p:txBody>
      </p:sp>
    </p:spTree>
    <p:extLst>
      <p:ext uri="{BB962C8B-B14F-4D97-AF65-F5344CB8AC3E}">
        <p14:creationId xmlns:p14="http://schemas.microsoft.com/office/powerpoint/2010/main" val="35512607"/>
      </p:ext>
    </p:extLst>
  </p:cSld>
  <p:clrMapOvr>
    <a:masterClrMapping/>
  </p:clrMapOvr>
  <mc:AlternateContent xmlns:mc="http://schemas.openxmlformats.org/markup-compatibility/2006" xmlns:p14="http://schemas.microsoft.com/office/powerpoint/2010/main">
    <mc:Choice Requires="p14">
      <p:transition spd="slow" p14:dur="2000" advTm="27259"/>
    </mc:Choice>
    <mc:Fallback xmlns="">
      <p:transition spd="slow" advTm="27259"/>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72;p14">
            <a:extLst>
              <a:ext uri="{FF2B5EF4-FFF2-40B4-BE49-F238E27FC236}">
                <a16:creationId xmlns:a16="http://schemas.microsoft.com/office/drawing/2014/main" id="{C167AFC1-AE29-479C-A140-A41B7735C956}"/>
              </a:ext>
            </a:extLst>
          </p:cNvPr>
          <p:cNvSpPr txBox="1"/>
          <p:nvPr/>
        </p:nvSpPr>
        <p:spPr>
          <a:xfrm>
            <a:off x="834736" y="1614420"/>
            <a:ext cx="10522527" cy="3629160"/>
          </a:xfrm>
          <a:prstGeom prst="rect">
            <a:avLst/>
          </a:prstGeom>
          <a:noFill/>
          <a:ln>
            <a:noFill/>
          </a:ln>
        </p:spPr>
        <p:txBody>
          <a:bodyPr spcFirstLastPara="1" wrap="square" lIns="121900" tIns="121900" rIns="121900" bIns="121900" anchor="ctr" anchorCtr="0">
            <a:noAutofit/>
          </a:bodyPr>
          <a:lstStyle/>
          <a:p>
            <a:pPr algn="ctr"/>
            <a:r>
              <a:rPr lang="en-US" sz="4400" dirty="0">
                <a:ea typeface="Spectral"/>
                <a:cs typeface="Spectral"/>
                <a:sym typeface="Spectral"/>
              </a:rPr>
              <a:t>People are bad at reasoning </a:t>
            </a:r>
          </a:p>
          <a:p>
            <a:pPr algn="ctr"/>
            <a:r>
              <a:rPr lang="en-US" sz="4400" dirty="0">
                <a:ea typeface="Spectral"/>
                <a:cs typeface="Spectral"/>
                <a:sym typeface="Spectral"/>
              </a:rPr>
              <a:t>about reward accumulation.</a:t>
            </a:r>
          </a:p>
        </p:txBody>
      </p:sp>
    </p:spTree>
    <p:extLst>
      <p:ext uri="{BB962C8B-B14F-4D97-AF65-F5344CB8AC3E}">
        <p14:creationId xmlns:p14="http://schemas.microsoft.com/office/powerpoint/2010/main" val="312855704"/>
      </p:ext>
    </p:extLst>
  </p:cSld>
  <p:clrMapOvr>
    <a:masterClrMapping/>
  </p:clrMapOvr>
  <mc:AlternateContent xmlns:mc="http://schemas.openxmlformats.org/markup-compatibility/2006" xmlns:p14="http://schemas.microsoft.com/office/powerpoint/2010/main">
    <mc:Choice Requires="p14">
      <p:transition spd="slow" p14:dur="2000" advTm="27259"/>
    </mc:Choice>
    <mc:Fallback xmlns="">
      <p:transition spd="slow" advTm="27259"/>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Takeaways</a:t>
            </a:r>
          </a:p>
        </p:txBody>
      </p:sp>
      <p:sp>
        <p:nvSpPr>
          <p:cNvPr id="8" name="Google Shape;72;p14">
            <a:extLst>
              <a:ext uri="{FF2B5EF4-FFF2-40B4-BE49-F238E27FC236}">
                <a16:creationId xmlns:a16="http://schemas.microsoft.com/office/drawing/2014/main" id="{C167AFC1-AE29-479C-A140-A41B7735C956}"/>
              </a:ext>
            </a:extLst>
          </p:cNvPr>
          <p:cNvSpPr txBox="1"/>
          <p:nvPr/>
        </p:nvSpPr>
        <p:spPr>
          <a:xfrm>
            <a:off x="834736" y="980686"/>
            <a:ext cx="10522527" cy="5231558"/>
          </a:xfrm>
          <a:prstGeom prst="rect">
            <a:avLst/>
          </a:prstGeom>
          <a:noFill/>
          <a:ln>
            <a:noFill/>
          </a:ln>
        </p:spPr>
        <p:txBody>
          <a:bodyPr spcFirstLastPara="1" wrap="square" lIns="121900" tIns="121900" rIns="121900" bIns="121900" anchor="t" anchorCtr="0">
            <a:noAutofit/>
          </a:bodyPr>
          <a:lstStyle/>
          <a:p>
            <a:r>
              <a:rPr lang="en-US" sz="3600" dirty="0">
                <a:ea typeface="Spectral"/>
                <a:cs typeface="Spectral"/>
                <a:sym typeface="Spectral"/>
              </a:rPr>
              <a:t>Reward functions can be overfit to learning algorithms. </a:t>
            </a:r>
          </a:p>
          <a:p>
            <a:endParaRPr lang="en-US" sz="3600" dirty="0">
              <a:ea typeface="Spectral"/>
              <a:cs typeface="Spectral"/>
              <a:sym typeface="Spectral"/>
            </a:endParaRPr>
          </a:p>
          <a:p>
            <a:endParaRPr lang="en-US" sz="3600" dirty="0">
              <a:ea typeface="Spectral"/>
              <a:cs typeface="Spectral"/>
              <a:sym typeface="Spectral"/>
            </a:endParaRPr>
          </a:p>
          <a:p>
            <a:endParaRPr lang="en-US" sz="3600" dirty="0">
              <a:ea typeface="Spectral"/>
              <a:cs typeface="Spectral"/>
              <a:sym typeface="Spectral"/>
            </a:endParaRPr>
          </a:p>
        </p:txBody>
      </p:sp>
    </p:spTree>
    <p:extLst>
      <p:ext uri="{BB962C8B-B14F-4D97-AF65-F5344CB8AC3E}">
        <p14:creationId xmlns:p14="http://schemas.microsoft.com/office/powerpoint/2010/main" val="2037159619"/>
      </p:ext>
    </p:extLst>
  </p:cSld>
  <p:clrMapOvr>
    <a:masterClrMapping/>
  </p:clrMapOvr>
  <mc:AlternateContent xmlns:mc="http://schemas.openxmlformats.org/markup-compatibility/2006" xmlns:p14="http://schemas.microsoft.com/office/powerpoint/2010/main">
    <mc:Choice Requires="p14">
      <p:transition spd="slow" p14:dur="2000" advTm="16387"/>
    </mc:Choice>
    <mc:Fallback xmlns="">
      <p:transition spd="slow" advTm="1638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43FDF-F6F3-4C82-B09A-03813228FFF4}"/>
              </a:ext>
            </a:extLst>
          </p:cNvPr>
          <p:cNvSpPr>
            <a:spLocks noGrp="1"/>
          </p:cNvSpPr>
          <p:nvPr>
            <p:ph type="title"/>
          </p:nvPr>
        </p:nvSpPr>
        <p:spPr/>
        <p:txBody>
          <a:bodyPr/>
          <a:lstStyle/>
          <a:p>
            <a:r>
              <a:rPr lang="en-US" dirty="0"/>
              <a:t>A trial-and-error process</a:t>
            </a:r>
          </a:p>
        </p:txBody>
      </p:sp>
      <p:sp>
        <p:nvSpPr>
          <p:cNvPr id="5" name="Content Placeholder 4">
            <a:extLst>
              <a:ext uri="{FF2B5EF4-FFF2-40B4-BE49-F238E27FC236}">
                <a16:creationId xmlns:a16="http://schemas.microsoft.com/office/drawing/2014/main" id="{711E2193-114A-4F5A-A721-E86C2FA326EE}"/>
              </a:ext>
            </a:extLst>
          </p:cNvPr>
          <p:cNvSpPr>
            <a:spLocks noGrp="1"/>
          </p:cNvSpPr>
          <p:nvPr>
            <p:ph idx="1"/>
          </p:nvPr>
        </p:nvSpPr>
        <p:spPr>
          <a:xfrm>
            <a:off x="838200" y="1825624"/>
            <a:ext cx="10515600" cy="481157"/>
          </a:xfrm>
        </p:spPr>
        <p:txBody>
          <a:bodyPr>
            <a:noAutofit/>
          </a:bodyPr>
          <a:lstStyle/>
          <a:p>
            <a:pPr marL="0" indent="0">
              <a:spcBef>
                <a:spcPts val="500"/>
              </a:spcBef>
              <a:buNone/>
            </a:pPr>
            <a:r>
              <a:rPr lang="en-US" sz="3200" dirty="0">
                <a:solidFill>
                  <a:schemeClr val="bg2">
                    <a:lumMod val="50000"/>
                  </a:schemeClr>
                </a:solidFill>
              </a:rPr>
              <a:t>Step 1: Design a candidate MDP</a:t>
            </a:r>
          </a:p>
        </p:txBody>
      </p:sp>
      <p:pic>
        <p:nvPicPr>
          <p:cNvPr id="7" name="Graphic 6">
            <a:extLst>
              <a:ext uri="{FF2B5EF4-FFF2-40B4-BE49-F238E27FC236}">
                <a16:creationId xmlns:a16="http://schemas.microsoft.com/office/drawing/2014/main" id="{55D99C08-F976-4AD4-BD24-D8576B8330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1828" y="1883644"/>
            <a:ext cx="3350484" cy="365116"/>
          </a:xfrm>
          <a:prstGeom prst="rect">
            <a:avLst/>
          </a:prstGeom>
        </p:spPr>
      </p:pic>
      <p:sp>
        <p:nvSpPr>
          <p:cNvPr id="6" name="Content Placeholder 4">
            <a:extLst>
              <a:ext uri="{FF2B5EF4-FFF2-40B4-BE49-F238E27FC236}">
                <a16:creationId xmlns:a16="http://schemas.microsoft.com/office/drawing/2014/main" id="{CEBDF2A7-D652-4B18-8F88-BB99C12E4F88}"/>
              </a:ext>
            </a:extLst>
          </p:cNvPr>
          <p:cNvSpPr txBox="1">
            <a:spLocks/>
          </p:cNvSpPr>
          <p:nvPr/>
        </p:nvSpPr>
        <p:spPr>
          <a:xfrm>
            <a:off x="838200" y="2864715"/>
            <a:ext cx="10515600" cy="4811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Font typeface="Arial" panose="020B0604020202020204" pitchFamily="34" charset="0"/>
              <a:buNone/>
            </a:pPr>
            <a:r>
              <a:rPr lang="en-US" sz="3200" dirty="0">
                <a:solidFill>
                  <a:schemeClr val="bg2">
                    <a:lumMod val="50000"/>
                  </a:schemeClr>
                </a:solidFill>
              </a:rPr>
              <a:t>Step 2: Pick an RL algorithm for testing </a:t>
            </a:r>
          </a:p>
        </p:txBody>
      </p:sp>
      <p:sp>
        <p:nvSpPr>
          <p:cNvPr id="8" name="Content Placeholder 4">
            <a:extLst>
              <a:ext uri="{FF2B5EF4-FFF2-40B4-BE49-F238E27FC236}">
                <a16:creationId xmlns:a16="http://schemas.microsoft.com/office/drawing/2014/main" id="{3AC762D0-0336-4FF6-9950-364854E2F795}"/>
              </a:ext>
            </a:extLst>
          </p:cNvPr>
          <p:cNvSpPr txBox="1">
            <a:spLocks/>
          </p:cNvSpPr>
          <p:nvPr/>
        </p:nvSpPr>
        <p:spPr>
          <a:xfrm>
            <a:off x="838200" y="3903806"/>
            <a:ext cx="10515600" cy="4811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Font typeface="Arial" panose="020B0604020202020204" pitchFamily="34" charset="0"/>
              <a:buNone/>
            </a:pPr>
            <a:r>
              <a:rPr lang="en-US" sz="3200" dirty="0">
                <a:solidFill>
                  <a:schemeClr val="bg2">
                    <a:lumMod val="50000"/>
                  </a:schemeClr>
                </a:solidFill>
              </a:rPr>
              <a:t>Step 3: Learn a policy </a:t>
            </a:r>
          </a:p>
        </p:txBody>
      </p:sp>
      <p:pic>
        <p:nvPicPr>
          <p:cNvPr id="3" name="Graphic 2">
            <a:extLst>
              <a:ext uri="{FF2B5EF4-FFF2-40B4-BE49-F238E27FC236}">
                <a16:creationId xmlns:a16="http://schemas.microsoft.com/office/drawing/2014/main" id="{3DF5CDAB-C655-4334-9475-5BD5ADC5D0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85857" y="3947822"/>
            <a:ext cx="1110143" cy="425161"/>
          </a:xfrm>
          <a:prstGeom prst="rect">
            <a:avLst/>
          </a:prstGeom>
        </p:spPr>
      </p:pic>
      <p:sp>
        <p:nvSpPr>
          <p:cNvPr id="9" name="Content Placeholder 4">
            <a:extLst>
              <a:ext uri="{FF2B5EF4-FFF2-40B4-BE49-F238E27FC236}">
                <a16:creationId xmlns:a16="http://schemas.microsoft.com/office/drawing/2014/main" id="{20F1E143-B315-41E5-B368-0D84061FB876}"/>
              </a:ext>
            </a:extLst>
          </p:cNvPr>
          <p:cNvSpPr txBox="1">
            <a:spLocks/>
          </p:cNvSpPr>
          <p:nvPr/>
        </p:nvSpPr>
        <p:spPr>
          <a:xfrm>
            <a:off x="838200" y="4942899"/>
            <a:ext cx="10515600" cy="4811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Font typeface="Arial" panose="020B0604020202020204" pitchFamily="34" charset="0"/>
              <a:buNone/>
            </a:pPr>
            <a:r>
              <a:rPr lang="en-US" sz="3200" dirty="0"/>
              <a:t>Step 4: If the policy isn’t right, update the MDP </a:t>
            </a:r>
            <a:br>
              <a:rPr lang="en-US" sz="3200" dirty="0"/>
            </a:br>
            <a:r>
              <a:rPr lang="en-US" sz="3200" dirty="0"/>
              <a:t>             (especially the reward function) and repeat</a:t>
            </a:r>
          </a:p>
        </p:txBody>
      </p:sp>
    </p:spTree>
    <p:extLst>
      <p:ext uri="{BB962C8B-B14F-4D97-AF65-F5344CB8AC3E}">
        <p14:creationId xmlns:p14="http://schemas.microsoft.com/office/powerpoint/2010/main" val="2783956415"/>
      </p:ext>
    </p:extLst>
  </p:cSld>
  <p:clrMapOvr>
    <a:masterClrMapping/>
  </p:clrMapOvr>
  <mc:AlternateContent xmlns:mc="http://schemas.openxmlformats.org/markup-compatibility/2006" xmlns:p14="http://schemas.microsoft.com/office/powerpoint/2010/main">
    <mc:Choice Requires="p14">
      <p:transition spd="slow" p14:dur="2000" advTm="12295"/>
    </mc:Choice>
    <mc:Fallback xmlns="">
      <p:transition spd="slow" advTm="12295"/>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Takeaways</a:t>
            </a:r>
          </a:p>
        </p:txBody>
      </p:sp>
      <p:sp>
        <p:nvSpPr>
          <p:cNvPr id="8" name="Google Shape;72;p14">
            <a:extLst>
              <a:ext uri="{FF2B5EF4-FFF2-40B4-BE49-F238E27FC236}">
                <a16:creationId xmlns:a16="http://schemas.microsoft.com/office/drawing/2014/main" id="{C167AFC1-AE29-479C-A140-A41B7735C956}"/>
              </a:ext>
            </a:extLst>
          </p:cNvPr>
          <p:cNvSpPr txBox="1"/>
          <p:nvPr/>
        </p:nvSpPr>
        <p:spPr>
          <a:xfrm>
            <a:off x="834736" y="980686"/>
            <a:ext cx="10522527" cy="5231558"/>
          </a:xfrm>
          <a:prstGeom prst="rect">
            <a:avLst/>
          </a:prstGeom>
          <a:noFill/>
          <a:ln>
            <a:noFill/>
          </a:ln>
        </p:spPr>
        <p:txBody>
          <a:bodyPr spcFirstLastPara="1" wrap="square" lIns="121900" tIns="121900" rIns="121900" bIns="121900" anchor="t" anchorCtr="0">
            <a:noAutofit/>
          </a:bodyPr>
          <a:lstStyle/>
          <a:p>
            <a:r>
              <a:rPr lang="en-US" sz="3600" dirty="0">
                <a:ea typeface="Spectral"/>
                <a:cs typeface="Spectral"/>
                <a:sym typeface="Spectral"/>
              </a:rPr>
              <a:t>Reward functions can be overfit to learning algorithms. </a:t>
            </a:r>
          </a:p>
          <a:p>
            <a:endParaRPr lang="en-US" sz="3600" dirty="0">
              <a:ea typeface="Spectral"/>
              <a:cs typeface="Spectral"/>
              <a:sym typeface="Spectral"/>
            </a:endParaRPr>
          </a:p>
          <a:p>
            <a:r>
              <a:rPr lang="en-US" sz="3600" dirty="0">
                <a:ea typeface="Spectral"/>
                <a:cs typeface="Spectral"/>
                <a:sym typeface="Spectral"/>
              </a:rPr>
              <a:t>Practitioners should construct two reward functions: one for learning and one for evaluating.</a:t>
            </a:r>
          </a:p>
          <a:p>
            <a:endParaRPr lang="en-US" sz="3600" dirty="0">
              <a:ea typeface="Spectral"/>
              <a:cs typeface="Spectral"/>
              <a:sym typeface="Spectral"/>
            </a:endParaRPr>
          </a:p>
        </p:txBody>
      </p:sp>
    </p:spTree>
    <p:extLst>
      <p:ext uri="{BB962C8B-B14F-4D97-AF65-F5344CB8AC3E}">
        <p14:creationId xmlns:p14="http://schemas.microsoft.com/office/powerpoint/2010/main" val="734299997"/>
      </p:ext>
    </p:extLst>
  </p:cSld>
  <p:clrMapOvr>
    <a:masterClrMapping/>
  </p:clrMapOvr>
  <mc:AlternateContent xmlns:mc="http://schemas.openxmlformats.org/markup-compatibility/2006" xmlns:p14="http://schemas.microsoft.com/office/powerpoint/2010/main">
    <mc:Choice Requires="p14">
      <p:transition spd="slow" p14:dur="2000" advTm="25164"/>
    </mc:Choice>
    <mc:Fallback xmlns="">
      <p:transition spd="slow" advTm="25164"/>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Takeaways</a:t>
            </a:r>
          </a:p>
        </p:txBody>
      </p:sp>
      <p:sp>
        <p:nvSpPr>
          <p:cNvPr id="8" name="Google Shape;72;p14">
            <a:extLst>
              <a:ext uri="{FF2B5EF4-FFF2-40B4-BE49-F238E27FC236}">
                <a16:creationId xmlns:a16="http://schemas.microsoft.com/office/drawing/2014/main" id="{C167AFC1-AE29-479C-A140-A41B7735C956}"/>
              </a:ext>
            </a:extLst>
          </p:cNvPr>
          <p:cNvSpPr txBox="1"/>
          <p:nvPr/>
        </p:nvSpPr>
        <p:spPr>
          <a:xfrm>
            <a:off x="834736" y="980686"/>
            <a:ext cx="10522527" cy="5231558"/>
          </a:xfrm>
          <a:prstGeom prst="rect">
            <a:avLst/>
          </a:prstGeom>
          <a:noFill/>
          <a:ln>
            <a:noFill/>
          </a:ln>
        </p:spPr>
        <p:txBody>
          <a:bodyPr spcFirstLastPara="1" wrap="square" lIns="121900" tIns="121900" rIns="121900" bIns="121900" anchor="t" anchorCtr="0">
            <a:noAutofit/>
          </a:bodyPr>
          <a:lstStyle/>
          <a:p>
            <a:r>
              <a:rPr lang="en-US" sz="3600" dirty="0">
                <a:ea typeface="Spectral"/>
                <a:cs typeface="Spectral"/>
                <a:sym typeface="Spectral"/>
              </a:rPr>
              <a:t>Reward functions can be overfit to learning algorithms. </a:t>
            </a:r>
          </a:p>
          <a:p>
            <a:endParaRPr lang="en-US" sz="3600" dirty="0">
              <a:ea typeface="Spectral"/>
              <a:cs typeface="Spectral"/>
              <a:sym typeface="Spectral"/>
            </a:endParaRPr>
          </a:p>
          <a:p>
            <a:r>
              <a:rPr lang="en-US" sz="3600" dirty="0">
                <a:ea typeface="Spectral"/>
                <a:cs typeface="Spectral"/>
                <a:sym typeface="Spectral"/>
              </a:rPr>
              <a:t>Practitioners should construct two reward functions: one for learning and one for evaluating.</a:t>
            </a:r>
          </a:p>
          <a:p>
            <a:endParaRPr lang="en-US" sz="3600" dirty="0">
              <a:ea typeface="Spectral"/>
              <a:cs typeface="Spectral"/>
              <a:sym typeface="Spectral"/>
            </a:endParaRPr>
          </a:p>
          <a:p>
            <a:r>
              <a:rPr lang="en-US" sz="3600" dirty="0">
                <a:ea typeface="Spectral"/>
                <a:cs typeface="Spectral"/>
                <a:sym typeface="Spectral"/>
              </a:rPr>
              <a:t>We should work to support human reward designers by aligning reward design &amp; the RL objective. </a:t>
            </a:r>
          </a:p>
          <a:p>
            <a:endParaRPr lang="en-US" sz="3600" dirty="0">
              <a:ea typeface="Spectral"/>
              <a:cs typeface="Spectral"/>
              <a:sym typeface="Spectral"/>
            </a:endParaRPr>
          </a:p>
        </p:txBody>
      </p:sp>
    </p:spTree>
    <p:extLst>
      <p:ext uri="{BB962C8B-B14F-4D97-AF65-F5344CB8AC3E}">
        <p14:creationId xmlns:p14="http://schemas.microsoft.com/office/powerpoint/2010/main" val="3887215042"/>
      </p:ext>
    </p:extLst>
  </p:cSld>
  <p:clrMapOvr>
    <a:masterClrMapping/>
  </p:clrMapOvr>
  <mc:AlternateContent xmlns:mc="http://schemas.openxmlformats.org/markup-compatibility/2006" xmlns:p14="http://schemas.microsoft.com/office/powerpoint/2010/main">
    <mc:Choice Requires="p14">
      <p:transition spd="slow" p14:dur="2000" advTm="12157"/>
    </mc:Choice>
    <mc:Fallback xmlns="">
      <p:transition spd="slow" advTm="12157"/>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Limitations &amp; Future Work</a:t>
            </a:r>
          </a:p>
        </p:txBody>
      </p:sp>
      <p:sp>
        <p:nvSpPr>
          <p:cNvPr id="8" name="Google Shape;72;p14">
            <a:extLst>
              <a:ext uri="{FF2B5EF4-FFF2-40B4-BE49-F238E27FC236}">
                <a16:creationId xmlns:a16="http://schemas.microsoft.com/office/drawing/2014/main" id="{C167AFC1-AE29-479C-A140-A41B7735C956}"/>
              </a:ext>
            </a:extLst>
          </p:cNvPr>
          <p:cNvSpPr txBox="1"/>
          <p:nvPr/>
        </p:nvSpPr>
        <p:spPr>
          <a:xfrm>
            <a:off x="834736" y="980686"/>
            <a:ext cx="10522527" cy="5231558"/>
          </a:xfrm>
          <a:prstGeom prst="rect">
            <a:avLst/>
          </a:prstGeom>
          <a:noFill/>
          <a:ln>
            <a:noFill/>
          </a:ln>
        </p:spPr>
        <p:txBody>
          <a:bodyPr spcFirstLastPara="1" wrap="square" lIns="121900" tIns="121900" rIns="121900" bIns="121900" anchor="ctr" anchorCtr="0">
            <a:noAutofit/>
          </a:bodyPr>
          <a:lstStyle/>
          <a:p>
            <a:r>
              <a:rPr lang="en-US" sz="3600" dirty="0">
                <a:ea typeface="Spectral"/>
                <a:cs typeface="Spectral"/>
                <a:sym typeface="Spectral"/>
              </a:rPr>
              <a:t>Only tested with one domain!</a:t>
            </a:r>
          </a:p>
          <a:p>
            <a:endParaRPr lang="en-US" sz="3600" dirty="0">
              <a:ea typeface="Spectral"/>
              <a:cs typeface="Spectral"/>
              <a:sym typeface="Spectral"/>
            </a:endParaRPr>
          </a:p>
          <a:p>
            <a:endParaRPr lang="en-US" sz="3600" dirty="0">
              <a:ea typeface="Spectral"/>
              <a:cs typeface="Spectral"/>
              <a:sym typeface="Spectral"/>
            </a:endParaRPr>
          </a:p>
          <a:p>
            <a:endParaRPr lang="en-US" sz="3600" dirty="0">
              <a:ea typeface="Spectral"/>
              <a:cs typeface="Spectral"/>
              <a:sym typeface="Spectral"/>
            </a:endParaRPr>
          </a:p>
          <a:p>
            <a:endParaRPr lang="en-US" sz="3600" dirty="0">
              <a:ea typeface="Spectral"/>
              <a:cs typeface="Spectral"/>
              <a:sym typeface="Spectral"/>
            </a:endParaRPr>
          </a:p>
          <a:p>
            <a:endParaRPr lang="en-US" sz="3600" dirty="0">
              <a:ea typeface="Spectral"/>
              <a:cs typeface="Spectral"/>
              <a:sym typeface="Spectral"/>
            </a:endParaRPr>
          </a:p>
        </p:txBody>
      </p:sp>
    </p:spTree>
    <p:extLst>
      <p:ext uri="{BB962C8B-B14F-4D97-AF65-F5344CB8AC3E}">
        <p14:creationId xmlns:p14="http://schemas.microsoft.com/office/powerpoint/2010/main" val="3797099611"/>
      </p:ext>
    </p:extLst>
  </p:cSld>
  <p:clrMapOvr>
    <a:masterClrMapping/>
  </p:clrMapOvr>
  <mc:AlternateContent xmlns:mc="http://schemas.openxmlformats.org/markup-compatibility/2006" xmlns:p14="http://schemas.microsoft.com/office/powerpoint/2010/main">
    <mc:Choice Requires="p14">
      <p:transition spd="slow" p14:dur="2000" advTm="16320"/>
    </mc:Choice>
    <mc:Fallback xmlns="">
      <p:transition spd="slow" advTm="1632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Limitations &amp; Future Work</a:t>
            </a:r>
          </a:p>
        </p:txBody>
      </p:sp>
      <p:sp>
        <p:nvSpPr>
          <p:cNvPr id="8" name="Google Shape;72;p14">
            <a:extLst>
              <a:ext uri="{FF2B5EF4-FFF2-40B4-BE49-F238E27FC236}">
                <a16:creationId xmlns:a16="http://schemas.microsoft.com/office/drawing/2014/main" id="{C167AFC1-AE29-479C-A140-A41B7735C956}"/>
              </a:ext>
            </a:extLst>
          </p:cNvPr>
          <p:cNvSpPr txBox="1"/>
          <p:nvPr/>
        </p:nvSpPr>
        <p:spPr>
          <a:xfrm>
            <a:off x="834736" y="980686"/>
            <a:ext cx="10522527" cy="5231558"/>
          </a:xfrm>
          <a:prstGeom prst="rect">
            <a:avLst/>
          </a:prstGeom>
          <a:noFill/>
          <a:ln>
            <a:noFill/>
          </a:ln>
        </p:spPr>
        <p:txBody>
          <a:bodyPr spcFirstLastPara="1" wrap="square" lIns="121900" tIns="121900" rIns="121900" bIns="121900" anchor="ctr" anchorCtr="0">
            <a:noAutofit/>
          </a:bodyPr>
          <a:lstStyle/>
          <a:p>
            <a:r>
              <a:rPr lang="en-US" sz="3600" dirty="0">
                <a:ea typeface="Spectral"/>
                <a:cs typeface="Spectral"/>
                <a:sym typeface="Spectral"/>
              </a:rPr>
              <a:t>Only tested with one domain!</a:t>
            </a:r>
          </a:p>
          <a:p>
            <a:endParaRPr lang="en-US" sz="3600" dirty="0">
              <a:ea typeface="Spectral"/>
              <a:cs typeface="Spectral"/>
              <a:sym typeface="Spectral"/>
            </a:endParaRPr>
          </a:p>
          <a:p>
            <a:r>
              <a:rPr lang="en-US" sz="3600" dirty="0">
                <a:ea typeface="Spectral"/>
                <a:cs typeface="Spectral"/>
                <a:sym typeface="Spectral"/>
              </a:rPr>
              <a:t>Can alternative models of reward help?</a:t>
            </a:r>
          </a:p>
          <a:p>
            <a:endParaRPr lang="en-US" sz="3600" dirty="0">
              <a:ea typeface="Spectral"/>
              <a:cs typeface="Spectral"/>
              <a:sym typeface="Spectral"/>
            </a:endParaRPr>
          </a:p>
          <a:p>
            <a:endParaRPr lang="en-US" sz="3600" dirty="0">
              <a:ea typeface="Spectral"/>
              <a:cs typeface="Spectral"/>
              <a:sym typeface="Spectral"/>
            </a:endParaRPr>
          </a:p>
          <a:p>
            <a:endParaRPr lang="en-US" sz="3600" dirty="0">
              <a:ea typeface="Spectral"/>
              <a:cs typeface="Spectral"/>
              <a:sym typeface="Spectral"/>
            </a:endParaRPr>
          </a:p>
        </p:txBody>
      </p:sp>
    </p:spTree>
    <p:extLst>
      <p:ext uri="{BB962C8B-B14F-4D97-AF65-F5344CB8AC3E}">
        <p14:creationId xmlns:p14="http://schemas.microsoft.com/office/powerpoint/2010/main" val="4275192980"/>
      </p:ext>
    </p:extLst>
  </p:cSld>
  <p:clrMapOvr>
    <a:masterClrMapping/>
  </p:clrMapOvr>
  <mc:AlternateContent xmlns:mc="http://schemas.openxmlformats.org/markup-compatibility/2006" xmlns:p14="http://schemas.microsoft.com/office/powerpoint/2010/main">
    <mc:Choice Requires="p14">
      <p:transition spd="slow" p14:dur="2000" advTm="12596"/>
    </mc:Choice>
    <mc:Fallback xmlns="">
      <p:transition spd="slow" advTm="12596"/>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23A2D-A98E-451D-864D-C7DEC1DD5807}"/>
              </a:ext>
            </a:extLst>
          </p:cNvPr>
          <p:cNvSpPr txBox="1">
            <a:spLocks/>
          </p:cNvSpPr>
          <p:nvPr/>
        </p:nvSpPr>
        <p:spPr>
          <a:xfrm>
            <a:off x="0" y="0"/>
            <a:ext cx="12192000" cy="1205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Limitations &amp; Future Work</a:t>
            </a:r>
          </a:p>
        </p:txBody>
      </p:sp>
      <p:sp>
        <p:nvSpPr>
          <p:cNvPr id="8" name="Google Shape;72;p14">
            <a:extLst>
              <a:ext uri="{FF2B5EF4-FFF2-40B4-BE49-F238E27FC236}">
                <a16:creationId xmlns:a16="http://schemas.microsoft.com/office/drawing/2014/main" id="{C167AFC1-AE29-479C-A140-A41B7735C956}"/>
              </a:ext>
            </a:extLst>
          </p:cNvPr>
          <p:cNvSpPr txBox="1"/>
          <p:nvPr/>
        </p:nvSpPr>
        <p:spPr>
          <a:xfrm>
            <a:off x="834736" y="980686"/>
            <a:ext cx="10522527" cy="5231558"/>
          </a:xfrm>
          <a:prstGeom prst="rect">
            <a:avLst/>
          </a:prstGeom>
          <a:noFill/>
          <a:ln>
            <a:noFill/>
          </a:ln>
        </p:spPr>
        <p:txBody>
          <a:bodyPr spcFirstLastPara="1" wrap="square" lIns="121900" tIns="121900" rIns="121900" bIns="121900" anchor="ctr" anchorCtr="0">
            <a:noAutofit/>
          </a:bodyPr>
          <a:lstStyle/>
          <a:p>
            <a:r>
              <a:rPr lang="en-US" sz="3600" dirty="0">
                <a:ea typeface="Spectral"/>
                <a:cs typeface="Spectral"/>
                <a:sym typeface="Spectral"/>
              </a:rPr>
              <a:t>Only tested with one domain!</a:t>
            </a:r>
          </a:p>
          <a:p>
            <a:endParaRPr lang="en-US" sz="3600" dirty="0">
              <a:ea typeface="Spectral"/>
              <a:cs typeface="Spectral"/>
              <a:sym typeface="Spectral"/>
            </a:endParaRPr>
          </a:p>
          <a:p>
            <a:r>
              <a:rPr lang="en-US" sz="3600" dirty="0">
                <a:ea typeface="Spectral"/>
                <a:cs typeface="Spectral"/>
                <a:sym typeface="Spectral"/>
              </a:rPr>
              <a:t>Can alternative models of reward help?</a:t>
            </a:r>
          </a:p>
          <a:p>
            <a:endParaRPr lang="en-US" sz="3600" dirty="0">
              <a:ea typeface="Spectral"/>
              <a:cs typeface="Spectral"/>
              <a:sym typeface="Spectral"/>
            </a:endParaRPr>
          </a:p>
          <a:p>
            <a:r>
              <a:rPr lang="en-US" sz="3600" dirty="0">
                <a:ea typeface="Spectral"/>
                <a:cs typeface="Spectral"/>
                <a:sym typeface="Spectral"/>
              </a:rPr>
              <a:t>How has overfitting affected the research record?</a:t>
            </a:r>
          </a:p>
          <a:p>
            <a:endParaRPr lang="en-US" sz="3600" dirty="0">
              <a:ea typeface="Spectral"/>
              <a:cs typeface="Spectral"/>
              <a:sym typeface="Spectral"/>
            </a:endParaRPr>
          </a:p>
        </p:txBody>
      </p:sp>
    </p:spTree>
    <p:extLst>
      <p:ext uri="{BB962C8B-B14F-4D97-AF65-F5344CB8AC3E}">
        <p14:creationId xmlns:p14="http://schemas.microsoft.com/office/powerpoint/2010/main" val="3075175694"/>
      </p:ext>
    </p:extLst>
  </p:cSld>
  <p:clrMapOvr>
    <a:masterClrMapping/>
  </p:clrMapOvr>
  <mc:AlternateContent xmlns:mc="http://schemas.openxmlformats.org/markup-compatibility/2006" xmlns:p14="http://schemas.microsoft.com/office/powerpoint/2010/main">
    <mc:Choice Requires="p14">
      <p:transition spd="slow" p14:dur="2000" advTm="13328"/>
    </mc:Choice>
    <mc:Fallback xmlns="">
      <p:transition spd="slow" advTm="13328"/>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2493-B2B7-41F5-950D-D9976930DFED}"/>
              </a:ext>
            </a:extLst>
          </p:cNvPr>
          <p:cNvSpPr>
            <a:spLocks noGrp="1"/>
          </p:cNvSpPr>
          <p:nvPr>
            <p:ph type="ctrTitle"/>
          </p:nvPr>
        </p:nvSpPr>
        <p:spPr>
          <a:xfrm>
            <a:off x="585354" y="1420521"/>
            <a:ext cx="11021292" cy="609001"/>
          </a:xfrm>
        </p:spPr>
        <p:txBody>
          <a:bodyPr>
            <a:noAutofit/>
          </a:bodyPr>
          <a:lstStyle/>
          <a:p>
            <a:r>
              <a:rPr lang="en-US" sz="4400" dirty="0"/>
              <a:t>The Perils of Trial-and-Error Reward Design</a:t>
            </a:r>
          </a:p>
        </p:txBody>
      </p:sp>
      <p:pic>
        <p:nvPicPr>
          <p:cNvPr id="5" name="Picture 4">
            <a:extLst>
              <a:ext uri="{FF2B5EF4-FFF2-40B4-BE49-F238E27FC236}">
                <a16:creationId xmlns:a16="http://schemas.microsoft.com/office/drawing/2014/main" id="{A0A3A344-FEBE-483C-A353-3439011F4831}"/>
              </a:ext>
            </a:extLst>
          </p:cNvPr>
          <p:cNvPicPr>
            <a:picLocks noChangeAspect="1"/>
          </p:cNvPicPr>
          <p:nvPr/>
        </p:nvPicPr>
        <p:blipFill rotWithShape="1">
          <a:blip r:embed="rId3"/>
          <a:srcRect l="1" r="-785" b="-7538"/>
          <a:stretch/>
        </p:blipFill>
        <p:spPr>
          <a:xfrm>
            <a:off x="9131484" y="66707"/>
            <a:ext cx="2843179" cy="746382"/>
          </a:xfrm>
          <a:prstGeom prst="rect">
            <a:avLst/>
          </a:prstGeom>
        </p:spPr>
      </p:pic>
      <p:grpSp>
        <p:nvGrpSpPr>
          <p:cNvPr id="37" name="Group 36">
            <a:extLst>
              <a:ext uri="{FF2B5EF4-FFF2-40B4-BE49-F238E27FC236}">
                <a16:creationId xmlns:a16="http://schemas.microsoft.com/office/drawing/2014/main" id="{949522B2-0D2E-436C-930B-573AACFA7131}"/>
              </a:ext>
            </a:extLst>
          </p:cNvPr>
          <p:cNvGrpSpPr/>
          <p:nvPr/>
        </p:nvGrpSpPr>
        <p:grpSpPr>
          <a:xfrm>
            <a:off x="125655" y="2269816"/>
            <a:ext cx="12024459" cy="2434306"/>
            <a:chOff x="167540" y="4197716"/>
            <a:chExt cx="12024459" cy="2434306"/>
          </a:xfrm>
        </p:grpSpPr>
        <p:grpSp>
          <p:nvGrpSpPr>
            <p:cNvPr id="21" name="Group 20">
              <a:extLst>
                <a:ext uri="{FF2B5EF4-FFF2-40B4-BE49-F238E27FC236}">
                  <a16:creationId xmlns:a16="http://schemas.microsoft.com/office/drawing/2014/main" id="{9DDC6F3A-D79B-4061-B4B9-2EB11BB52A8D}"/>
                </a:ext>
              </a:extLst>
            </p:cNvPr>
            <p:cNvGrpSpPr/>
            <p:nvPr/>
          </p:nvGrpSpPr>
          <p:grpSpPr>
            <a:xfrm>
              <a:off x="4195414" y="4197718"/>
              <a:ext cx="1703074" cy="2434304"/>
              <a:chOff x="3757115" y="4197718"/>
              <a:chExt cx="1703074" cy="2434304"/>
            </a:xfrm>
          </p:grpSpPr>
          <p:pic>
            <p:nvPicPr>
              <p:cNvPr id="8" name="Picture 8" descr="http://www.slbooth.com/Human_Concept_Learning_For_HRI/Authors/julie_shah.jpg">
                <a:extLst>
                  <a:ext uri="{FF2B5EF4-FFF2-40B4-BE49-F238E27FC236}">
                    <a16:creationId xmlns:a16="http://schemas.microsoft.com/office/drawing/2014/main" id="{AF47BE4C-B6D2-42A9-AE0B-3288E85736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115" y="4197718"/>
                <a:ext cx="1703074" cy="1706480"/>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76C54CAA-4B56-4214-86AF-B5998B2ABF72}"/>
                  </a:ext>
                </a:extLst>
              </p:cNvPr>
              <p:cNvSpPr txBox="1">
                <a:spLocks/>
              </p:cNvSpPr>
              <p:nvPr/>
            </p:nvSpPr>
            <p:spPr>
              <a:xfrm>
                <a:off x="3757115" y="5904196"/>
                <a:ext cx="1703074" cy="72782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t>Julie Shah</a:t>
                </a:r>
              </a:p>
            </p:txBody>
          </p:sp>
        </p:grpSp>
        <p:grpSp>
          <p:nvGrpSpPr>
            <p:cNvPr id="24" name="Group 23">
              <a:extLst>
                <a:ext uri="{FF2B5EF4-FFF2-40B4-BE49-F238E27FC236}">
                  <a16:creationId xmlns:a16="http://schemas.microsoft.com/office/drawing/2014/main" id="{736CBFB8-0BEF-40E1-9234-768418F61C6A}"/>
                </a:ext>
              </a:extLst>
            </p:cNvPr>
            <p:cNvGrpSpPr/>
            <p:nvPr/>
          </p:nvGrpSpPr>
          <p:grpSpPr>
            <a:xfrm>
              <a:off x="10349345" y="4197717"/>
              <a:ext cx="1842654" cy="2434303"/>
              <a:chOff x="10349345" y="4197717"/>
              <a:chExt cx="1842654" cy="2434303"/>
            </a:xfrm>
          </p:grpSpPr>
          <p:pic>
            <p:nvPicPr>
              <p:cNvPr id="13" name="Picture 8" descr="Bridging the Gap Between Industry and Academia | UT Research Showcase">
                <a:extLst>
                  <a:ext uri="{FF2B5EF4-FFF2-40B4-BE49-F238E27FC236}">
                    <a16:creationId xmlns:a16="http://schemas.microsoft.com/office/drawing/2014/main" id="{545892A6-BA97-459F-BF3B-A98C5EED43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42" t="5779" r="29113" b="43534"/>
              <a:stretch/>
            </p:blipFill>
            <p:spPr bwMode="auto">
              <a:xfrm>
                <a:off x="10365278" y="4197717"/>
                <a:ext cx="1762296" cy="1706479"/>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2">
                <a:extLst>
                  <a:ext uri="{FF2B5EF4-FFF2-40B4-BE49-F238E27FC236}">
                    <a16:creationId xmlns:a16="http://schemas.microsoft.com/office/drawing/2014/main" id="{717C07A5-9650-4B77-A11A-42D98546F763}"/>
                  </a:ext>
                </a:extLst>
              </p:cNvPr>
              <p:cNvSpPr txBox="1">
                <a:spLocks/>
              </p:cNvSpPr>
              <p:nvPr/>
            </p:nvSpPr>
            <p:spPr>
              <a:xfrm>
                <a:off x="10349345" y="5904196"/>
                <a:ext cx="1842654" cy="727824"/>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t>Alessandro </a:t>
                </a:r>
                <a:r>
                  <a:rPr lang="en-US" sz="1800" dirty="0" err="1"/>
                  <a:t>Allievi</a:t>
                </a:r>
                <a:endParaRPr lang="en-US" sz="1800" dirty="0"/>
              </a:p>
            </p:txBody>
          </p:sp>
        </p:grpSp>
        <p:grpSp>
          <p:nvGrpSpPr>
            <p:cNvPr id="20" name="Group 19">
              <a:extLst>
                <a:ext uri="{FF2B5EF4-FFF2-40B4-BE49-F238E27FC236}">
                  <a16:creationId xmlns:a16="http://schemas.microsoft.com/office/drawing/2014/main" id="{2EA9789F-1FD0-4B29-9D5E-51F1DBDDC0FD}"/>
                </a:ext>
              </a:extLst>
            </p:cNvPr>
            <p:cNvGrpSpPr/>
            <p:nvPr/>
          </p:nvGrpSpPr>
          <p:grpSpPr>
            <a:xfrm>
              <a:off x="2181476" y="4197717"/>
              <a:ext cx="1706483" cy="2434305"/>
              <a:chOff x="1775223" y="4197717"/>
              <a:chExt cx="1706483" cy="2434305"/>
            </a:xfrm>
          </p:grpSpPr>
          <p:pic>
            <p:nvPicPr>
              <p:cNvPr id="10" name="Picture 2" descr="Loop | W Bradley Knox">
                <a:extLst>
                  <a:ext uri="{FF2B5EF4-FFF2-40B4-BE49-F238E27FC236}">
                    <a16:creationId xmlns:a16="http://schemas.microsoft.com/office/drawing/2014/main" id="{578C7099-40D1-46A8-AC39-2C03DC3AAB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5226" y="4197717"/>
                <a:ext cx="1706480" cy="1706480"/>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a:extLst>
                  <a:ext uri="{FF2B5EF4-FFF2-40B4-BE49-F238E27FC236}">
                    <a16:creationId xmlns:a16="http://schemas.microsoft.com/office/drawing/2014/main" id="{99A31853-A006-4371-8C2C-B3DDAB2FD463}"/>
                  </a:ext>
                </a:extLst>
              </p:cNvPr>
              <p:cNvSpPr txBox="1">
                <a:spLocks/>
              </p:cNvSpPr>
              <p:nvPr/>
            </p:nvSpPr>
            <p:spPr>
              <a:xfrm>
                <a:off x="1775223" y="5904196"/>
                <a:ext cx="1706479" cy="72782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t>Brad Knox</a:t>
                </a:r>
              </a:p>
            </p:txBody>
          </p:sp>
        </p:grpSp>
        <p:grpSp>
          <p:nvGrpSpPr>
            <p:cNvPr id="23" name="Group 22">
              <a:extLst>
                <a:ext uri="{FF2B5EF4-FFF2-40B4-BE49-F238E27FC236}">
                  <a16:creationId xmlns:a16="http://schemas.microsoft.com/office/drawing/2014/main" id="{97471C70-D7DA-4B0D-9C0B-7DA6C9982AA7}"/>
                </a:ext>
              </a:extLst>
            </p:cNvPr>
            <p:cNvGrpSpPr/>
            <p:nvPr/>
          </p:nvGrpSpPr>
          <p:grpSpPr>
            <a:xfrm>
              <a:off x="8341731" y="4197718"/>
              <a:ext cx="1712200" cy="2434304"/>
              <a:chOff x="8246666" y="4197718"/>
              <a:chExt cx="1712200" cy="2434304"/>
            </a:xfrm>
          </p:grpSpPr>
          <p:pic>
            <p:nvPicPr>
              <p:cNvPr id="11" name="Picture 4" descr="Peter Stone :: Professor at the University of Texas at Austin, Department  of Computer Science">
                <a:extLst>
                  <a:ext uri="{FF2B5EF4-FFF2-40B4-BE49-F238E27FC236}">
                    <a16:creationId xmlns:a16="http://schemas.microsoft.com/office/drawing/2014/main" id="{9D26F598-AED6-44C8-9396-D0867AF7216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3556"/>
              <a:stretch/>
            </p:blipFill>
            <p:spPr bwMode="auto">
              <a:xfrm>
                <a:off x="8246666" y="4197718"/>
                <a:ext cx="1712200" cy="1706479"/>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a:extLst>
                  <a:ext uri="{FF2B5EF4-FFF2-40B4-BE49-F238E27FC236}">
                    <a16:creationId xmlns:a16="http://schemas.microsoft.com/office/drawing/2014/main" id="{C0B6553E-CFAC-4B4E-8A51-FCB8C9AE01F5}"/>
                  </a:ext>
                </a:extLst>
              </p:cNvPr>
              <p:cNvSpPr txBox="1">
                <a:spLocks/>
              </p:cNvSpPr>
              <p:nvPr/>
            </p:nvSpPr>
            <p:spPr>
              <a:xfrm>
                <a:off x="8246666" y="5904196"/>
                <a:ext cx="1712200" cy="72782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t>Peter Stone</a:t>
                </a:r>
              </a:p>
            </p:txBody>
          </p:sp>
        </p:grpSp>
        <p:grpSp>
          <p:nvGrpSpPr>
            <p:cNvPr id="22" name="Group 21">
              <a:extLst>
                <a:ext uri="{FF2B5EF4-FFF2-40B4-BE49-F238E27FC236}">
                  <a16:creationId xmlns:a16="http://schemas.microsoft.com/office/drawing/2014/main" id="{7F987060-D1E7-42AB-B8A9-2A4468DA1663}"/>
                </a:ext>
              </a:extLst>
            </p:cNvPr>
            <p:cNvGrpSpPr/>
            <p:nvPr/>
          </p:nvGrpSpPr>
          <p:grpSpPr>
            <a:xfrm>
              <a:off x="6205943" y="4197718"/>
              <a:ext cx="1828333" cy="2434304"/>
              <a:chOff x="5910852" y="4197718"/>
              <a:chExt cx="1828333" cy="2434304"/>
            </a:xfrm>
          </p:grpSpPr>
          <p:pic>
            <p:nvPicPr>
              <p:cNvPr id="12" name="Picture 6" descr="Scott Niekum">
                <a:extLst>
                  <a:ext uri="{FF2B5EF4-FFF2-40B4-BE49-F238E27FC236}">
                    <a16:creationId xmlns:a16="http://schemas.microsoft.com/office/drawing/2014/main" id="{07B89632-8475-4240-A180-27A1B000429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315" t="2260" r="8368" b="31583"/>
              <a:stretch/>
            </p:blipFill>
            <p:spPr bwMode="auto">
              <a:xfrm>
                <a:off x="5910852" y="4197718"/>
                <a:ext cx="1818111" cy="1706479"/>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2">
                <a:extLst>
                  <a:ext uri="{FF2B5EF4-FFF2-40B4-BE49-F238E27FC236}">
                    <a16:creationId xmlns:a16="http://schemas.microsoft.com/office/drawing/2014/main" id="{95EDDC98-32D7-42E6-BC1D-00180BA0F7B5}"/>
                  </a:ext>
                </a:extLst>
              </p:cNvPr>
              <p:cNvSpPr txBox="1">
                <a:spLocks/>
              </p:cNvSpPr>
              <p:nvPr/>
            </p:nvSpPr>
            <p:spPr>
              <a:xfrm>
                <a:off x="5910852" y="5904196"/>
                <a:ext cx="1828333" cy="72782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t>Scott </a:t>
                </a:r>
                <a:r>
                  <a:rPr lang="en-US" sz="1800" dirty="0" err="1"/>
                  <a:t>Niekum</a:t>
                </a:r>
                <a:endParaRPr lang="en-US" sz="1800" dirty="0"/>
              </a:p>
            </p:txBody>
          </p:sp>
        </p:grpSp>
        <p:grpSp>
          <p:nvGrpSpPr>
            <p:cNvPr id="36" name="Group 35">
              <a:extLst>
                <a:ext uri="{FF2B5EF4-FFF2-40B4-BE49-F238E27FC236}">
                  <a16:creationId xmlns:a16="http://schemas.microsoft.com/office/drawing/2014/main" id="{199A5A18-C348-43B1-9EE0-2E61B0177B3A}"/>
                </a:ext>
              </a:extLst>
            </p:cNvPr>
            <p:cNvGrpSpPr/>
            <p:nvPr/>
          </p:nvGrpSpPr>
          <p:grpSpPr>
            <a:xfrm>
              <a:off x="167540" y="4197716"/>
              <a:ext cx="1706481" cy="2434306"/>
              <a:chOff x="167540" y="4197716"/>
              <a:chExt cx="1706481" cy="2434306"/>
            </a:xfrm>
          </p:grpSpPr>
          <p:pic>
            <p:nvPicPr>
              <p:cNvPr id="19" name="Picture 18">
                <a:extLst>
                  <a:ext uri="{FF2B5EF4-FFF2-40B4-BE49-F238E27FC236}">
                    <a16:creationId xmlns:a16="http://schemas.microsoft.com/office/drawing/2014/main" id="{13290A29-D44E-4606-BC40-8E9D356ED369}"/>
                  </a:ext>
                </a:extLst>
              </p:cNvPr>
              <p:cNvPicPr>
                <a:picLocks noChangeAspect="1"/>
              </p:cNvPicPr>
              <p:nvPr/>
            </p:nvPicPr>
            <p:blipFill rotWithShape="1">
              <a:blip r:embed="rId9">
                <a:extLst>
                  <a:ext uri="{28A0092B-C50C-407E-A947-70E740481C1C}">
                    <a14:useLocalDpi xmlns:a14="http://schemas.microsoft.com/office/drawing/2010/main" val="0"/>
                  </a:ext>
                </a:extLst>
              </a:blip>
              <a:srcRect l="22975" t="7342" r="19698" b="6566"/>
              <a:stretch/>
            </p:blipFill>
            <p:spPr>
              <a:xfrm>
                <a:off x="170947" y="4197716"/>
                <a:ext cx="1703074" cy="1706479"/>
              </a:xfrm>
              <a:prstGeom prst="rect">
                <a:avLst/>
              </a:prstGeom>
            </p:spPr>
          </p:pic>
          <p:sp>
            <p:nvSpPr>
              <p:cNvPr id="35" name="Subtitle 2">
                <a:extLst>
                  <a:ext uri="{FF2B5EF4-FFF2-40B4-BE49-F238E27FC236}">
                    <a16:creationId xmlns:a16="http://schemas.microsoft.com/office/drawing/2014/main" id="{9C249F2B-8068-4E13-8DD5-687F5636D3ED}"/>
                  </a:ext>
                </a:extLst>
              </p:cNvPr>
              <p:cNvSpPr txBox="1">
                <a:spLocks/>
              </p:cNvSpPr>
              <p:nvPr/>
            </p:nvSpPr>
            <p:spPr>
              <a:xfrm>
                <a:off x="167540" y="5904196"/>
                <a:ext cx="1706481" cy="72782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dirty="0"/>
                  <a:t>Serena Booth</a:t>
                </a:r>
              </a:p>
            </p:txBody>
          </p:sp>
        </p:grpSp>
      </p:grpSp>
      <p:sp>
        <p:nvSpPr>
          <p:cNvPr id="25" name="Text Placeholder 5">
            <a:extLst>
              <a:ext uri="{FF2B5EF4-FFF2-40B4-BE49-F238E27FC236}">
                <a16:creationId xmlns:a16="http://schemas.microsoft.com/office/drawing/2014/main" id="{7B018A59-CCF4-4787-B51E-12E9F7AA1780}"/>
              </a:ext>
            </a:extLst>
          </p:cNvPr>
          <p:cNvSpPr txBox="1">
            <a:spLocks/>
          </p:cNvSpPr>
          <p:nvPr/>
        </p:nvSpPr>
        <p:spPr>
          <a:xfrm>
            <a:off x="167540" y="6486550"/>
            <a:ext cx="11807123" cy="303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AAAI 2023</a:t>
            </a:r>
          </a:p>
        </p:txBody>
      </p:sp>
      <p:pic>
        <p:nvPicPr>
          <p:cNvPr id="6" name="Graphic 5">
            <a:extLst>
              <a:ext uri="{FF2B5EF4-FFF2-40B4-BE49-F238E27FC236}">
                <a16:creationId xmlns:a16="http://schemas.microsoft.com/office/drawing/2014/main" id="{648D9FDB-6F4D-4AD8-84BC-3D5AEED19545}"/>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650" t="14736" r="51235" b="12497"/>
          <a:stretch/>
        </p:blipFill>
        <p:spPr>
          <a:xfrm>
            <a:off x="4716296" y="66707"/>
            <a:ext cx="2843179" cy="813089"/>
          </a:xfrm>
          <a:prstGeom prst="rect">
            <a:avLst/>
          </a:prstGeom>
        </p:spPr>
      </p:pic>
      <p:pic>
        <p:nvPicPr>
          <p:cNvPr id="27" name="Graphic 26">
            <a:extLst>
              <a:ext uri="{FF2B5EF4-FFF2-40B4-BE49-F238E27FC236}">
                <a16:creationId xmlns:a16="http://schemas.microsoft.com/office/drawing/2014/main" id="{F9046F61-1121-4173-B9EB-7449674A0A4B}"/>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0093" t="25554" r="9272" b="26754"/>
          <a:stretch/>
        </p:blipFill>
        <p:spPr>
          <a:xfrm>
            <a:off x="83770" y="66707"/>
            <a:ext cx="3154906" cy="746382"/>
          </a:xfrm>
          <a:prstGeom prst="rect">
            <a:avLst/>
          </a:prstGeom>
        </p:spPr>
      </p:pic>
      <p:sp>
        <p:nvSpPr>
          <p:cNvPr id="26" name="Title 1">
            <a:extLst>
              <a:ext uri="{FF2B5EF4-FFF2-40B4-BE49-F238E27FC236}">
                <a16:creationId xmlns:a16="http://schemas.microsoft.com/office/drawing/2014/main" id="{19697A6D-ED2F-4529-A702-1DE08A3A2338}"/>
              </a:ext>
            </a:extLst>
          </p:cNvPr>
          <p:cNvSpPr txBox="1">
            <a:spLocks/>
          </p:cNvSpPr>
          <p:nvPr/>
        </p:nvSpPr>
        <p:spPr>
          <a:xfrm>
            <a:off x="838200" y="4349715"/>
            <a:ext cx="10515600" cy="1584994"/>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dirty="0"/>
          </a:p>
          <a:p>
            <a:r>
              <a:rPr lang="en-US" sz="3600" dirty="0"/>
              <a:t>Code: github.com/</a:t>
            </a:r>
            <a:r>
              <a:rPr lang="en-US" sz="3600" dirty="0" err="1"/>
              <a:t>serenabooth</a:t>
            </a:r>
            <a:r>
              <a:rPr lang="en-US" sz="3600" dirty="0"/>
              <a:t>/reward-design-perils</a:t>
            </a:r>
            <a:br>
              <a:rPr lang="en-US" sz="3600" dirty="0"/>
            </a:br>
            <a:br>
              <a:rPr lang="en-US" sz="3600" dirty="0"/>
            </a:br>
            <a:r>
              <a:rPr lang="en-US" sz="3600" dirty="0"/>
              <a:t>Contact: </a:t>
            </a:r>
            <a:r>
              <a:rPr lang="en-US" sz="3600" dirty="0">
                <a:hlinkClick r:id="rId14"/>
              </a:rPr>
              <a:t>sbooth@mit.edu</a:t>
            </a:r>
            <a:r>
              <a:rPr lang="en-US" sz="3600" dirty="0"/>
              <a:t> </a:t>
            </a:r>
          </a:p>
        </p:txBody>
      </p:sp>
    </p:spTree>
    <p:extLst>
      <p:ext uri="{BB962C8B-B14F-4D97-AF65-F5344CB8AC3E}">
        <p14:creationId xmlns:p14="http://schemas.microsoft.com/office/powerpoint/2010/main" val="919683857"/>
      </p:ext>
    </p:extLst>
  </p:cSld>
  <p:clrMapOvr>
    <a:masterClrMapping/>
  </p:clrMapOvr>
  <mc:AlternateContent xmlns:mc="http://schemas.openxmlformats.org/markup-compatibility/2006" xmlns:p14="http://schemas.microsoft.com/office/powerpoint/2010/main">
    <mc:Choice Requires="p14">
      <p:transition spd="slow" p14:dur="2000" advTm="11132"/>
    </mc:Choice>
    <mc:Fallback xmlns="">
      <p:transition spd="slow" advTm="1113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2493-B2B7-41F5-950D-D9976930DFED}"/>
              </a:ext>
            </a:extLst>
          </p:cNvPr>
          <p:cNvSpPr>
            <a:spLocks noGrp="1"/>
          </p:cNvSpPr>
          <p:nvPr>
            <p:ph type="ctrTitle"/>
          </p:nvPr>
        </p:nvSpPr>
        <p:spPr>
          <a:xfrm>
            <a:off x="1092821" y="0"/>
            <a:ext cx="10253546" cy="6858000"/>
          </a:xfrm>
        </p:spPr>
        <p:txBody>
          <a:bodyPr anchor="ctr">
            <a:noAutofit/>
          </a:bodyPr>
          <a:lstStyle/>
          <a:p>
            <a:br>
              <a:rPr lang="en-US" sz="4400" dirty="0"/>
            </a:br>
            <a:br>
              <a:rPr lang="en-US" sz="4400" dirty="0"/>
            </a:br>
            <a:br>
              <a:rPr lang="en-US" sz="4400" dirty="0"/>
            </a:br>
            <a:br>
              <a:rPr lang="en-US" sz="4400" dirty="0"/>
            </a:br>
            <a:r>
              <a:rPr lang="en-US" sz="4400" dirty="0"/>
              <a:t>This trial-and-error process is </a:t>
            </a:r>
            <a:r>
              <a:rPr lang="en-US" sz="4400" b="1" dirty="0"/>
              <a:t>common</a:t>
            </a:r>
            <a:r>
              <a:rPr lang="en-US" sz="4400" dirty="0"/>
              <a:t>.</a:t>
            </a:r>
            <a:br>
              <a:rPr lang="en-US" sz="4400" dirty="0"/>
            </a:br>
            <a:br>
              <a:rPr lang="en-US" sz="4400" dirty="0"/>
            </a:br>
            <a:br>
              <a:rPr lang="en-US" sz="4400" dirty="0"/>
            </a:br>
            <a:br>
              <a:rPr lang="en-US" sz="4400" dirty="0"/>
            </a:br>
            <a:endParaRPr lang="en-US" sz="4400" dirty="0"/>
          </a:p>
        </p:txBody>
      </p:sp>
    </p:spTree>
    <p:extLst>
      <p:ext uri="{BB962C8B-B14F-4D97-AF65-F5344CB8AC3E}">
        <p14:creationId xmlns:p14="http://schemas.microsoft.com/office/powerpoint/2010/main" val="135843673"/>
      </p:ext>
    </p:extLst>
  </p:cSld>
  <p:clrMapOvr>
    <a:masterClrMapping/>
  </p:clrMapOvr>
  <mc:AlternateContent xmlns:mc="http://schemas.openxmlformats.org/markup-compatibility/2006" xmlns:p14="http://schemas.microsoft.com/office/powerpoint/2010/main">
    <mc:Choice Requires="p14">
      <p:transition spd="slow" p14:dur="2000" advTm="17103"/>
    </mc:Choice>
    <mc:Fallback xmlns="">
      <p:transition spd="slow" advTm="1710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2493-B2B7-41F5-950D-D9976930DFED}"/>
              </a:ext>
            </a:extLst>
          </p:cNvPr>
          <p:cNvSpPr>
            <a:spLocks noGrp="1"/>
          </p:cNvSpPr>
          <p:nvPr>
            <p:ph type="ctrTitle"/>
          </p:nvPr>
        </p:nvSpPr>
        <p:spPr>
          <a:xfrm>
            <a:off x="1092821" y="0"/>
            <a:ext cx="10253546" cy="6858000"/>
          </a:xfrm>
        </p:spPr>
        <p:txBody>
          <a:bodyPr anchor="ctr">
            <a:noAutofit/>
          </a:bodyPr>
          <a:lstStyle/>
          <a:p>
            <a:r>
              <a:rPr lang="en-US" sz="4400" dirty="0"/>
              <a:t>We surveyed 24 expert RL practitioners; </a:t>
            </a:r>
            <a:br>
              <a:rPr lang="en-US" sz="4400" dirty="0"/>
            </a:br>
            <a:r>
              <a:rPr lang="en-US" sz="4400" dirty="0"/>
              <a:t>92% used trial-and-error to design their most recent reward function.</a:t>
            </a:r>
          </a:p>
        </p:txBody>
      </p:sp>
    </p:spTree>
    <p:extLst>
      <p:ext uri="{BB962C8B-B14F-4D97-AF65-F5344CB8AC3E}">
        <p14:creationId xmlns:p14="http://schemas.microsoft.com/office/powerpoint/2010/main" val="2782782392"/>
      </p:ext>
    </p:extLst>
  </p:cSld>
  <p:clrMapOvr>
    <a:masterClrMapping/>
  </p:clrMapOvr>
  <mc:AlternateContent xmlns:mc="http://schemas.openxmlformats.org/markup-compatibility/2006" xmlns:p14="http://schemas.microsoft.com/office/powerpoint/2010/main">
    <mc:Choice Requires="p14">
      <p:transition spd="slow" p14:dur="2000" advTm="17103"/>
    </mc:Choice>
    <mc:Fallback xmlns="">
      <p:transition spd="slow" advTm="1710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3C7BB9ED1AC428E3EE34076D8E3E8" ma:contentTypeVersion="2" ma:contentTypeDescription="Create a new document." ma:contentTypeScope="" ma:versionID="08054d73a88c0e2e605ae6aadd165c53">
  <xsd:schema xmlns:xsd="http://www.w3.org/2001/XMLSchema" xmlns:xs="http://www.w3.org/2001/XMLSchema" xmlns:p="http://schemas.microsoft.com/office/2006/metadata/properties" xmlns:ns3="3e0b64e7-afe2-4b31-8b77-4dfb77015288" targetNamespace="http://schemas.microsoft.com/office/2006/metadata/properties" ma:root="true" ma:fieldsID="c78a938711b41d5879028506db6c9266" ns3:_="">
    <xsd:import namespace="3e0b64e7-afe2-4b31-8b77-4dfb7701528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b64e7-afe2-4b31-8b77-4dfb770152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EE94E7-2261-432E-93C2-05B0B54C9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b64e7-afe2-4b31-8b77-4dfb770152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260CD0-4455-4BA6-8CB3-4710952375E0}">
  <ds:schemaRefs>
    <ds:schemaRef ds:uri="http://schemas.microsoft.com/office/2006/documentManagement/types"/>
    <ds:schemaRef ds:uri="http://schemas.microsoft.com/office/2006/metadata/properties"/>
    <ds:schemaRef ds:uri="3e0b64e7-afe2-4b31-8b77-4dfb77015288"/>
    <ds:schemaRef ds:uri="http://purl.org/dc/dcmitype/"/>
    <ds:schemaRef ds:uri="http://schemas.openxmlformats.org/package/2006/metadata/core-properties"/>
    <ds:schemaRef ds:uri="http://schemas.microsoft.com/office/infopath/2007/PartnerControls"/>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ABDD0801-483A-4126-8F4B-8F462A661A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26501</TotalTime>
  <Words>6071</Words>
  <Application>Microsoft Office PowerPoint</Application>
  <PresentationFormat>Widescreen</PresentationFormat>
  <Paragraphs>652</Paragraphs>
  <Slides>75</Slides>
  <Notes>75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Calibri Light</vt:lpstr>
      <vt:lpstr>Cambria Math</vt:lpstr>
      <vt:lpstr>Spectral</vt:lpstr>
      <vt:lpstr>Office Theme</vt:lpstr>
      <vt:lpstr>The Perils of Trial-and-Error Reward Design:  Misdesign Through Overfitting and  Invalid Task Specifications</vt:lpstr>
      <vt:lpstr>Imagine you want to design a new environment for using or benchmarking RL.   </vt:lpstr>
      <vt:lpstr>Imagine you want to design a new environment for using or benchmarking RL.   How do you approach this?</vt:lpstr>
      <vt:lpstr>A trial-and-error process</vt:lpstr>
      <vt:lpstr>A trial-and-error process</vt:lpstr>
      <vt:lpstr>A trial-and-error process</vt:lpstr>
      <vt:lpstr>A trial-and-error process</vt:lpstr>
      <vt:lpstr>    This trial-and-error process is common.    </vt:lpstr>
      <vt:lpstr>We surveyed 24 expert RL practitioners;  92% used trial-and-error to design their most recent reward function.</vt:lpstr>
      <vt:lpstr>“The reward signal is your way of communicating to the agent what you want achieved, not how you want it achieved”  - Sutton &amp; Barto </vt:lpstr>
      <vt:lpstr>For a Dyna-Q+ agent, Sutton &amp; Barto  replace the reward function r with r + κ√("τ" ).   (This additional term encourages exploration.)</vt:lpstr>
      <vt:lpstr>Why does reward design practice matter?   </vt:lpstr>
      <vt:lpstr>Why does reward design practice matter?  Why be concerned about trial-and-error?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study the implications of  trial-and-error reward design.    </vt:lpstr>
      <vt:lpstr>We study the implications of  trial-and-error reward design.   We do so with both computational studies and controlled observation user studies.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H1: Reward functions that achieve the best performance in one learning context can be suboptimal in another. </vt:lpstr>
      <vt:lpstr>Overfitting in Parallel Coordinate Plots</vt:lpstr>
      <vt:lpstr>H1: Reward functions that achieve the best performance in one learning context can be suboptimal in another. </vt:lpstr>
      <vt:lpstr>H2: The cumulative performances achieved with different reward functions are uncorrelated across different learning contexts. </vt:lpstr>
      <vt:lpstr>H2: The cumulative performances achieved with different reward functions are uncorrelated across different learning contexts. </vt:lpstr>
      <vt:lpstr>H2: The cumulative performances achieved with different reward functions are uncorrelated across different learning contexts. </vt:lpstr>
      <vt:lpstr>H2: The cumulative performances achieved with different reward functions are uncorrelated across different learning contexts. </vt:lpstr>
      <vt:lpstr>H2: The cumulative performances achieved with different reward functions are uncorrelated across different learning contexts. </vt:lpstr>
      <vt:lpstr>Conclusion?   Overfitting to hyperparameters (and deep RL algorithms) is a concern.</vt:lpstr>
      <vt:lpstr>Controlled Observation User Study (n=30) </vt:lpstr>
      <vt:lpstr>User Study Conducted in Jupyter Notebooks</vt:lpstr>
      <vt:lpstr>User Study Conducted in Jupyter Notebooks</vt:lpstr>
      <vt:lpstr>User Study Conducted in Jupyter Notebooks</vt:lpstr>
      <vt:lpstr>User Study Conducted in Jupyter Notebooks</vt:lpstr>
      <vt:lpstr>Experts Overfit Reward Functions, too </vt:lpstr>
      <vt:lpstr>Experts Overfit Reward Functions, too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Perils of Trial-and-Error Reward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Humans Learning about Robots Learning about Humans</dc:title>
  <dc:creator>Serena Booth</dc:creator>
  <cp:lastModifiedBy>Serena Booth</cp:lastModifiedBy>
  <cp:revision>1414</cp:revision>
  <dcterms:created xsi:type="dcterms:W3CDTF">2022-03-12T02:24:12Z</dcterms:created>
  <dcterms:modified xsi:type="dcterms:W3CDTF">2023-02-07T15:02:03Z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0x0101008CE3C7BB9ED1AC428E3EE34076D8E3E8</vt:lpwstr>
  </property>
</Properties>
</file>